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8"/>
  </p:notesMasterIdLst>
  <p:sldIdLst>
    <p:sldId id="256" r:id="rId2"/>
    <p:sldId id="407" r:id="rId3"/>
    <p:sldId id="2076138327" r:id="rId4"/>
    <p:sldId id="2076138326" r:id="rId5"/>
    <p:sldId id="2076138328" r:id="rId6"/>
    <p:sldId id="2076138057" r:id="rId7"/>
    <p:sldId id="2076138329" r:id="rId8"/>
    <p:sldId id="2076138056" r:id="rId9"/>
    <p:sldId id="2076138222" r:id="rId10"/>
    <p:sldId id="2076138278" r:id="rId11"/>
    <p:sldId id="2076138330" r:id="rId12"/>
    <p:sldId id="2076138333" r:id="rId13"/>
    <p:sldId id="2076138331" r:id="rId14"/>
    <p:sldId id="2076138332" r:id="rId15"/>
    <p:sldId id="2076138334" r:id="rId16"/>
    <p:sldId id="2076138335" r:id="rId17"/>
    <p:sldId id="2076138295" r:id="rId18"/>
    <p:sldId id="2076138336" r:id="rId19"/>
    <p:sldId id="2076138338" r:id="rId20"/>
    <p:sldId id="2076138345" r:id="rId21"/>
    <p:sldId id="2076138346" r:id="rId22"/>
    <p:sldId id="2076138339" r:id="rId23"/>
    <p:sldId id="2076138341" r:id="rId24"/>
    <p:sldId id="2076138342" r:id="rId25"/>
    <p:sldId id="2076138344" r:id="rId26"/>
    <p:sldId id="2076138343" r:id="rId27"/>
    <p:sldId id="2076138347" r:id="rId28"/>
    <p:sldId id="2076138348" r:id="rId29"/>
    <p:sldId id="2076138349" r:id="rId30"/>
    <p:sldId id="2076138350" r:id="rId31"/>
    <p:sldId id="2076138351" r:id="rId32"/>
    <p:sldId id="2076138355" r:id="rId33"/>
    <p:sldId id="2076138352" r:id="rId34"/>
    <p:sldId id="2076138353" r:id="rId35"/>
    <p:sldId id="2076138354" r:id="rId36"/>
    <p:sldId id="2076138356" r:id="rId37"/>
    <p:sldId id="2076138369" r:id="rId38"/>
    <p:sldId id="2076138297" r:id="rId39"/>
    <p:sldId id="2076138357" r:id="rId40"/>
    <p:sldId id="2076138358" r:id="rId41"/>
    <p:sldId id="2076138359" r:id="rId42"/>
    <p:sldId id="2076138360" r:id="rId43"/>
    <p:sldId id="2076138361" r:id="rId44"/>
    <p:sldId id="2076138362" r:id="rId45"/>
    <p:sldId id="2076138363" r:id="rId46"/>
    <p:sldId id="2076138370" r:id="rId47"/>
    <p:sldId id="2076138364" r:id="rId48"/>
    <p:sldId id="2076138365" r:id="rId49"/>
    <p:sldId id="2076138366" r:id="rId50"/>
    <p:sldId id="2076138367" r:id="rId51"/>
    <p:sldId id="2076138368" r:id="rId52"/>
    <p:sldId id="2076138372" r:id="rId53"/>
    <p:sldId id="2076138371" r:id="rId54"/>
    <p:sldId id="2076138373" r:id="rId55"/>
    <p:sldId id="2076138374" r:id="rId56"/>
    <p:sldId id="299" r:id="rId57"/>
  </p:sldIdLst>
  <p:sldSz cx="9683750" cy="6858000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4908166-5DD5-4C62-9495-F1F82831DB7C}">
          <p14:sldIdLst>
            <p14:sldId id="256"/>
            <p14:sldId id="407"/>
            <p14:sldId id="2076138327"/>
            <p14:sldId id="2076138326"/>
            <p14:sldId id="2076138328"/>
            <p14:sldId id="2076138057"/>
            <p14:sldId id="2076138329"/>
            <p14:sldId id="2076138056"/>
            <p14:sldId id="2076138222"/>
            <p14:sldId id="2076138278"/>
            <p14:sldId id="2076138330"/>
            <p14:sldId id="2076138333"/>
            <p14:sldId id="2076138331"/>
            <p14:sldId id="2076138332"/>
            <p14:sldId id="2076138334"/>
            <p14:sldId id="2076138335"/>
            <p14:sldId id="2076138295"/>
            <p14:sldId id="2076138336"/>
            <p14:sldId id="2076138338"/>
            <p14:sldId id="2076138345"/>
            <p14:sldId id="2076138346"/>
            <p14:sldId id="2076138339"/>
            <p14:sldId id="2076138341"/>
            <p14:sldId id="2076138342"/>
            <p14:sldId id="2076138344"/>
            <p14:sldId id="2076138343"/>
            <p14:sldId id="2076138347"/>
            <p14:sldId id="2076138348"/>
            <p14:sldId id="2076138349"/>
            <p14:sldId id="2076138350"/>
            <p14:sldId id="2076138351"/>
            <p14:sldId id="2076138355"/>
            <p14:sldId id="2076138352"/>
            <p14:sldId id="2076138353"/>
            <p14:sldId id="2076138354"/>
            <p14:sldId id="2076138356"/>
            <p14:sldId id="2076138369"/>
            <p14:sldId id="2076138297"/>
            <p14:sldId id="2076138357"/>
            <p14:sldId id="2076138358"/>
            <p14:sldId id="2076138359"/>
            <p14:sldId id="2076138360"/>
            <p14:sldId id="2076138361"/>
            <p14:sldId id="2076138362"/>
            <p14:sldId id="2076138363"/>
            <p14:sldId id="2076138370"/>
            <p14:sldId id="2076138364"/>
            <p14:sldId id="2076138365"/>
            <p14:sldId id="2076138366"/>
            <p14:sldId id="2076138367"/>
            <p14:sldId id="2076138368"/>
            <p14:sldId id="2076138372"/>
            <p14:sldId id="2076138371"/>
            <p14:sldId id="2076138373"/>
            <p14:sldId id="2076138374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5722"/>
    <a:srgbClr val="D82E3D"/>
    <a:srgbClr val="01BB48"/>
    <a:srgbClr val="07913B"/>
    <a:srgbClr val="018132"/>
    <a:srgbClr val="006838"/>
    <a:srgbClr val="00BC67"/>
    <a:srgbClr val="019139"/>
    <a:srgbClr val="003E22"/>
    <a:srgbClr val="9999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10" autoAdjust="0"/>
    <p:restoredTop sz="96370" autoAdjust="0"/>
  </p:normalViewPr>
  <p:slideViewPr>
    <p:cSldViewPr snapToGrid="0">
      <p:cViewPr>
        <p:scale>
          <a:sx n="50" d="100"/>
          <a:sy n="50" d="100"/>
        </p:scale>
        <p:origin x="3606" y="1308"/>
      </p:cViewPr>
      <p:guideLst>
        <p:guide orient="horz" pos="2160"/>
        <p:guide pos="3050"/>
      </p:guideLst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971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8164C-3658-4450-B224-9B45C07BA43F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36638" y="1243013"/>
            <a:ext cx="47339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5B6C3-B9B0-45C9-91BF-DB3BEAF8AB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7665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0062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555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6727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11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71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59879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1961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112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45879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7647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6123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62794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84802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96393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2558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95777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04796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9157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79694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819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04564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6125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17989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77850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02369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81706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84662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438098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5371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9825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1895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35110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2270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30066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39699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15837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607277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69902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78601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479418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23607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785353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978214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0176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25310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238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573929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495828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39304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131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909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6097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0275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036638" y="1243013"/>
            <a:ext cx="4733925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5B6C3-B9B0-45C9-91BF-DB3BEAF8ABF5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6746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6281" y="1122363"/>
            <a:ext cx="82311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0469" y="3602038"/>
            <a:ext cx="726281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5857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140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29934" y="365125"/>
            <a:ext cx="2088059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5758" y="365125"/>
            <a:ext cx="614312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272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6287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715" y="1709740"/>
            <a:ext cx="8352234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715" y="4589465"/>
            <a:ext cx="835223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2475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5758" y="1825625"/>
            <a:ext cx="4115594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02398" y="1825625"/>
            <a:ext cx="4115594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787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019" y="365127"/>
            <a:ext cx="8352234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020" y="1681163"/>
            <a:ext cx="409668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7020" y="2505075"/>
            <a:ext cx="409668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02399" y="1681163"/>
            <a:ext cx="411685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02399" y="2505075"/>
            <a:ext cx="4116855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3091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091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9510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019" y="457200"/>
            <a:ext cx="312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6855" y="987427"/>
            <a:ext cx="490239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7019" y="2057400"/>
            <a:ext cx="312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35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019" y="457200"/>
            <a:ext cx="312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16855" y="987427"/>
            <a:ext cx="4902398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7019" y="2057400"/>
            <a:ext cx="312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603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5758" y="365127"/>
            <a:ext cx="83522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5758" y="1825625"/>
            <a:ext cx="835223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758" y="6356352"/>
            <a:ext cx="21788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E9313-52CF-498D-AB87-63A82DC6F11C}" type="datetimeFigureOut">
              <a:rPr lang="ko-KR" altLang="en-US" smtClean="0"/>
              <a:t>2026-03-31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7742" y="6356352"/>
            <a:ext cx="32682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39148" y="6356352"/>
            <a:ext cx="21788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00335-DEE7-4780-9FEE-371432E101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8262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4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4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6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2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3.pn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59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jpg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2.png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7.pn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2.png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5.pn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8.png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78.pn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2.png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9AD67A7-6D9E-4524-9A0E-A92EA8FDBC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8375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E39022-6E5A-8FA0-5C97-7EEE7CC8DCC4}"/>
              </a:ext>
            </a:extLst>
          </p:cNvPr>
          <p:cNvSpPr txBox="1"/>
          <p:nvPr/>
        </p:nvSpPr>
        <p:spPr>
          <a:xfrm>
            <a:off x="0" y="6508316"/>
            <a:ext cx="25702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23176" fontAlgn="base">
              <a:spcAft>
                <a:spcPct val="0"/>
              </a:spcAft>
              <a:defRPr/>
            </a:pPr>
            <a:r>
              <a:rPr kumimoji="1"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GA</a:t>
            </a:r>
            <a:r>
              <a:rPr kumimoji="1" lang="ko-KR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영업기획파트 제작 </a:t>
            </a:r>
            <a:r>
              <a:rPr kumimoji="1"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(2026. 4)</a:t>
            </a:r>
            <a:endParaRPr kumimoji="1" lang="en-US" altLang="ko-KR" sz="1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4828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975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975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가입하는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보험료 인하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B99BAB-2F9F-4426-839C-EEC72A8CDC86}"/>
              </a:ext>
            </a:extLst>
          </p:cNvPr>
          <p:cNvSpPr txBox="1"/>
          <p:nvPr/>
        </p:nvSpPr>
        <p:spPr>
          <a:xfrm>
            <a:off x="10175435" y="780375"/>
            <a:ext cx="8700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4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월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손보는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보험료 확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내렸습니다</a:t>
            </a:r>
            <a:endParaRPr lang="ko-KR" altLang="en-US" sz="3600" spc="-15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A2A3C8C7-DE51-42CA-A105-D3AFC8379C5E}"/>
              </a:ext>
            </a:extLst>
          </p:cNvPr>
          <p:cNvGrpSpPr/>
          <p:nvPr/>
        </p:nvGrpSpPr>
        <p:grpSpPr>
          <a:xfrm>
            <a:off x="11318899" y="1488261"/>
            <a:ext cx="6711781" cy="5024188"/>
            <a:chOff x="1485984" y="1488261"/>
            <a:chExt cx="6711781" cy="5024188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2D36D1B3-B63D-42B5-8A6B-70C72162A8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39735" b="7327"/>
            <a:stretch/>
          </p:blipFill>
          <p:spPr>
            <a:xfrm>
              <a:off x="1485984" y="1691842"/>
              <a:ext cx="6711781" cy="4820607"/>
            </a:xfrm>
            <a:prstGeom prst="rect">
              <a:avLst/>
            </a:prstGeom>
          </p:spPr>
        </p:pic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CF41A1BB-8CF2-4BCD-A515-071A1F9E8235}"/>
                </a:ext>
              </a:extLst>
            </p:cNvPr>
            <p:cNvSpPr/>
            <p:nvPr/>
          </p:nvSpPr>
          <p:spPr>
            <a:xfrm>
              <a:off x="3773565" y="1488261"/>
              <a:ext cx="2136618" cy="322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834FBF77-9FE8-457C-83EC-87898DA07B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90" y="45426"/>
            <a:ext cx="9534970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50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B99BAB-2F9F-4426-839C-EEC72A8CDC86}"/>
              </a:ext>
            </a:extLst>
          </p:cNvPr>
          <p:cNvSpPr txBox="1"/>
          <p:nvPr/>
        </p:nvSpPr>
        <p:spPr>
          <a:xfrm>
            <a:off x="10175435" y="780375"/>
            <a:ext cx="8700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암주요치료비 </a:t>
            </a:r>
            <a:r>
              <a:rPr lang="en-US" altLang="ko-KR" sz="4000" spc="-150" dirty="0">
                <a:solidFill>
                  <a:srgbClr val="015722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18% </a:t>
            </a:r>
            <a:r>
              <a:rPr lang="ko-KR" altLang="en-US" sz="4000" spc="-150" dirty="0">
                <a:solidFill>
                  <a:srgbClr val="015722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보험료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인하</a:t>
            </a:r>
            <a:endParaRPr lang="ko-KR" altLang="en-US" sz="3600" spc="-150" dirty="0">
              <a:solidFill>
                <a:srgbClr val="006838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D0E5F30-6018-4310-B4A6-582F90A5B8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198" b="53267"/>
          <a:stretch/>
        </p:blipFill>
        <p:spPr>
          <a:xfrm>
            <a:off x="10189799" y="2546820"/>
            <a:ext cx="8969981" cy="322929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01AD4A1F-9552-4CA7-B1F8-99592389EE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EA957B7D-3EBB-4D4C-9212-4CC27098B8FD}"/>
              </a:ext>
            </a:extLst>
          </p:cNvPr>
          <p:cNvCxnSpPr>
            <a:cxnSpLocks/>
          </p:cNvCxnSpPr>
          <p:nvPr/>
        </p:nvCxnSpPr>
        <p:spPr>
          <a:xfrm>
            <a:off x="9975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>
            <a:extLst>
              <a:ext uri="{FF2B5EF4-FFF2-40B4-BE49-F238E27FC236}">
                <a16:creationId xmlns:a16="http://schemas.microsoft.com/office/drawing/2014/main" id="{109A8314-8BFD-4E9A-8E35-EB035AA86E0A}"/>
              </a:ext>
            </a:extLst>
          </p:cNvPr>
          <p:cNvSpPr txBox="1">
            <a:spLocks/>
          </p:cNvSpPr>
          <p:nvPr/>
        </p:nvSpPr>
        <p:spPr>
          <a:xfrm>
            <a:off x="9975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가입하는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보험료 인하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021DADF-02C8-4778-B0A1-E46816F6F7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90" y="45426"/>
            <a:ext cx="9534970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33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B99BAB-2F9F-4426-839C-EEC72A8CDC86}"/>
              </a:ext>
            </a:extLst>
          </p:cNvPr>
          <p:cNvSpPr txBox="1"/>
          <p:nvPr/>
        </p:nvSpPr>
        <p:spPr>
          <a:xfrm>
            <a:off x="10175435" y="780375"/>
            <a:ext cx="8700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어른이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고객이 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암주치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를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가입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해야 하는 이유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</a:t>
            </a:r>
            <a:endParaRPr lang="ko-KR" altLang="en-US" sz="3200" spc="-150" dirty="0">
              <a:solidFill>
                <a:srgbClr val="006838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9888D386-669C-424E-9F3D-9E42432ABB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55144"/>
              </p:ext>
            </p:extLst>
          </p:nvPr>
        </p:nvGraphicFramePr>
        <p:xfrm>
          <a:off x="11153692" y="2964588"/>
          <a:ext cx="3193434" cy="3185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1013">
                  <a:extLst>
                    <a:ext uri="{9D8B030D-6E8A-4147-A177-3AD203B41FA5}">
                      <a16:colId xmlns:a16="http://schemas.microsoft.com/office/drawing/2014/main" val="1815520379"/>
                    </a:ext>
                  </a:extLst>
                </a:gridCol>
                <a:gridCol w="1176950">
                  <a:extLst>
                    <a:ext uri="{9D8B030D-6E8A-4147-A177-3AD203B41FA5}">
                      <a16:colId xmlns:a16="http://schemas.microsoft.com/office/drawing/2014/main" val="3075722568"/>
                    </a:ext>
                  </a:extLst>
                </a:gridCol>
                <a:gridCol w="1095471">
                  <a:extLst>
                    <a:ext uri="{9D8B030D-6E8A-4147-A177-3AD203B41FA5}">
                      <a16:colId xmlns:a16="http://schemas.microsoft.com/office/drawing/2014/main" val="1799374287"/>
                    </a:ext>
                  </a:extLst>
                </a:gridCol>
              </a:tblGrid>
              <a:tr h="3504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구분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환자 수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비중 </a:t>
                      </a:r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(%)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766279"/>
                  </a:ext>
                </a:extLst>
              </a:tr>
              <a:tr h="35439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10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대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889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0.3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824070"/>
                  </a:ext>
                </a:extLst>
              </a:tr>
              <a:tr h="35439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</a:rPr>
                        <a:t>20</a:t>
                      </a:r>
                      <a:r>
                        <a:rPr lang="ko-KR" altLang="en-US" sz="1400" b="0" dirty="0"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</a:rPr>
                        <a:t>대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5,221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</a:rPr>
                        <a:t>1.8</a:t>
                      </a:r>
                      <a:endParaRPr lang="ko-KR" altLang="en-US" sz="1400" b="0" dirty="0"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0751194"/>
                  </a:ext>
                </a:extLst>
              </a:tr>
              <a:tr h="35439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</a:rPr>
                        <a:t>30</a:t>
                      </a:r>
                      <a:r>
                        <a:rPr lang="ko-KR" altLang="en-US" sz="1400" b="0" dirty="0"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</a:rPr>
                        <a:t>대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15,032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</a:rPr>
                        <a:t>5.2</a:t>
                      </a:r>
                      <a:endParaRPr lang="ko-KR" altLang="en-US" sz="1400" b="0" dirty="0"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93507"/>
                  </a:ext>
                </a:extLst>
              </a:tr>
              <a:tr h="35439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</a:rPr>
                        <a:t>40</a:t>
                      </a:r>
                      <a:r>
                        <a:rPr lang="ko-KR" altLang="en-US" sz="1400" b="0" dirty="0"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</a:rPr>
                        <a:t>대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32,884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</a:rPr>
                        <a:t>11.4</a:t>
                      </a:r>
                      <a:endParaRPr lang="ko-KR" altLang="en-US" sz="1400" b="0" dirty="0"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427454"/>
                  </a:ext>
                </a:extLst>
              </a:tr>
              <a:tr h="35439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50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대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51,137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17.7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8769537"/>
                  </a:ext>
                </a:extLst>
              </a:tr>
              <a:tr h="35439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60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대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76,309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26.4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545678"/>
                  </a:ext>
                </a:extLst>
              </a:tr>
              <a:tr h="35439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70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대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63,747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22.1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0783911"/>
                  </a:ext>
                </a:extLst>
              </a:tr>
              <a:tr h="35439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80</a:t>
                      </a:r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대 이상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42,895</a:t>
                      </a:r>
                      <a:r>
                        <a:rPr lang="ko-KR" altLang="en-US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명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14.9</a:t>
                      </a:r>
                      <a:endParaRPr lang="ko-KR" altLang="en-US" sz="1400" b="0" dirty="0"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2808420"/>
                  </a:ext>
                </a:extLst>
              </a:tr>
            </a:tbl>
          </a:graphicData>
        </a:graphic>
      </p:graphicFrame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A45A53A-C492-4256-8895-3BFA039DC28B}"/>
              </a:ext>
            </a:extLst>
          </p:cNvPr>
          <p:cNvSpPr/>
          <p:nvPr/>
        </p:nvSpPr>
        <p:spPr>
          <a:xfrm>
            <a:off x="11923224" y="2652173"/>
            <a:ext cx="1652973" cy="197888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연령별 암 발생률</a:t>
            </a:r>
          </a:p>
        </p:txBody>
      </p:sp>
      <p:sp>
        <p:nvSpPr>
          <p:cNvPr id="7" name="화살표: 왼쪽으로 구부러짐 6">
            <a:extLst>
              <a:ext uri="{FF2B5EF4-FFF2-40B4-BE49-F238E27FC236}">
                <a16:creationId xmlns:a16="http://schemas.microsoft.com/office/drawing/2014/main" id="{29B128D5-B9A6-44F8-8A07-96C855CF65F5}"/>
              </a:ext>
            </a:extLst>
          </p:cNvPr>
          <p:cNvSpPr/>
          <p:nvPr/>
        </p:nvSpPr>
        <p:spPr>
          <a:xfrm>
            <a:off x="14410954" y="4129396"/>
            <a:ext cx="239763" cy="454075"/>
          </a:xfrm>
          <a:prstGeom prst="curvedLeft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7DEA717-0F55-4F52-A5C7-448E6D7ECCF1}"/>
              </a:ext>
            </a:extLst>
          </p:cNvPr>
          <p:cNvSpPr/>
          <p:nvPr/>
        </p:nvSpPr>
        <p:spPr>
          <a:xfrm>
            <a:off x="11152993" y="1901468"/>
            <a:ext cx="3193434" cy="4788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30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대 → 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40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대 </a:t>
            </a:r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암 발생률 급증</a:t>
            </a:r>
            <a:endParaRPr lang="ko-KR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73D31F-8420-4B90-ABA6-196DA15A91A3}"/>
              </a:ext>
            </a:extLst>
          </p:cNvPr>
          <p:cNvSpPr txBox="1"/>
          <p:nvPr/>
        </p:nvSpPr>
        <p:spPr>
          <a:xfrm>
            <a:off x="11997523" y="6166434"/>
            <a:ext cx="23496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출처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: </a:t>
            </a:r>
            <a:r>
              <a:rPr lang="ko-KR" altLang="en-US" sz="1000" dirty="0" err="1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국가암등록통계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(2023)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1CB003-79F2-4802-AD59-2B8BD3C2E059}"/>
              </a:ext>
            </a:extLst>
          </p:cNvPr>
          <p:cNvSpPr txBox="1"/>
          <p:nvPr/>
        </p:nvSpPr>
        <p:spPr>
          <a:xfrm>
            <a:off x="11152993" y="1629624"/>
            <a:ext cx="31934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40</a:t>
            </a:r>
            <a:r>
              <a:rPr lang="ko-KR" altLang="en-US" sz="1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대부터 암 발생확률은 올라간다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D317BCA4-3189-4E26-952F-789EC2E3E7A8}"/>
              </a:ext>
            </a:extLst>
          </p:cNvPr>
          <p:cNvSpPr/>
          <p:nvPr/>
        </p:nvSpPr>
        <p:spPr>
          <a:xfrm>
            <a:off x="15003153" y="1901468"/>
            <a:ext cx="3193434" cy="4788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갑상선암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,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유방암 </a:t>
            </a:r>
            <a:r>
              <a:rPr lang="ko-KR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자주 발생</a:t>
            </a:r>
            <a:endParaRPr lang="ko-KR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70FA73-1336-4C35-BDE4-449DEF9D1BAA}"/>
              </a:ext>
            </a:extLst>
          </p:cNvPr>
          <p:cNvSpPr txBox="1"/>
          <p:nvPr/>
        </p:nvSpPr>
        <p:spPr>
          <a:xfrm>
            <a:off x="15003153" y="1629624"/>
            <a:ext cx="31934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자주 걸리는 암의 특징은</a:t>
            </a:r>
          </a:p>
        </p:txBody>
      </p: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C2C2883D-29C7-439A-BF9E-6883680740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747060"/>
              </p:ext>
            </p:extLst>
          </p:nvPr>
        </p:nvGraphicFramePr>
        <p:xfrm>
          <a:off x="15003153" y="2616847"/>
          <a:ext cx="3193435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315">
                  <a:extLst>
                    <a:ext uri="{9D8B030D-6E8A-4147-A177-3AD203B41FA5}">
                      <a16:colId xmlns:a16="http://schemas.microsoft.com/office/drawing/2014/main" val="1815520379"/>
                    </a:ext>
                  </a:extLst>
                </a:gridCol>
                <a:gridCol w="838040">
                  <a:extLst>
                    <a:ext uri="{9D8B030D-6E8A-4147-A177-3AD203B41FA5}">
                      <a16:colId xmlns:a16="http://schemas.microsoft.com/office/drawing/2014/main" val="3075722568"/>
                    </a:ext>
                  </a:extLst>
                </a:gridCol>
                <a:gridCol w="838040">
                  <a:extLst>
                    <a:ext uri="{9D8B030D-6E8A-4147-A177-3AD203B41FA5}">
                      <a16:colId xmlns:a16="http://schemas.microsoft.com/office/drawing/2014/main" val="1799374287"/>
                    </a:ext>
                  </a:extLst>
                </a:gridCol>
                <a:gridCol w="838040">
                  <a:extLst>
                    <a:ext uri="{9D8B030D-6E8A-4147-A177-3AD203B41FA5}">
                      <a16:colId xmlns:a16="http://schemas.microsoft.com/office/drawing/2014/main" val="836347221"/>
                    </a:ext>
                  </a:extLst>
                </a:gridCol>
              </a:tblGrid>
              <a:tr h="2020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구분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20</a:t>
                      </a:r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30</a:t>
                      </a:r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40</a:t>
                      </a:r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766279"/>
                  </a:ext>
                </a:extLst>
              </a:tr>
              <a:tr h="2020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전체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갑상선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갑상선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갑상선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0783911"/>
                  </a:ext>
                </a:extLst>
              </a:tr>
              <a:tr h="2020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남자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갑상선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갑상선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갑상선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2808420"/>
                  </a:ext>
                </a:extLst>
              </a:tr>
              <a:tr h="2020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여자</a:t>
                      </a: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갑상선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갑상선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0" dirty="0"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유방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733615"/>
                  </a:ext>
                </a:extLst>
              </a:tr>
            </a:tbl>
          </a:graphicData>
        </a:graphic>
      </p:graphicFrame>
      <p:pic>
        <p:nvPicPr>
          <p:cNvPr id="20" name="그림 19">
            <a:extLst>
              <a:ext uri="{FF2B5EF4-FFF2-40B4-BE49-F238E27FC236}">
                <a16:creationId xmlns:a16="http://schemas.microsoft.com/office/drawing/2014/main" id="{11CF8DA7-6101-4728-AD6B-B9FE40265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903" flipH="1" flipV="1">
            <a:off x="14955998" y="3763767"/>
            <a:ext cx="305433" cy="3039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0F52F58-954F-483E-9915-F8A4EDF40BF4}"/>
              </a:ext>
            </a:extLst>
          </p:cNvPr>
          <p:cNvSpPr txBox="1"/>
          <p:nvPr/>
        </p:nvSpPr>
        <p:spPr>
          <a:xfrm>
            <a:off x="15870302" y="3836701"/>
            <a:ext cx="2325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높은 </a:t>
            </a:r>
            <a:r>
              <a:rPr lang="ko-KR" altLang="en-US" sz="16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생존율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 </a:t>
            </a:r>
            <a:r>
              <a:rPr lang="ko-KR" altLang="en-US" sz="16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긴 </a:t>
            </a:r>
            <a:r>
              <a:rPr lang="ko-KR" altLang="en-US" sz="16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치료기간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3B1351D-4AF6-4590-A32B-156C17B30E88}"/>
              </a:ext>
            </a:extLst>
          </p:cNvPr>
          <p:cNvSpPr/>
          <p:nvPr/>
        </p:nvSpPr>
        <p:spPr>
          <a:xfrm>
            <a:off x="15315858" y="3912603"/>
            <a:ext cx="660194" cy="16765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특징은</a:t>
            </a:r>
          </a:p>
        </p:txBody>
      </p: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007F113D-6885-47CD-B186-F50CA1835DD9}"/>
              </a:ext>
            </a:extLst>
          </p:cNvPr>
          <p:cNvCxnSpPr>
            <a:cxnSpLocks/>
          </p:cNvCxnSpPr>
          <p:nvPr/>
        </p:nvCxnSpPr>
        <p:spPr>
          <a:xfrm flipV="1">
            <a:off x="14749538" y="1610736"/>
            <a:ext cx="0" cy="48321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9AD66F6C-69EE-4ECC-9599-EED7377CC951}"/>
              </a:ext>
            </a:extLst>
          </p:cNvPr>
          <p:cNvSpPr/>
          <p:nvPr/>
        </p:nvSpPr>
        <p:spPr>
          <a:xfrm>
            <a:off x="15003152" y="4391576"/>
            <a:ext cx="3192734" cy="569098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0B3E85-BA97-4F91-B524-CB1C05DC153F}"/>
              </a:ext>
            </a:extLst>
          </p:cNvPr>
          <p:cNvSpPr txBox="1"/>
          <p:nvPr/>
        </p:nvSpPr>
        <p:spPr>
          <a:xfrm>
            <a:off x="15003152" y="4424714"/>
            <a:ext cx="31927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생존율은 높지만 치료기간이 긴 만큼 </a:t>
            </a:r>
            <a:endParaRPr lang="en-US" altLang="ko-KR" sz="12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14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비용이 많이 발생</a:t>
            </a: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1325CE98-54A6-47C7-A4E5-85C021F53A22}"/>
              </a:ext>
            </a:extLst>
          </p:cNvPr>
          <p:cNvSpPr/>
          <p:nvPr/>
        </p:nvSpPr>
        <p:spPr>
          <a:xfrm>
            <a:off x="15003150" y="5053954"/>
            <a:ext cx="3192734" cy="78205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706D9A02-F973-4064-AA3E-01E6394EE85F}"/>
              </a:ext>
            </a:extLst>
          </p:cNvPr>
          <p:cNvSpPr/>
          <p:nvPr/>
        </p:nvSpPr>
        <p:spPr>
          <a:xfrm>
            <a:off x="15003152" y="5912054"/>
            <a:ext cx="3192734" cy="49270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1A1DD97-4A61-410D-944A-5546EC320AA6}"/>
              </a:ext>
            </a:extLst>
          </p:cNvPr>
          <p:cNvSpPr txBox="1"/>
          <p:nvPr/>
        </p:nvSpPr>
        <p:spPr>
          <a:xfrm>
            <a:off x="15003150" y="5068231"/>
            <a:ext cx="31927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3040</a:t>
            </a:r>
            <a:r>
              <a:rPr lang="ko-KR" altLang="en-US" sz="12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세대</a:t>
            </a:r>
            <a:r>
              <a:rPr lang="ko-KR" altLang="en-US" sz="1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의 주요 특징은</a:t>
            </a:r>
            <a:endParaRPr lang="en-US" altLang="ko-KR" sz="12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FB7DB567-DA9F-4985-8EC1-C41330174AC1}"/>
              </a:ext>
            </a:extLst>
          </p:cNvPr>
          <p:cNvSpPr/>
          <p:nvPr/>
        </p:nvSpPr>
        <p:spPr>
          <a:xfrm>
            <a:off x="15171001" y="5324577"/>
            <a:ext cx="1308100" cy="16765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소득 본격 상승기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AA43A2ED-3C51-4F6C-A030-5AE59D65391D}"/>
              </a:ext>
            </a:extLst>
          </p:cNvPr>
          <p:cNvSpPr/>
          <p:nvPr/>
        </p:nvSpPr>
        <p:spPr>
          <a:xfrm>
            <a:off x="16660325" y="5324577"/>
            <a:ext cx="1382252" cy="16765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대출</a:t>
            </a:r>
            <a:r>
              <a:rPr lang="en-US" altLang="ko-KR" sz="1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 </a:t>
            </a:r>
            <a:r>
              <a:rPr lang="ko-KR" altLang="en-US" sz="1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자녀양육비 등</a:t>
            </a:r>
          </a:p>
        </p:txBody>
      </p:sp>
      <p:sp>
        <p:nvSpPr>
          <p:cNvPr id="37" name="화살표: 왼쪽으로 구부러짐 36">
            <a:extLst>
              <a:ext uri="{FF2B5EF4-FFF2-40B4-BE49-F238E27FC236}">
                <a16:creationId xmlns:a16="http://schemas.microsoft.com/office/drawing/2014/main" id="{CA51CF1E-6161-49D1-BA97-52B3D4CF6750}"/>
              </a:ext>
            </a:extLst>
          </p:cNvPr>
          <p:cNvSpPr/>
          <p:nvPr/>
        </p:nvSpPr>
        <p:spPr>
          <a:xfrm>
            <a:off x="18084530" y="4767498"/>
            <a:ext cx="239763" cy="454075"/>
          </a:xfrm>
          <a:prstGeom prst="curvedLeft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8" name="화살표: 왼쪽으로 구부러짐 37">
            <a:extLst>
              <a:ext uri="{FF2B5EF4-FFF2-40B4-BE49-F238E27FC236}">
                <a16:creationId xmlns:a16="http://schemas.microsoft.com/office/drawing/2014/main" id="{5AE3E4EA-C006-4771-BB5C-D29936CCED2D}"/>
              </a:ext>
            </a:extLst>
          </p:cNvPr>
          <p:cNvSpPr/>
          <p:nvPr/>
        </p:nvSpPr>
        <p:spPr>
          <a:xfrm>
            <a:off x="18084530" y="5529957"/>
            <a:ext cx="239763" cy="454075"/>
          </a:xfrm>
          <a:prstGeom prst="curvedLeft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F0025F5-4680-449C-A0B2-063AF4F7A1FB}"/>
              </a:ext>
            </a:extLst>
          </p:cNvPr>
          <p:cNvSpPr txBox="1"/>
          <p:nvPr/>
        </p:nvSpPr>
        <p:spPr>
          <a:xfrm>
            <a:off x="15171001" y="5476023"/>
            <a:ext cx="1308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수입은 늘었지만</a:t>
            </a:r>
            <a:endParaRPr lang="en-US" altLang="ko-KR" sz="12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4DE83F9-F56B-4324-AE36-0F9E95AD6EB9}"/>
              </a:ext>
            </a:extLst>
          </p:cNvPr>
          <p:cNvSpPr txBox="1"/>
          <p:nvPr/>
        </p:nvSpPr>
        <p:spPr>
          <a:xfrm>
            <a:off x="16697401" y="5476023"/>
            <a:ext cx="1308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고정지출도 최대</a:t>
            </a:r>
            <a:endParaRPr lang="en-US" altLang="ko-KR" sz="11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D65383C-A6EA-4DD9-8B82-320D741B37C7}"/>
              </a:ext>
            </a:extLst>
          </p:cNvPr>
          <p:cNvSpPr txBox="1"/>
          <p:nvPr/>
        </p:nvSpPr>
        <p:spPr>
          <a:xfrm>
            <a:off x="15003152" y="5929292"/>
            <a:ext cx="319273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이 시기에 암으로 </a:t>
            </a:r>
            <a:r>
              <a:rPr lang="ko-KR" altLang="en-US" sz="1200" dirty="0">
                <a:solidFill>
                  <a:srgbClr val="FF00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소득단절 </a:t>
            </a:r>
            <a:r>
              <a:rPr lang="en-US" altLang="ko-KR" sz="1200" dirty="0">
                <a:solidFill>
                  <a:srgbClr val="FF00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&amp; </a:t>
            </a:r>
            <a:r>
              <a:rPr lang="ko-KR" altLang="en-US" sz="1200" dirty="0">
                <a:solidFill>
                  <a:srgbClr val="FF00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치료비 지출</a:t>
            </a:r>
            <a:r>
              <a:rPr lang="ko-KR" altLang="en-US" sz="1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은</a:t>
            </a:r>
            <a:endParaRPr lang="en-US" altLang="ko-KR" sz="12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1400" dirty="0">
                <a:solidFill>
                  <a:srgbClr val="FF00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매우 치명적</a:t>
            </a:r>
            <a:r>
              <a:rPr lang="en-US" altLang="ko-KR" sz="1400" dirty="0">
                <a:solidFill>
                  <a:srgbClr val="FF00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!</a:t>
            </a:r>
            <a:endParaRPr lang="ko-KR" altLang="en-US" sz="1600" dirty="0">
              <a:solidFill>
                <a:srgbClr val="FF0000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46" name="그림 45">
            <a:extLst>
              <a:ext uri="{FF2B5EF4-FFF2-40B4-BE49-F238E27FC236}">
                <a16:creationId xmlns:a16="http://schemas.microsoft.com/office/drawing/2014/main" id="{A61073CF-AE87-4C74-A5A8-36BCCE941B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47" name="직선 연결선 46">
            <a:extLst>
              <a:ext uri="{FF2B5EF4-FFF2-40B4-BE49-F238E27FC236}">
                <a16:creationId xmlns:a16="http://schemas.microsoft.com/office/drawing/2014/main" id="{317541CD-0751-4C7B-8066-563F294EB88F}"/>
              </a:ext>
            </a:extLst>
          </p:cNvPr>
          <p:cNvCxnSpPr>
            <a:cxnSpLocks/>
          </p:cNvCxnSpPr>
          <p:nvPr/>
        </p:nvCxnSpPr>
        <p:spPr>
          <a:xfrm>
            <a:off x="9975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itle 1">
            <a:extLst>
              <a:ext uri="{FF2B5EF4-FFF2-40B4-BE49-F238E27FC236}">
                <a16:creationId xmlns:a16="http://schemas.microsoft.com/office/drawing/2014/main" id="{467693F0-3FEC-493B-ACCE-2D1A14C850DC}"/>
              </a:ext>
            </a:extLst>
          </p:cNvPr>
          <p:cNvSpPr txBox="1">
            <a:spLocks/>
          </p:cNvSpPr>
          <p:nvPr/>
        </p:nvSpPr>
        <p:spPr>
          <a:xfrm>
            <a:off x="9975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가입하는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보험료 인하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12C4542-8C2D-4FDF-B190-D2E4025713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90" y="45426"/>
            <a:ext cx="9534970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73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B99BAB-2F9F-4426-839C-EEC72A8CDC86}"/>
              </a:ext>
            </a:extLst>
          </p:cNvPr>
          <p:cNvSpPr txBox="1"/>
          <p:nvPr/>
        </p:nvSpPr>
        <p:spPr>
          <a:xfrm>
            <a:off x="10175435" y="780375"/>
            <a:ext cx="8700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어른이 원래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DB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손보가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제일 저렴했는데</a:t>
            </a:r>
            <a:endParaRPr lang="ko-KR" altLang="en-US" sz="3600" spc="-150" dirty="0">
              <a:solidFill>
                <a:srgbClr val="006838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D02AD9C-B730-45BF-8264-E7A86D6D5E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3895" b="7326"/>
          <a:stretch/>
        </p:blipFill>
        <p:spPr>
          <a:xfrm>
            <a:off x="10196184" y="1787178"/>
            <a:ext cx="8957211" cy="349743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F36E330-D665-4102-A0FF-46077B1D73EB}"/>
              </a:ext>
            </a:extLst>
          </p:cNvPr>
          <p:cNvSpPr/>
          <p:nvPr/>
        </p:nvSpPr>
        <p:spPr>
          <a:xfrm>
            <a:off x="10587905" y="5391064"/>
            <a:ext cx="8173767" cy="898909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4</a:t>
            </a:r>
            <a:r>
              <a:rPr lang="ko-KR" altLang="en-US" sz="40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월에 </a:t>
            </a:r>
            <a:r>
              <a:rPr lang="ko-KR" altLang="en-US" sz="40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인기 담보</a:t>
            </a:r>
            <a:r>
              <a:rPr lang="ko-KR" altLang="en-US" sz="40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들 더 낮췄다</a:t>
            </a:r>
            <a:r>
              <a:rPr lang="en-US" altLang="ko-KR" sz="40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!</a:t>
            </a:r>
            <a:endParaRPr lang="ko-KR" altLang="en-US" sz="400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DBA2CE1-9622-4F94-9548-88794169EE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C2ABEED7-6B74-4D8E-AF8B-B919C79D2714}"/>
              </a:ext>
            </a:extLst>
          </p:cNvPr>
          <p:cNvCxnSpPr>
            <a:cxnSpLocks/>
          </p:cNvCxnSpPr>
          <p:nvPr/>
        </p:nvCxnSpPr>
        <p:spPr>
          <a:xfrm>
            <a:off x="9975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93BAA83F-69DF-4FF6-B03D-200FF392AF2D}"/>
              </a:ext>
            </a:extLst>
          </p:cNvPr>
          <p:cNvSpPr txBox="1">
            <a:spLocks/>
          </p:cNvSpPr>
          <p:nvPr/>
        </p:nvSpPr>
        <p:spPr>
          <a:xfrm>
            <a:off x="9975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가입하는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보험료 인하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E00A57C-D854-46E7-9159-09E602A6F1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90" y="45426"/>
            <a:ext cx="9534970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173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B99BAB-2F9F-4426-839C-EEC72A8CDC86}"/>
              </a:ext>
            </a:extLst>
          </p:cNvPr>
          <p:cNvSpPr txBox="1"/>
          <p:nvPr/>
        </p:nvSpPr>
        <p:spPr>
          <a:xfrm>
            <a:off x="10175435" y="780375"/>
            <a:ext cx="8700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인기 담보 보험료 비교 ① 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진단비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B493E15-D955-48F7-8C4C-E4585F2334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973" b="59076"/>
          <a:stretch/>
        </p:blipFill>
        <p:spPr>
          <a:xfrm>
            <a:off x="10564709" y="1591827"/>
            <a:ext cx="8218597" cy="2782141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0DF2247D-378A-4DD4-B723-11D953E34239}"/>
              </a:ext>
            </a:extLst>
          </p:cNvPr>
          <p:cNvSpPr/>
          <p:nvPr/>
        </p:nvSpPr>
        <p:spPr>
          <a:xfrm>
            <a:off x="11046079" y="4569181"/>
            <a:ext cx="7251826" cy="1330849"/>
          </a:xfrm>
          <a:prstGeom prst="rect">
            <a:avLst/>
          </a:prstGeom>
          <a:solidFill>
            <a:schemeClr val="bg1"/>
          </a:solidFill>
          <a:ln w="28575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EAEBAA1-4881-4088-92CD-ACA528135C4A}"/>
              </a:ext>
            </a:extLst>
          </p:cNvPr>
          <p:cNvSpPr/>
          <p:nvPr/>
        </p:nvSpPr>
        <p:spPr>
          <a:xfrm>
            <a:off x="12342421" y="4405411"/>
            <a:ext cx="4659141" cy="327540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어른이 고객은 이 담보를 얼마나 가입할까요</a:t>
            </a:r>
            <a:r>
              <a:rPr lang="en-US" altLang="ko-KR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</a:t>
            </a:r>
            <a:endParaRPr lang="ko-KR" altLang="en-US" sz="16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BFF4AC1-084F-47C4-9DD0-8468D7D84828}"/>
              </a:ext>
            </a:extLst>
          </p:cNvPr>
          <p:cNvGrpSpPr/>
          <p:nvPr/>
        </p:nvGrpSpPr>
        <p:grpSpPr>
          <a:xfrm>
            <a:off x="11381570" y="4876494"/>
            <a:ext cx="3105339" cy="861686"/>
            <a:chOff x="1548655" y="5153739"/>
            <a:chExt cx="3105339" cy="86168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CB6DD41-C3D8-4618-8B4B-1A41E49CABFE}"/>
                </a:ext>
              </a:extLst>
            </p:cNvPr>
            <p:cNvSpPr txBox="1"/>
            <p:nvPr/>
          </p:nvSpPr>
          <p:spPr>
            <a:xfrm>
              <a:off x="1548655" y="5369094"/>
              <a:ext cx="31053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암 </a:t>
              </a:r>
              <a:r>
                <a:rPr lang="ko-KR" altLang="en-US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진단비</a:t>
              </a:r>
              <a:endParaRPr lang="en-US" altLang="ko-KR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  <a:p>
              <a:pPr algn="ctr"/>
              <a:r>
                <a:rPr lang="en-US" altLang="ko-KR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10</a:t>
              </a:r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명 중 </a:t>
              </a:r>
              <a:r>
                <a:rPr lang="en-US" altLang="ko-KR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5</a:t>
              </a:r>
              <a:r>
                <a:rPr lang="ko-KR" altLang="en-US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명 가입</a:t>
              </a:r>
            </a:p>
          </p:txBody>
        </p: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93CEE093-63C7-47DD-B1B4-7CB621E859E2}"/>
                </a:ext>
              </a:extLst>
            </p:cNvPr>
            <p:cNvSpPr/>
            <p:nvPr/>
          </p:nvSpPr>
          <p:spPr>
            <a:xfrm>
              <a:off x="2420191" y="5153739"/>
              <a:ext cx="1362269" cy="1660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err="1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가입률</a:t>
              </a:r>
              <a:r>
                <a:rPr lang="ko-KR" altLang="en-US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</a:t>
              </a:r>
              <a:r>
                <a:rPr lang="en-US" altLang="ko-KR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2</a:t>
              </a:r>
              <a:r>
                <a:rPr lang="ko-KR" altLang="en-US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위 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5780FCAF-0754-424E-A2CA-343EE2E30465}"/>
              </a:ext>
            </a:extLst>
          </p:cNvPr>
          <p:cNvGrpSpPr/>
          <p:nvPr/>
        </p:nvGrpSpPr>
        <p:grpSpPr>
          <a:xfrm>
            <a:off x="14822400" y="4876494"/>
            <a:ext cx="3105339" cy="861686"/>
            <a:chOff x="4989485" y="5153739"/>
            <a:chExt cx="3105339" cy="86168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D2008E-5C89-40A3-B220-4E80ED39A589}"/>
                </a:ext>
              </a:extLst>
            </p:cNvPr>
            <p:cNvSpPr txBox="1"/>
            <p:nvPr/>
          </p:nvSpPr>
          <p:spPr>
            <a:xfrm>
              <a:off x="4989485" y="5369094"/>
              <a:ext cx="31053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뇌혈관</a:t>
              </a:r>
              <a:r>
                <a:rPr lang="en-US" altLang="ko-KR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, </a:t>
              </a:r>
              <a:r>
                <a:rPr lang="ko-KR" altLang="en-US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허혈성 </a:t>
              </a:r>
              <a:r>
                <a:rPr lang="ko-KR" altLang="en-US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진단비</a:t>
              </a:r>
              <a:endParaRPr lang="en-US" altLang="ko-KR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  <a:p>
              <a:pPr algn="ctr"/>
              <a:r>
                <a:rPr lang="en-US" altLang="ko-KR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10</a:t>
              </a:r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명 중 </a:t>
              </a:r>
              <a:r>
                <a:rPr lang="en-US" altLang="ko-KR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4</a:t>
              </a:r>
              <a:r>
                <a:rPr lang="ko-KR" altLang="en-US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명 가입</a:t>
              </a:r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44528150-CF80-478E-97BE-1792F8F2BA59}"/>
                </a:ext>
              </a:extLst>
            </p:cNvPr>
            <p:cNvSpPr/>
            <p:nvPr/>
          </p:nvSpPr>
          <p:spPr>
            <a:xfrm>
              <a:off x="5861021" y="5153739"/>
              <a:ext cx="1362269" cy="1660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err="1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가입률</a:t>
              </a:r>
              <a:r>
                <a:rPr lang="ko-KR" altLang="en-US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</a:t>
              </a:r>
              <a:r>
                <a:rPr lang="en-US" altLang="ko-KR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5</a:t>
              </a:r>
              <a:r>
                <a:rPr lang="ko-KR" altLang="en-US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위 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555EE74-4F70-43B6-9C9F-9AE1281EB0BC}"/>
              </a:ext>
            </a:extLst>
          </p:cNvPr>
          <p:cNvSpPr txBox="1"/>
          <p:nvPr/>
        </p:nvSpPr>
        <p:spPr>
          <a:xfrm>
            <a:off x="15948302" y="5900030"/>
            <a:ext cx="2349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※ 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당사 ‘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26.3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 마감 기준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A2BA6461-7F2C-46F9-8F89-F02A686CF0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BA622FB4-9CAF-4CC0-A6D3-F1279AEDACDE}"/>
              </a:ext>
            </a:extLst>
          </p:cNvPr>
          <p:cNvCxnSpPr>
            <a:cxnSpLocks/>
          </p:cNvCxnSpPr>
          <p:nvPr/>
        </p:nvCxnSpPr>
        <p:spPr>
          <a:xfrm>
            <a:off x="9975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D227F0E8-0FC6-42B4-A495-0FD1CF5DC258}"/>
              </a:ext>
            </a:extLst>
          </p:cNvPr>
          <p:cNvSpPr txBox="1">
            <a:spLocks/>
          </p:cNvSpPr>
          <p:nvPr/>
        </p:nvSpPr>
        <p:spPr>
          <a:xfrm>
            <a:off x="9975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가입하는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보험료 인하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04C053D-35D5-40C9-9E85-B07C8E0763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90" y="45426"/>
            <a:ext cx="9534970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71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6FC9BAD-9AB9-446D-8108-97D7252639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0824" b="33746"/>
          <a:stretch/>
        </p:blipFill>
        <p:spPr>
          <a:xfrm>
            <a:off x="10562591" y="1522705"/>
            <a:ext cx="8218800" cy="283568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B99BAB-2F9F-4426-839C-EEC72A8CDC86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인기 담보 보험료 비교 ②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수술비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&amp;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치료비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DF2247D-378A-4DD4-B723-11D953E34239}"/>
              </a:ext>
            </a:extLst>
          </p:cNvPr>
          <p:cNvSpPr/>
          <p:nvPr/>
        </p:nvSpPr>
        <p:spPr>
          <a:xfrm>
            <a:off x="11046079" y="4569181"/>
            <a:ext cx="7251826" cy="1330849"/>
          </a:xfrm>
          <a:prstGeom prst="rect">
            <a:avLst/>
          </a:prstGeom>
          <a:solidFill>
            <a:schemeClr val="bg1"/>
          </a:solidFill>
          <a:ln w="28575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EAEBAA1-4881-4088-92CD-ACA528135C4A}"/>
              </a:ext>
            </a:extLst>
          </p:cNvPr>
          <p:cNvSpPr/>
          <p:nvPr/>
        </p:nvSpPr>
        <p:spPr>
          <a:xfrm>
            <a:off x="12342421" y="4405411"/>
            <a:ext cx="4659141" cy="327540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어른이 고객은 이 담보를 얼마나 가입할까요</a:t>
            </a:r>
            <a:r>
              <a:rPr lang="en-US" altLang="ko-KR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</a:t>
            </a:r>
            <a:endParaRPr lang="ko-KR" altLang="en-US" sz="16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55EE74-4F70-43B6-9C9F-9AE1281EB0BC}"/>
              </a:ext>
            </a:extLst>
          </p:cNvPr>
          <p:cNvSpPr txBox="1"/>
          <p:nvPr/>
        </p:nvSpPr>
        <p:spPr>
          <a:xfrm>
            <a:off x="15948302" y="5900030"/>
            <a:ext cx="2349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※ 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당사 ‘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26.3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 마감 기준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E6389D15-9569-4BD3-AFAC-6C3329FAB5C4}"/>
              </a:ext>
            </a:extLst>
          </p:cNvPr>
          <p:cNvGrpSpPr/>
          <p:nvPr/>
        </p:nvGrpSpPr>
        <p:grpSpPr>
          <a:xfrm>
            <a:off x="11046078" y="4876494"/>
            <a:ext cx="7251826" cy="861686"/>
            <a:chOff x="956836" y="4876494"/>
            <a:chExt cx="7508154" cy="861686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3BFF4AC1-084F-47C4-9DD0-8468D7D84828}"/>
                </a:ext>
              </a:extLst>
            </p:cNvPr>
            <p:cNvGrpSpPr/>
            <p:nvPr/>
          </p:nvGrpSpPr>
          <p:grpSpPr>
            <a:xfrm>
              <a:off x="956836" y="4876494"/>
              <a:ext cx="3105339" cy="861686"/>
              <a:chOff x="1548655" y="5153739"/>
              <a:chExt cx="3105339" cy="861686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CB6DD41-C3D8-4618-8B4B-1A41E49CABFE}"/>
                  </a:ext>
                </a:extLst>
              </p:cNvPr>
              <p:cNvSpPr txBox="1"/>
              <p:nvPr/>
            </p:nvSpPr>
            <p:spPr>
              <a:xfrm>
                <a:off x="1548655" y="5369094"/>
                <a:ext cx="310533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질병</a:t>
                </a:r>
                <a:r>
                  <a:rPr lang="en-US" altLang="ko-KR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1-5</a:t>
                </a:r>
                <a:r>
                  <a:rPr lang="ko-KR" altLang="en-US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종수술비</a:t>
                </a:r>
                <a:endParaRPr lang="en-US" altLang="ko-KR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endParaRPr>
              </a:p>
              <a:p>
                <a:pPr algn="ctr"/>
                <a:r>
                  <a:rPr lang="en-US" altLang="ko-KR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10</a:t>
                </a:r>
                <a:r>
                  <a:rPr lang="ko-KR" altLang="en-US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명 중 </a:t>
                </a:r>
                <a:r>
                  <a:rPr lang="en-US" altLang="ko-KR" dirty="0">
                    <a:solidFill>
                      <a:srgbClr val="015722"/>
                    </a:solidFill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6</a:t>
                </a:r>
                <a:r>
                  <a:rPr lang="ko-KR" altLang="en-US" dirty="0">
                    <a:solidFill>
                      <a:srgbClr val="015722"/>
                    </a:solidFill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명 가입</a:t>
                </a:r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93CEE093-63C7-47DD-B1B4-7CB621E859E2}"/>
                  </a:ext>
                </a:extLst>
              </p:cNvPr>
              <p:cNvSpPr/>
              <p:nvPr/>
            </p:nvSpPr>
            <p:spPr>
              <a:xfrm>
                <a:off x="2420191" y="5153739"/>
                <a:ext cx="1362269" cy="16605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err="1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가입률</a:t>
                </a:r>
                <a:r>
                  <a:rPr lang="ko-KR" altLang="en-US" sz="1100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 </a:t>
                </a:r>
                <a:r>
                  <a:rPr lang="en-US" altLang="ko-KR" sz="1100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1</a:t>
                </a:r>
                <a:r>
                  <a:rPr lang="ko-KR" altLang="en-US" sz="1100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위 </a:t>
                </a:r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5780FCAF-0754-424E-A2CA-343EE2E30465}"/>
                </a:ext>
              </a:extLst>
            </p:cNvPr>
            <p:cNvGrpSpPr/>
            <p:nvPr/>
          </p:nvGrpSpPr>
          <p:grpSpPr>
            <a:xfrm>
              <a:off x="5359651" y="4876494"/>
              <a:ext cx="3105339" cy="861686"/>
              <a:chOff x="4989485" y="5153739"/>
              <a:chExt cx="3105339" cy="861686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2D2008E-5C89-40A3-B220-4E80ED39A589}"/>
                  </a:ext>
                </a:extLst>
              </p:cNvPr>
              <p:cNvSpPr txBox="1"/>
              <p:nvPr/>
            </p:nvSpPr>
            <p:spPr>
              <a:xfrm>
                <a:off x="4989485" y="5369094"/>
                <a:ext cx="310533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순환계주요치료비</a:t>
                </a:r>
                <a:endParaRPr lang="en-US" altLang="ko-KR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endParaRPr>
              </a:p>
              <a:p>
                <a:pPr algn="ctr"/>
                <a:r>
                  <a:rPr lang="en-US" altLang="ko-KR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10</a:t>
                </a:r>
                <a:r>
                  <a:rPr lang="ko-KR" altLang="en-US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명 중 </a:t>
                </a:r>
                <a:r>
                  <a:rPr lang="en-US" altLang="ko-KR" dirty="0">
                    <a:solidFill>
                      <a:srgbClr val="015722"/>
                    </a:solidFill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3</a:t>
                </a:r>
                <a:r>
                  <a:rPr lang="ko-KR" altLang="en-US" dirty="0">
                    <a:solidFill>
                      <a:srgbClr val="015722"/>
                    </a:solidFill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명 가입</a:t>
                </a:r>
              </a:p>
            </p:txBody>
          </p:sp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44528150-CF80-478E-97BE-1792F8F2BA59}"/>
                  </a:ext>
                </a:extLst>
              </p:cNvPr>
              <p:cNvSpPr/>
              <p:nvPr/>
            </p:nvSpPr>
            <p:spPr>
              <a:xfrm>
                <a:off x="5861021" y="5153739"/>
                <a:ext cx="1362269" cy="16605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err="1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가입률</a:t>
                </a:r>
                <a:r>
                  <a:rPr lang="ko-KR" altLang="en-US" sz="1100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 </a:t>
                </a:r>
                <a:r>
                  <a:rPr lang="en-US" altLang="ko-KR" sz="1100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7</a:t>
                </a:r>
                <a:r>
                  <a:rPr lang="ko-KR" altLang="en-US" sz="1100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위 </a:t>
                </a:r>
              </a:p>
            </p:txBody>
          </p:sp>
        </p:grp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E5E3B56C-E197-4DE8-B3D0-11C87015FE29}"/>
                </a:ext>
              </a:extLst>
            </p:cNvPr>
            <p:cNvGrpSpPr/>
            <p:nvPr/>
          </p:nvGrpSpPr>
          <p:grpSpPr>
            <a:xfrm>
              <a:off x="3158244" y="4876494"/>
              <a:ext cx="3105339" cy="861686"/>
              <a:chOff x="1548655" y="5153739"/>
              <a:chExt cx="3105339" cy="861686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D411045-5E9E-4C0D-BC96-F2ACC8C5D5BE}"/>
                  </a:ext>
                </a:extLst>
              </p:cNvPr>
              <p:cNvSpPr txBox="1"/>
              <p:nvPr/>
            </p:nvSpPr>
            <p:spPr>
              <a:xfrm>
                <a:off x="1548655" y="5369094"/>
                <a:ext cx="310533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암주요치료비</a:t>
                </a:r>
                <a:endParaRPr lang="en-US" altLang="ko-KR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endParaRPr>
              </a:p>
              <a:p>
                <a:pPr algn="ctr"/>
                <a:r>
                  <a:rPr lang="en-US" altLang="ko-KR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10</a:t>
                </a:r>
                <a:r>
                  <a:rPr lang="ko-KR" altLang="en-US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명 중 </a:t>
                </a:r>
                <a:r>
                  <a:rPr lang="en-US" altLang="ko-KR" dirty="0">
                    <a:solidFill>
                      <a:srgbClr val="015722"/>
                    </a:solidFill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4</a:t>
                </a:r>
                <a:r>
                  <a:rPr lang="ko-KR" altLang="en-US" dirty="0">
                    <a:solidFill>
                      <a:srgbClr val="015722"/>
                    </a:solidFill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명 가입</a:t>
                </a:r>
              </a:p>
            </p:txBody>
          </p:sp>
          <p:sp>
            <p:nvSpPr>
              <p:cNvPr id="22" name="사각형: 둥근 모서리 21">
                <a:extLst>
                  <a:ext uri="{FF2B5EF4-FFF2-40B4-BE49-F238E27FC236}">
                    <a16:creationId xmlns:a16="http://schemas.microsoft.com/office/drawing/2014/main" id="{98DCE82F-69A7-47AF-944F-7398B5A8401B}"/>
                  </a:ext>
                </a:extLst>
              </p:cNvPr>
              <p:cNvSpPr/>
              <p:nvPr/>
            </p:nvSpPr>
            <p:spPr>
              <a:xfrm>
                <a:off x="2420191" y="5153739"/>
                <a:ext cx="1362269" cy="16605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100" dirty="0" err="1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가입률</a:t>
                </a:r>
                <a:r>
                  <a:rPr lang="ko-KR" altLang="en-US" sz="1100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 </a:t>
                </a:r>
                <a:r>
                  <a:rPr lang="en-US" altLang="ko-KR" sz="1100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6</a:t>
                </a:r>
                <a:r>
                  <a:rPr lang="ko-KR" altLang="en-US" sz="1100" dirty="0">
                    <a:latin typeface="에스코어 드림 4 Regular" panose="020B0503030302020204" pitchFamily="34" charset="-127"/>
                    <a:ea typeface="에스코어 드림 4 Regular" panose="020B0503030302020204" pitchFamily="34" charset="-127"/>
                  </a:rPr>
                  <a:t>위 </a:t>
                </a:r>
              </a:p>
            </p:txBody>
          </p:sp>
        </p:grpSp>
      </p:grpSp>
      <p:pic>
        <p:nvPicPr>
          <p:cNvPr id="23" name="그림 22">
            <a:extLst>
              <a:ext uri="{FF2B5EF4-FFF2-40B4-BE49-F238E27FC236}">
                <a16:creationId xmlns:a16="http://schemas.microsoft.com/office/drawing/2014/main" id="{8C83E0AD-AFD5-47D0-A3E7-DB37067D60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A4197063-A559-420E-B39C-10638C892626}"/>
              </a:ext>
            </a:extLst>
          </p:cNvPr>
          <p:cNvCxnSpPr>
            <a:cxnSpLocks/>
          </p:cNvCxnSpPr>
          <p:nvPr/>
        </p:nvCxnSpPr>
        <p:spPr>
          <a:xfrm>
            <a:off x="9975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">
            <a:extLst>
              <a:ext uri="{FF2B5EF4-FFF2-40B4-BE49-F238E27FC236}">
                <a16:creationId xmlns:a16="http://schemas.microsoft.com/office/drawing/2014/main" id="{6117C72B-A3BD-4745-94A4-A7707E8BE1E3}"/>
              </a:ext>
            </a:extLst>
          </p:cNvPr>
          <p:cNvSpPr txBox="1">
            <a:spLocks/>
          </p:cNvSpPr>
          <p:nvPr/>
        </p:nvSpPr>
        <p:spPr>
          <a:xfrm>
            <a:off x="9975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가입하는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보험료 인하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C77054F-8DB5-44CF-9E8A-FD1747D83F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9" y="45426"/>
            <a:ext cx="967519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926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922CCDD-221F-4564-88A6-0BC81E120E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655" b="7118"/>
          <a:stretch/>
        </p:blipFill>
        <p:spPr>
          <a:xfrm>
            <a:off x="10564506" y="1467152"/>
            <a:ext cx="8218800" cy="292258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B99BAB-2F9F-4426-839C-EEC72A8CDC86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인기 담보 보험료 비교 ③ </a:t>
            </a:r>
            <a:r>
              <a:rPr lang="ko-KR" altLang="en-US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간병인 </a:t>
            </a:r>
            <a:r>
              <a:rPr lang="en-US" altLang="ko-KR" sz="3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&amp; </a:t>
            </a:r>
            <a:r>
              <a:rPr lang="ko-KR" altLang="en-US" sz="36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간호간병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DF2247D-378A-4DD4-B723-11D953E34239}"/>
              </a:ext>
            </a:extLst>
          </p:cNvPr>
          <p:cNvSpPr/>
          <p:nvPr/>
        </p:nvSpPr>
        <p:spPr>
          <a:xfrm>
            <a:off x="11046079" y="4569181"/>
            <a:ext cx="7251826" cy="1330849"/>
          </a:xfrm>
          <a:prstGeom prst="rect">
            <a:avLst/>
          </a:prstGeom>
          <a:solidFill>
            <a:schemeClr val="bg1"/>
          </a:solidFill>
          <a:ln w="28575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EAEBAA1-4881-4088-92CD-ACA528135C4A}"/>
              </a:ext>
            </a:extLst>
          </p:cNvPr>
          <p:cNvSpPr/>
          <p:nvPr/>
        </p:nvSpPr>
        <p:spPr>
          <a:xfrm>
            <a:off x="12342421" y="4405411"/>
            <a:ext cx="4659141" cy="327540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어른이 고객은 이 담보를 얼마나 가입할까요</a:t>
            </a:r>
            <a:r>
              <a:rPr lang="en-US" altLang="ko-KR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</a:t>
            </a:r>
            <a:endParaRPr lang="ko-KR" altLang="en-US" sz="16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55EE74-4F70-43B6-9C9F-9AE1281EB0BC}"/>
              </a:ext>
            </a:extLst>
          </p:cNvPr>
          <p:cNvSpPr txBox="1"/>
          <p:nvPr/>
        </p:nvSpPr>
        <p:spPr>
          <a:xfrm>
            <a:off x="15948302" y="5900030"/>
            <a:ext cx="2349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※ 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당사 ‘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26.3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월 마감 기준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63FFC2BE-1DCF-40DC-A8F7-46F81858F26F}"/>
              </a:ext>
            </a:extLst>
          </p:cNvPr>
          <p:cNvGrpSpPr/>
          <p:nvPr/>
        </p:nvGrpSpPr>
        <p:grpSpPr>
          <a:xfrm>
            <a:off x="11381570" y="4876494"/>
            <a:ext cx="3105339" cy="861686"/>
            <a:chOff x="1548655" y="5153739"/>
            <a:chExt cx="3105339" cy="86168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8D9AF48-7792-441E-AFB5-94B2A207C136}"/>
                </a:ext>
              </a:extLst>
            </p:cNvPr>
            <p:cNvSpPr txBox="1"/>
            <p:nvPr/>
          </p:nvSpPr>
          <p:spPr>
            <a:xfrm>
              <a:off x="1548655" y="5369094"/>
              <a:ext cx="31053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간병인사용 질병</a:t>
              </a:r>
              <a:r>
                <a:rPr lang="en-US" altLang="ko-KR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/</a:t>
              </a:r>
              <a:r>
                <a:rPr lang="ko-KR" altLang="en-US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상해일당</a:t>
              </a:r>
              <a:endParaRPr lang="en-US" altLang="ko-KR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  <a:p>
              <a:pPr algn="ctr"/>
              <a:r>
                <a:rPr lang="en-US" altLang="ko-KR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10</a:t>
              </a:r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명 중 </a:t>
              </a:r>
              <a:r>
                <a:rPr lang="en-US" altLang="ko-KR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3</a:t>
              </a:r>
              <a:r>
                <a:rPr lang="ko-KR" altLang="en-US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명 가입</a:t>
              </a:r>
            </a:p>
          </p:txBody>
        </p:sp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A9EE7699-E597-464B-BDD3-BB9575303B00}"/>
                </a:ext>
              </a:extLst>
            </p:cNvPr>
            <p:cNvSpPr/>
            <p:nvPr/>
          </p:nvSpPr>
          <p:spPr>
            <a:xfrm>
              <a:off x="2420191" y="5153739"/>
              <a:ext cx="1362269" cy="1660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err="1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가입률</a:t>
              </a:r>
              <a:r>
                <a:rPr lang="ko-KR" altLang="en-US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</a:t>
              </a:r>
              <a:r>
                <a:rPr lang="en-US" altLang="ko-KR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9</a:t>
              </a:r>
              <a:r>
                <a:rPr lang="ko-KR" altLang="en-US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위 </a:t>
              </a: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FD1AD775-6115-4ADC-A1AC-F60B29CC913B}"/>
              </a:ext>
            </a:extLst>
          </p:cNvPr>
          <p:cNvGrpSpPr/>
          <p:nvPr/>
        </p:nvGrpSpPr>
        <p:grpSpPr>
          <a:xfrm>
            <a:off x="14822400" y="4876494"/>
            <a:ext cx="3105339" cy="861686"/>
            <a:chOff x="4989485" y="5153739"/>
            <a:chExt cx="3105339" cy="86168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9FE39F1-824C-4A62-B8EF-F2AC90113935}"/>
                </a:ext>
              </a:extLst>
            </p:cNvPr>
            <p:cNvSpPr txBox="1"/>
            <p:nvPr/>
          </p:nvSpPr>
          <p:spPr>
            <a:xfrm>
              <a:off x="4989485" y="5369094"/>
              <a:ext cx="31053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dirty="0" err="1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간호간병</a:t>
              </a:r>
              <a:r>
                <a:rPr lang="ko-KR" altLang="en-US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 질병</a:t>
              </a:r>
              <a:r>
                <a:rPr lang="en-US" altLang="ko-KR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/</a:t>
              </a:r>
              <a:r>
                <a:rPr lang="ko-KR" altLang="en-US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상해일당</a:t>
              </a:r>
              <a:endParaRPr lang="en-US" altLang="ko-KR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  <a:p>
              <a:pPr algn="ctr"/>
              <a:r>
                <a:rPr lang="en-US" altLang="ko-KR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10</a:t>
              </a:r>
              <a:r>
                <a:rPr lang="ko-KR" altLang="en-US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명 중 </a:t>
              </a:r>
              <a:r>
                <a:rPr lang="en-US" altLang="ko-KR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3</a:t>
              </a:r>
              <a:r>
                <a:rPr lang="ko-KR" altLang="en-US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명 가입</a:t>
              </a:r>
            </a:p>
          </p:txBody>
        </p:sp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05BBB8EF-DC30-4A73-8C73-EF8F3CFBAF5E}"/>
                </a:ext>
              </a:extLst>
            </p:cNvPr>
            <p:cNvSpPr/>
            <p:nvPr/>
          </p:nvSpPr>
          <p:spPr>
            <a:xfrm>
              <a:off x="5861021" y="5153739"/>
              <a:ext cx="1362269" cy="1660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00" dirty="0" err="1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가입률</a:t>
              </a:r>
              <a:r>
                <a:rPr lang="ko-KR" altLang="en-US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 </a:t>
              </a:r>
              <a:r>
                <a:rPr lang="en-US" altLang="ko-KR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9</a:t>
              </a:r>
              <a:r>
                <a:rPr lang="ko-KR" altLang="en-US" sz="1100" dirty="0"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위 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id="{C2ED152A-0654-4A6B-8726-1302D0F46C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FABEA67B-513F-406B-A372-6C2913FC2661}"/>
              </a:ext>
            </a:extLst>
          </p:cNvPr>
          <p:cNvCxnSpPr>
            <a:cxnSpLocks/>
          </p:cNvCxnSpPr>
          <p:nvPr/>
        </p:nvCxnSpPr>
        <p:spPr>
          <a:xfrm>
            <a:off x="997579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extLst>
              <a:ext uri="{FF2B5EF4-FFF2-40B4-BE49-F238E27FC236}">
                <a16:creationId xmlns:a16="http://schemas.microsoft.com/office/drawing/2014/main" id="{6104841C-38D4-405F-9489-363E8D9332D1}"/>
              </a:ext>
            </a:extLst>
          </p:cNvPr>
          <p:cNvSpPr txBox="1">
            <a:spLocks/>
          </p:cNvSpPr>
          <p:nvPr/>
        </p:nvSpPr>
        <p:spPr>
          <a:xfrm>
            <a:off x="997579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가입하는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보험료 인하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10F6F3C-BA95-400F-81FF-0F86C6A1AD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9" y="45426"/>
            <a:ext cx="967519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288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1637D4-BEC3-45D1-B635-7B09EC55485A}"/>
              </a:ext>
            </a:extLst>
          </p:cNvPr>
          <p:cNvSpPr txBox="1"/>
          <p:nvPr/>
        </p:nvSpPr>
        <p:spPr>
          <a:xfrm>
            <a:off x="10175435" y="780375"/>
            <a:ext cx="8700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건가청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보험료 인하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정리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59D2771-0547-49F6-98BA-C64F0733859D}"/>
              </a:ext>
            </a:extLst>
          </p:cNvPr>
          <p:cNvSpPr/>
          <p:nvPr/>
        </p:nvSpPr>
        <p:spPr>
          <a:xfrm>
            <a:off x="10058011" y="1946809"/>
            <a:ext cx="4146990" cy="413081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96D44AC-DB4F-4003-A15A-0C9A8E3EA4C3}"/>
              </a:ext>
            </a:extLst>
          </p:cNvPr>
          <p:cNvSpPr/>
          <p:nvPr/>
        </p:nvSpPr>
        <p:spPr>
          <a:xfrm>
            <a:off x="10898018" y="1781175"/>
            <a:ext cx="2466975" cy="3429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어른이 고객님의 고민</a:t>
            </a:r>
          </a:p>
        </p:txBody>
      </p:sp>
      <p:sp>
        <p:nvSpPr>
          <p:cNvPr id="47" name="사다리꼴 46">
            <a:extLst>
              <a:ext uri="{FF2B5EF4-FFF2-40B4-BE49-F238E27FC236}">
                <a16:creationId xmlns:a16="http://schemas.microsoft.com/office/drawing/2014/main" id="{852E17E3-433E-489A-948C-3DF4A3E4E4D6}"/>
              </a:ext>
            </a:extLst>
          </p:cNvPr>
          <p:cNvSpPr/>
          <p:nvPr/>
        </p:nvSpPr>
        <p:spPr>
          <a:xfrm rot="16200000">
            <a:off x="12552923" y="3698575"/>
            <a:ext cx="4055263" cy="702838"/>
          </a:xfrm>
          <a:prstGeom prst="trapezoid">
            <a:avLst>
              <a:gd name="adj" fmla="val 18175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-30" normalizeH="0" baseline="0" noProof="0" dirty="0" err="1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charset="0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E52FE3E0-996B-4C58-A072-A1A70D4F1A8B}"/>
              </a:ext>
            </a:extLst>
          </p:cNvPr>
          <p:cNvSpPr/>
          <p:nvPr/>
        </p:nvSpPr>
        <p:spPr>
          <a:xfrm>
            <a:off x="14846249" y="1946809"/>
            <a:ext cx="4146990" cy="4130816"/>
          </a:xfrm>
          <a:prstGeom prst="rect">
            <a:avLst/>
          </a:prstGeom>
          <a:solidFill>
            <a:schemeClr val="bg1"/>
          </a:solidFill>
          <a:ln w="28575">
            <a:solidFill>
              <a:srgbClr val="01654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2D7EB60A-0C49-4CEC-9FEF-E6961E5BCB17}"/>
              </a:ext>
            </a:extLst>
          </p:cNvPr>
          <p:cNvSpPr/>
          <p:nvPr/>
        </p:nvSpPr>
        <p:spPr>
          <a:xfrm>
            <a:off x="15686256" y="1781175"/>
            <a:ext cx="2466975" cy="342900"/>
          </a:xfrm>
          <a:prstGeom prst="roundRect">
            <a:avLst>
              <a:gd name="adj" fmla="val 50000"/>
            </a:avLst>
          </a:prstGeom>
          <a:solidFill>
            <a:srgbClr val="016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pc="-15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 </a:t>
            </a:r>
            <a:r>
              <a:rPr lang="ko-KR" altLang="en-US" spc="-15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솔루션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8971B4-B212-485D-8D14-ABA268DFF0A9}"/>
              </a:ext>
            </a:extLst>
          </p:cNvPr>
          <p:cNvSpPr txBox="1"/>
          <p:nvPr/>
        </p:nvSpPr>
        <p:spPr>
          <a:xfrm>
            <a:off x="10255304" y="2289709"/>
            <a:ext cx="374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어른이는 보험에 관심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이 많은데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FCAB368-A639-4722-9D81-C4FAF1C3989C}"/>
              </a:ext>
            </a:extLst>
          </p:cNvPr>
          <p:cNvCxnSpPr/>
          <p:nvPr/>
        </p:nvCxnSpPr>
        <p:spPr>
          <a:xfrm>
            <a:off x="10436225" y="2696340"/>
            <a:ext cx="33147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5BAD7E83-FE9A-47DE-9D72-D3E96821E96C}"/>
              </a:ext>
            </a:extLst>
          </p:cNvPr>
          <p:cNvSpPr txBox="1"/>
          <p:nvPr/>
        </p:nvSpPr>
        <p:spPr>
          <a:xfrm>
            <a:off x="10302875" y="4463348"/>
            <a:ext cx="3562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문제는 </a:t>
            </a:r>
            <a:r>
              <a:rPr lang="ko-KR" altLang="en-US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보험료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CE2AAC6C-6230-48EC-BCEB-EA60574CEFCC}"/>
              </a:ext>
            </a:extLst>
          </p:cNvPr>
          <p:cNvCxnSpPr/>
          <p:nvPr/>
        </p:nvCxnSpPr>
        <p:spPr>
          <a:xfrm>
            <a:off x="10436225" y="4832680"/>
            <a:ext cx="33147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0C73392-4608-452F-9736-569A1A09515C}"/>
              </a:ext>
            </a:extLst>
          </p:cNvPr>
          <p:cNvSpPr txBox="1"/>
          <p:nvPr/>
        </p:nvSpPr>
        <p:spPr>
          <a:xfrm>
            <a:off x="14931974" y="2260880"/>
            <a:ext cx="39438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FF00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업계 </a:t>
            </a:r>
            <a:r>
              <a:rPr lang="en-US" altLang="ko-KR" sz="2000" spc="-150" dirty="0">
                <a:solidFill>
                  <a:srgbClr val="FF00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1</a:t>
            </a:r>
            <a:r>
              <a:rPr lang="ko-KR" altLang="en-US" sz="2000" spc="-150" dirty="0">
                <a:solidFill>
                  <a:srgbClr val="FF00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위 </a:t>
            </a:r>
            <a:r>
              <a:rPr lang="ko-KR" altLang="en-US" sz="2000" spc="-150" dirty="0" err="1">
                <a:solidFill>
                  <a:srgbClr val="FF00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어른이보험</a:t>
            </a:r>
            <a:r>
              <a:rPr lang="ko-KR" altLang="en-US" sz="2000" spc="-150" dirty="0">
                <a:solidFill>
                  <a:srgbClr val="FF0000"/>
                </a:solidFill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 보험료 인하</a:t>
            </a:r>
            <a:endParaRPr lang="ko-KR" altLang="en-US" sz="2000" spc="-150" dirty="0">
              <a:solidFill>
                <a:srgbClr val="FF0000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878B04A-63B4-457B-B05C-071A658241AD}"/>
              </a:ext>
            </a:extLst>
          </p:cNvPr>
          <p:cNvSpPr/>
          <p:nvPr/>
        </p:nvSpPr>
        <p:spPr>
          <a:xfrm>
            <a:off x="10436224" y="2873020"/>
            <a:ext cx="1533525" cy="629834"/>
          </a:xfrm>
          <a:prstGeom prst="roundRect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CB440D6-CD6A-4F02-BE08-F6DEE5A94A9F}"/>
              </a:ext>
            </a:extLst>
          </p:cNvPr>
          <p:cNvSpPr txBox="1"/>
          <p:nvPr/>
        </p:nvSpPr>
        <p:spPr>
          <a:xfrm>
            <a:off x="10353826" y="4952982"/>
            <a:ext cx="3562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좋은 보장 조건의 보험을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저렴하고 합리적인 가격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에 가입하고 싶어요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8FB0D1A2-31D3-4B42-B3E9-E0FACA8A7652}"/>
              </a:ext>
            </a:extLst>
          </p:cNvPr>
          <p:cNvSpPr/>
          <p:nvPr/>
        </p:nvSpPr>
        <p:spPr>
          <a:xfrm>
            <a:off x="12211803" y="2873020"/>
            <a:ext cx="1533525" cy="629833"/>
          </a:xfrm>
          <a:prstGeom prst="roundRect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1EF1D91-4C78-49D2-AFDA-EB4FE1D74E61}"/>
              </a:ext>
            </a:extLst>
          </p:cNvPr>
          <p:cNvSpPr txBox="1"/>
          <p:nvPr/>
        </p:nvSpPr>
        <p:spPr>
          <a:xfrm>
            <a:off x="14931974" y="2648871"/>
            <a:ext cx="3943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 err="1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건강할때가입하는</a:t>
            </a:r>
            <a:r>
              <a:rPr lang="ko-KR" altLang="en-US" sz="2400" spc="-15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</a:t>
            </a:r>
            <a:r>
              <a:rPr lang="ko-KR" altLang="en-US" sz="2400" spc="-150" dirty="0" err="1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청춘어람</a:t>
            </a:r>
            <a:endParaRPr lang="ko-KR" altLang="en-US" sz="20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AFBDBFC-1FD4-4448-AC06-36EF6E8A1138}"/>
              </a:ext>
            </a:extLst>
          </p:cNvPr>
          <p:cNvSpPr/>
          <p:nvPr/>
        </p:nvSpPr>
        <p:spPr>
          <a:xfrm>
            <a:off x="15159205" y="3324600"/>
            <a:ext cx="3521075" cy="481380"/>
          </a:xfrm>
          <a:prstGeom prst="rect">
            <a:avLst/>
          </a:prstGeom>
          <a:solidFill>
            <a:srgbClr val="016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주요 인기 담보</a:t>
            </a:r>
            <a:endParaRPr lang="ko-KR" altLang="en-US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F9B36-2EF9-4EE2-A956-FB516C38FF06}"/>
              </a:ext>
            </a:extLst>
          </p:cNvPr>
          <p:cNvSpPr txBox="1"/>
          <p:nvPr/>
        </p:nvSpPr>
        <p:spPr>
          <a:xfrm>
            <a:off x="15104301" y="3869805"/>
            <a:ext cx="371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암주요치료비 </a:t>
            </a:r>
            <a:r>
              <a:rPr lang="en-US" altLang="ko-KR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18%</a:t>
            </a:r>
            <a:endParaRPr lang="ko-KR" altLang="en-US" sz="200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ABA535-8D7B-46C8-B7AB-FCF6515F11BF}"/>
              </a:ext>
            </a:extLst>
          </p:cNvPr>
          <p:cNvSpPr txBox="1"/>
          <p:nvPr/>
        </p:nvSpPr>
        <p:spPr>
          <a:xfrm>
            <a:off x="12182927" y="2923514"/>
            <a:ext cx="156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한편으로는</a:t>
            </a:r>
            <a:endParaRPr lang="en-US" altLang="ko-KR" sz="14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가정을 이루는 시기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3A261FD-DA6D-4693-AC0B-4B123677DFBF}"/>
              </a:ext>
            </a:extLst>
          </p:cNvPr>
          <p:cNvSpPr txBox="1"/>
          <p:nvPr/>
        </p:nvSpPr>
        <p:spPr>
          <a:xfrm>
            <a:off x="10422086" y="2923514"/>
            <a:ext cx="156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경제적으로는</a:t>
            </a:r>
            <a:endParaRPr lang="en-US" altLang="ko-KR" sz="14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소득 본격 상승기</a:t>
            </a:r>
          </a:p>
        </p:txBody>
      </p:sp>
      <p:sp>
        <p:nvSpPr>
          <p:cNvPr id="55" name="사각형: 둥근 모서리 54">
            <a:extLst>
              <a:ext uri="{FF2B5EF4-FFF2-40B4-BE49-F238E27FC236}">
                <a16:creationId xmlns:a16="http://schemas.microsoft.com/office/drawing/2014/main" id="{77432CA5-10B2-4FDE-ABCA-45F8EA0C6653}"/>
              </a:ext>
            </a:extLst>
          </p:cNvPr>
          <p:cNvSpPr/>
          <p:nvPr/>
        </p:nvSpPr>
        <p:spPr>
          <a:xfrm>
            <a:off x="10436224" y="3623837"/>
            <a:ext cx="3308502" cy="49026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중요한 시기에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예기치 못 한 위험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을 대비하고 싶어요</a:t>
            </a: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4E626348-8991-4DAB-828F-B6B47BA4C4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903" flipH="1" flipV="1">
            <a:off x="10470375" y="3448744"/>
            <a:ext cx="254866" cy="253614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C21A6C2B-2EF6-4ED8-B2DB-D42836B6D105}"/>
              </a:ext>
            </a:extLst>
          </p:cNvPr>
          <p:cNvSpPr txBox="1"/>
          <p:nvPr/>
        </p:nvSpPr>
        <p:spPr>
          <a:xfrm>
            <a:off x="15104301" y="4415068"/>
            <a:ext cx="371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하이클래스 암주요치료비 </a:t>
            </a:r>
            <a:r>
              <a:rPr lang="en-US" altLang="ko-KR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8%</a:t>
            </a:r>
            <a:endParaRPr lang="ko-KR" altLang="en-US" sz="200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D1EC12B-2D12-43BE-BD76-738F8E90E83B}"/>
              </a:ext>
            </a:extLst>
          </p:cNvPr>
          <p:cNvSpPr txBox="1"/>
          <p:nvPr/>
        </p:nvSpPr>
        <p:spPr>
          <a:xfrm>
            <a:off x="15104301" y="4961308"/>
            <a:ext cx="371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순환계 암주요치료비 </a:t>
            </a:r>
            <a:r>
              <a:rPr lang="en-US" altLang="ko-KR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5%</a:t>
            </a:r>
            <a:endParaRPr lang="ko-KR" altLang="en-US" sz="200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C5E6C57E-E121-4B22-93D4-57CB31402508}"/>
              </a:ext>
            </a:extLst>
          </p:cNvPr>
          <p:cNvSpPr/>
          <p:nvPr/>
        </p:nvSpPr>
        <p:spPr>
          <a:xfrm>
            <a:off x="15159205" y="5460779"/>
            <a:ext cx="3521075" cy="481380"/>
          </a:xfrm>
          <a:prstGeom prst="rect">
            <a:avLst/>
          </a:prstGeom>
          <a:solidFill>
            <a:srgbClr val="016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보험료 </a:t>
            </a:r>
            <a:r>
              <a:rPr lang="en-US" altLang="ko-KR" sz="200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DOWN</a:t>
            </a:r>
            <a:endParaRPr lang="ko-KR" altLang="en-US" dirty="0">
              <a:solidFill>
                <a:srgbClr val="FFFF00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61" name="그림 60">
            <a:extLst>
              <a:ext uri="{FF2B5EF4-FFF2-40B4-BE49-F238E27FC236}">
                <a16:creationId xmlns:a16="http://schemas.microsoft.com/office/drawing/2014/main" id="{7AEE7643-1B72-4038-8382-CC5ABFB38B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122" y="88793"/>
            <a:ext cx="1293529" cy="366195"/>
          </a:xfrm>
          <a:prstGeom prst="rect">
            <a:avLst/>
          </a:prstGeom>
        </p:spPr>
      </p:pic>
      <p:cxnSp>
        <p:nvCxnSpPr>
          <p:cNvPr id="62" name="직선 연결선 61">
            <a:extLst>
              <a:ext uri="{FF2B5EF4-FFF2-40B4-BE49-F238E27FC236}">
                <a16:creationId xmlns:a16="http://schemas.microsoft.com/office/drawing/2014/main" id="{8A042A99-0F81-412A-9F47-5441EE738C65}"/>
              </a:ext>
            </a:extLst>
          </p:cNvPr>
          <p:cNvCxnSpPr>
            <a:cxnSpLocks/>
          </p:cNvCxnSpPr>
          <p:nvPr/>
        </p:nvCxnSpPr>
        <p:spPr>
          <a:xfrm>
            <a:off x="9826625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itle 1">
            <a:extLst>
              <a:ext uri="{FF2B5EF4-FFF2-40B4-BE49-F238E27FC236}">
                <a16:creationId xmlns:a16="http://schemas.microsoft.com/office/drawing/2014/main" id="{E2A5BBE0-9A80-479E-8732-8ABB89FE1A3A}"/>
              </a:ext>
            </a:extLst>
          </p:cNvPr>
          <p:cNvSpPr txBox="1">
            <a:spLocks/>
          </p:cNvSpPr>
          <p:nvPr/>
        </p:nvSpPr>
        <p:spPr>
          <a:xfrm>
            <a:off x="9826625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가입하는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보험료 인하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BE527D2-FEBA-4C54-8AAD-2CE62BC4CD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403" y="45426"/>
            <a:ext cx="9406943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75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10077450" y="436086"/>
            <a:ext cx="9686735" cy="5932596"/>
          </a:xfrm>
          <a:prstGeom prst="rect">
            <a:avLst/>
          </a:prstGeom>
          <a:solidFill>
            <a:srgbClr val="0C52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470343" y="2128116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 spc="-15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9ED52-3175-A9CF-5430-095D6A0D2067}"/>
              </a:ext>
            </a:extLst>
          </p:cNvPr>
          <p:cNvSpPr txBox="1"/>
          <p:nvPr/>
        </p:nvSpPr>
        <p:spPr>
          <a:xfrm>
            <a:off x="11389984" y="3122293"/>
            <a:ext cx="721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spc="-150" dirty="0" err="1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나에게맞춘</a:t>
            </a:r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수술비 보험</a:t>
            </a:r>
            <a:endParaRPr lang="en-US" altLang="ko-KR" sz="5400" spc="-150" dirty="0">
              <a:solidFill>
                <a:srgbClr val="FF362D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A6E5B96-B88F-4CF1-9412-B7E0C2E8C092}"/>
              </a:ext>
            </a:extLst>
          </p:cNvPr>
          <p:cNvGrpSpPr/>
          <p:nvPr/>
        </p:nvGrpSpPr>
        <p:grpSpPr>
          <a:xfrm>
            <a:off x="10310774" y="6416361"/>
            <a:ext cx="9217102" cy="338035"/>
            <a:chOff x="163074" y="6431172"/>
            <a:chExt cx="9217102" cy="338035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62E9296-AA1B-BE68-F1D9-10033CDE5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</a:blip>
            <a:stretch>
              <a:fillRect/>
            </a:stretch>
          </p:blipFill>
          <p:spPr>
            <a:xfrm>
              <a:off x="163074" y="6447380"/>
              <a:ext cx="9124340" cy="32182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A38943F-D36B-8674-19EF-3B1B1D38B7DD}"/>
                </a:ext>
              </a:extLst>
            </p:cNvPr>
            <p:cNvSpPr/>
            <p:nvPr/>
          </p:nvSpPr>
          <p:spPr>
            <a:xfrm>
              <a:off x="8736136" y="6431172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10077450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E87432-F0F8-476B-86C4-5F714060CABE}"/>
              </a:ext>
            </a:extLst>
          </p:cNvPr>
          <p:cNvSpPr txBox="1"/>
          <p:nvPr/>
        </p:nvSpPr>
        <p:spPr>
          <a:xfrm>
            <a:off x="10733578" y="2599073"/>
            <a:ext cx="8413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수술비 연계조건 고객님의 니즈에 맞게 선택 가능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E643C-361A-4798-B8E6-2E1403248049}"/>
              </a:ext>
            </a:extLst>
          </p:cNvPr>
          <p:cNvSpPr txBox="1">
            <a:spLocks/>
          </p:cNvSpPr>
          <p:nvPr/>
        </p:nvSpPr>
        <p:spPr>
          <a:xfrm>
            <a:off x="10080435" y="90388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0635" y="77202"/>
            <a:ext cx="1050653" cy="29743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EBC6437-3620-42BE-AEC7-81D7989450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780"/>
            <a:ext cx="9683750" cy="6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77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B99BAB-2F9F-4426-839C-EEC72A8CDC86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 수술비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4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월까진 함께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합니다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D828D661-3264-4CA6-A730-409AED0D470E}"/>
              </a:ext>
            </a:extLst>
          </p:cNvPr>
          <p:cNvGrpSpPr/>
          <p:nvPr/>
        </p:nvGrpSpPr>
        <p:grpSpPr>
          <a:xfrm>
            <a:off x="11010880" y="1979699"/>
            <a:ext cx="7337487" cy="3776237"/>
            <a:chOff x="565885" y="1908004"/>
            <a:chExt cx="8549181" cy="3776237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F6928EDE-8B39-406E-82A6-7E75B7914352}"/>
                </a:ext>
              </a:extLst>
            </p:cNvPr>
            <p:cNvSpPr/>
            <p:nvPr/>
          </p:nvSpPr>
          <p:spPr>
            <a:xfrm>
              <a:off x="568684" y="1908004"/>
              <a:ext cx="8546382" cy="3776237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rgbClr val="01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1FA01280-AEA3-45D7-B365-7884CFE86F85}"/>
                </a:ext>
              </a:extLst>
            </p:cNvPr>
            <p:cNvSpPr/>
            <p:nvPr/>
          </p:nvSpPr>
          <p:spPr>
            <a:xfrm>
              <a:off x="565885" y="1908005"/>
              <a:ext cx="8546382" cy="1139996"/>
            </a:xfrm>
            <a:prstGeom prst="roundRect">
              <a:avLst>
                <a:gd name="adj" fmla="val 50000"/>
              </a:avLst>
            </a:prstGeom>
            <a:solidFill>
              <a:srgbClr val="015722"/>
            </a:solidFill>
            <a:ln w="57150">
              <a:solidFill>
                <a:srgbClr val="01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5714674-748E-47BF-AA17-D02F92F0075E}"/>
                </a:ext>
              </a:extLst>
            </p:cNvPr>
            <p:cNvSpPr/>
            <p:nvPr/>
          </p:nvSpPr>
          <p:spPr>
            <a:xfrm>
              <a:off x="565885" y="2681198"/>
              <a:ext cx="8546382" cy="451261"/>
            </a:xfrm>
            <a:prstGeom prst="rect">
              <a:avLst/>
            </a:prstGeom>
            <a:solidFill>
              <a:srgbClr val="015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FE7B472-A9D8-437D-B1AA-237CFB5F9962}"/>
              </a:ext>
            </a:extLst>
          </p:cNvPr>
          <p:cNvSpPr txBox="1"/>
          <p:nvPr/>
        </p:nvSpPr>
        <p:spPr>
          <a:xfrm>
            <a:off x="11203323" y="2271325"/>
            <a:ext cx="69373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spc="-15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반값 </a:t>
            </a:r>
            <a:r>
              <a:rPr lang="en-US" altLang="ko-KR" sz="4400" spc="-15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1-5</a:t>
            </a:r>
            <a:r>
              <a:rPr lang="ko-KR" altLang="en-US" sz="4400" spc="-15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종수술비 판매종료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F492B3-D7D3-4959-AD42-D3E8BB8E1C7D}"/>
              </a:ext>
            </a:extLst>
          </p:cNvPr>
          <p:cNvSpPr txBox="1"/>
          <p:nvPr/>
        </p:nvSpPr>
        <p:spPr>
          <a:xfrm>
            <a:off x="11008479" y="4139671"/>
            <a:ext cx="73350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600" spc="-150" dirty="0">
                <a:solidFill>
                  <a:srgbClr val="FF00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판매 연장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DD57423-AE86-4DC2-8F70-01DA46469FF8}"/>
              </a:ext>
            </a:extLst>
          </p:cNvPr>
          <p:cNvSpPr txBox="1"/>
          <p:nvPr/>
        </p:nvSpPr>
        <p:spPr>
          <a:xfrm>
            <a:off x="11010881" y="3511157"/>
            <a:ext cx="73350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딱 한 달만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E914310-13CF-485B-89DC-B2E3A2071FEB}"/>
              </a:ext>
            </a:extLst>
          </p:cNvPr>
          <p:cNvSpPr txBox="1"/>
          <p:nvPr/>
        </p:nvSpPr>
        <p:spPr>
          <a:xfrm>
            <a:off x="11010881" y="5185725"/>
            <a:ext cx="7335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(feat. 5</a:t>
            </a:r>
            <a:r>
              <a:rPr lang="ko-KR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세대 실손</a:t>
            </a:r>
            <a:r>
              <a:rPr lang="en-US" altLang="ko-KR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)</a:t>
            </a:r>
            <a:endParaRPr lang="ko-KR" altLang="en-US" sz="2400" spc="-150" dirty="0">
              <a:solidFill>
                <a:schemeClr val="tx1">
                  <a:lumMod val="75000"/>
                  <a:lumOff val="2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E8CDC6-07A1-4E9B-AE06-FADD0AF823A9}"/>
              </a:ext>
            </a:extLst>
          </p:cNvPr>
          <p:cNvSpPr txBox="1"/>
          <p:nvPr/>
        </p:nvSpPr>
        <p:spPr>
          <a:xfrm>
            <a:off x="15147866" y="5824992"/>
            <a:ext cx="27852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※ 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당사 질병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1-5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종수술비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동일질병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회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) 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기준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20A7CE-C1BD-40C3-810D-14D2DF3BD05F}"/>
              </a:ext>
            </a:extLst>
          </p:cNvPr>
          <p:cNvSpPr txBox="1"/>
          <p:nvPr/>
        </p:nvSpPr>
        <p:spPr>
          <a:xfrm>
            <a:off x="13363310" y="3040043"/>
            <a:ext cx="75493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dirty="0"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.</a:t>
            </a:r>
            <a:endParaRPr lang="ko-KR" altLang="en-US" sz="3200" dirty="0"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7D516E-893C-4808-AEDF-73943AB138F5}"/>
              </a:ext>
            </a:extLst>
          </p:cNvPr>
          <p:cNvSpPr txBox="1"/>
          <p:nvPr/>
        </p:nvSpPr>
        <p:spPr>
          <a:xfrm>
            <a:off x="14029349" y="3040043"/>
            <a:ext cx="75493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dirty="0"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.</a:t>
            </a:r>
            <a:endParaRPr lang="ko-KR" altLang="en-US" sz="3200" dirty="0"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6DE3166-42D3-483F-B459-87C913B687CF}"/>
              </a:ext>
            </a:extLst>
          </p:cNvPr>
          <p:cNvSpPr txBox="1"/>
          <p:nvPr/>
        </p:nvSpPr>
        <p:spPr>
          <a:xfrm>
            <a:off x="14678422" y="3040043"/>
            <a:ext cx="75493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dirty="0"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.</a:t>
            </a:r>
            <a:endParaRPr lang="ko-KR" altLang="en-US" sz="3200" dirty="0"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B4F9E2EA-A588-4429-9433-C749568DB1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508BC6E9-BF83-4CFF-9CF9-4FB75AC3F352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itle 1">
            <a:extLst>
              <a:ext uri="{FF2B5EF4-FFF2-40B4-BE49-F238E27FC236}">
                <a16:creationId xmlns:a16="http://schemas.microsoft.com/office/drawing/2014/main" id="{64528AAC-6D36-4C21-9DB2-E853049B8040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45D2167-F4F1-4D0A-8661-68075B17B7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067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9681" y="6459241"/>
            <a:ext cx="9124340" cy="321827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8722743" y="6466183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47" name="Rectangle 304"/>
          <p:cNvSpPr>
            <a:spLocks noChangeArrowheads="1"/>
          </p:cNvSpPr>
          <p:nvPr/>
        </p:nvSpPr>
        <p:spPr bwMode="auto">
          <a:xfrm>
            <a:off x="9988476" y="2743858"/>
            <a:ext cx="9446750" cy="272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본 자료는 </a:t>
            </a:r>
            <a:r>
              <a:rPr lang="ko-KR" altLang="en-US" sz="391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모집인 사내 교육용 자료</a:t>
            </a: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이므로</a:t>
            </a:r>
            <a:r>
              <a:rPr lang="en-US" altLang="ko-KR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,</a:t>
            </a:r>
          </a:p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고객 교부 및 </a:t>
            </a:r>
            <a:r>
              <a:rPr lang="ko-KR" altLang="en-US" sz="3129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온라인게시</a:t>
            </a: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 목적으로</a:t>
            </a:r>
            <a:endParaRPr lang="en-US" altLang="ko-KR" sz="3129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사용할 수 없습니다</a:t>
            </a:r>
            <a:r>
              <a:rPr lang="en-US" altLang="ko-KR" sz="312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 algn="ctr" eaLnBrk="1" latinLnBrk="1" hangingPunct="1">
              <a:lnSpc>
                <a:spcPct val="150000"/>
              </a:lnSpc>
              <a:defRPr/>
            </a:pPr>
            <a:r>
              <a:rPr lang="en-US" altLang="ko-KR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[</a:t>
            </a:r>
            <a:r>
              <a:rPr lang="ko-KR" altLang="en-US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금융소비자보호법 제</a:t>
            </a:r>
            <a:r>
              <a:rPr lang="en-US" altLang="ko-KR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22</a:t>
            </a:r>
            <a:r>
              <a:rPr lang="ko-KR" altLang="en-US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조 준수 목적</a:t>
            </a:r>
            <a:r>
              <a:rPr lang="en-US" altLang="ko-KR" sz="1564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]</a:t>
            </a:r>
          </a:p>
        </p:txBody>
      </p:sp>
      <p:sp>
        <p:nvSpPr>
          <p:cNvPr id="2" name="모서리가 둥근 직사각형 1"/>
          <p:cNvSpPr/>
          <p:nvPr/>
        </p:nvSpPr>
        <p:spPr>
          <a:xfrm>
            <a:off x="13342140" y="1493057"/>
            <a:ext cx="2739422" cy="738819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/>
          </a:p>
        </p:txBody>
      </p:sp>
      <p:sp>
        <p:nvSpPr>
          <p:cNvPr id="46" name="Rectangle 304"/>
          <p:cNvSpPr>
            <a:spLocks noChangeArrowheads="1"/>
          </p:cNvSpPr>
          <p:nvPr/>
        </p:nvSpPr>
        <p:spPr bwMode="auto">
          <a:xfrm>
            <a:off x="10475021" y="1375658"/>
            <a:ext cx="8473662" cy="847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>
              <a:lnSpc>
                <a:spcPct val="150000"/>
              </a:lnSpc>
              <a:defRPr/>
            </a:pPr>
            <a:r>
              <a:rPr lang="ko-KR" altLang="en-US" sz="391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주 의 사 항</a:t>
            </a:r>
            <a:endParaRPr lang="en-US" altLang="ko-KR" sz="391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4974B56A-D8FD-D5AD-AF6B-F02832C9D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9" y="63716"/>
            <a:ext cx="9461812" cy="673056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596CA68-FB76-7696-0A67-FBFA0F803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492" y="92886"/>
            <a:ext cx="1293529" cy="36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207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347A52-7392-4E56-B24B-D641EC6D373D}"/>
              </a:ext>
            </a:extLst>
          </p:cNvPr>
          <p:cNvSpPr txBox="1"/>
          <p:nvPr/>
        </p:nvSpPr>
        <p:spPr>
          <a:xfrm>
            <a:off x="9992134" y="780375"/>
            <a:ext cx="9359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4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월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패스를 </a:t>
            </a:r>
            <a:r>
              <a:rPr lang="ko-KR" altLang="en-US" sz="40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다양하게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준비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했습니다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62A284F2-DE11-44B4-A944-D652343A4AF2}"/>
              </a:ext>
            </a:extLst>
          </p:cNvPr>
          <p:cNvSpPr/>
          <p:nvPr/>
        </p:nvSpPr>
        <p:spPr>
          <a:xfrm>
            <a:off x="10117077" y="2092796"/>
            <a:ext cx="2914650" cy="3410104"/>
          </a:xfrm>
          <a:prstGeom prst="rect">
            <a:avLst/>
          </a:prstGeom>
          <a:solidFill>
            <a:schemeClr val="bg1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20F01C2-5935-4084-992F-88D958B99BE3}"/>
              </a:ext>
            </a:extLst>
          </p:cNvPr>
          <p:cNvSpPr/>
          <p:nvPr/>
        </p:nvSpPr>
        <p:spPr>
          <a:xfrm>
            <a:off x="13217464" y="2092796"/>
            <a:ext cx="2914650" cy="3410104"/>
          </a:xfrm>
          <a:prstGeom prst="rect">
            <a:avLst/>
          </a:prstGeom>
          <a:solidFill>
            <a:schemeClr val="bg1"/>
          </a:solidFill>
          <a:ln w="38100">
            <a:solidFill>
              <a:srgbClr val="079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921195B-B733-418A-B898-B2DAD1FA45E4}"/>
              </a:ext>
            </a:extLst>
          </p:cNvPr>
          <p:cNvSpPr/>
          <p:nvPr/>
        </p:nvSpPr>
        <p:spPr>
          <a:xfrm>
            <a:off x="16317852" y="2092796"/>
            <a:ext cx="2914650" cy="3410104"/>
          </a:xfrm>
          <a:prstGeom prst="rect">
            <a:avLst/>
          </a:prstGeom>
          <a:solidFill>
            <a:schemeClr val="bg1"/>
          </a:solidFill>
          <a:ln w="38100">
            <a:solidFill>
              <a:srgbClr val="01BB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40A9617E-F8E3-40D5-A26D-3CDE53A3D4B4}"/>
              </a:ext>
            </a:extLst>
          </p:cNvPr>
          <p:cNvSpPr/>
          <p:nvPr/>
        </p:nvSpPr>
        <p:spPr>
          <a:xfrm>
            <a:off x="10117076" y="2080280"/>
            <a:ext cx="2914650" cy="629618"/>
          </a:xfrm>
          <a:prstGeom prst="rect">
            <a:avLst/>
          </a:prstGeom>
          <a:solidFill>
            <a:srgbClr val="015722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FAAEAD0A-8DF3-439F-8174-01B3F091EE4A}"/>
              </a:ext>
            </a:extLst>
          </p:cNvPr>
          <p:cNvSpPr/>
          <p:nvPr/>
        </p:nvSpPr>
        <p:spPr>
          <a:xfrm>
            <a:off x="13225401" y="2080280"/>
            <a:ext cx="2914650" cy="629618"/>
          </a:xfrm>
          <a:prstGeom prst="rect">
            <a:avLst/>
          </a:prstGeom>
          <a:solidFill>
            <a:srgbClr val="07913B"/>
          </a:solidFill>
          <a:ln w="38100">
            <a:solidFill>
              <a:srgbClr val="079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6AA9585D-B0C6-4A8E-9A87-67A97B6FA71D}"/>
              </a:ext>
            </a:extLst>
          </p:cNvPr>
          <p:cNvSpPr/>
          <p:nvPr/>
        </p:nvSpPr>
        <p:spPr>
          <a:xfrm>
            <a:off x="16333725" y="2080280"/>
            <a:ext cx="2914650" cy="629618"/>
          </a:xfrm>
          <a:prstGeom prst="rect">
            <a:avLst/>
          </a:prstGeom>
          <a:solidFill>
            <a:srgbClr val="01BB48"/>
          </a:solidFill>
          <a:ln w="38100">
            <a:solidFill>
              <a:srgbClr val="01BB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1681A5-87BC-413F-A5AC-57C0DE7CF2C4}"/>
              </a:ext>
            </a:extLst>
          </p:cNvPr>
          <p:cNvSpPr txBox="1"/>
          <p:nvPr/>
        </p:nvSpPr>
        <p:spPr>
          <a:xfrm>
            <a:off x="10117076" y="2102701"/>
            <a:ext cx="2930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담보</a:t>
            </a:r>
            <a:r>
              <a:rPr lang="ko-KR" altLang="en-US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로 </a:t>
            </a:r>
            <a:r>
              <a:rPr lang="en-US" altLang="ko-KR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PASS</a:t>
            </a:r>
            <a:endParaRPr lang="ko-KR" altLang="en-US" sz="2400" dirty="0">
              <a:solidFill>
                <a:schemeClr val="bg1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0D522E-BE20-44F3-86CE-A6868CFDB940}"/>
              </a:ext>
            </a:extLst>
          </p:cNvPr>
          <p:cNvSpPr txBox="1"/>
          <p:nvPr/>
        </p:nvSpPr>
        <p:spPr>
          <a:xfrm>
            <a:off x="10304401" y="3003910"/>
            <a:ext cx="254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 담보 </a:t>
            </a:r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6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 중에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en-US" altLang="ko-KR" sz="2400" dirty="0">
                <a:solidFill>
                  <a:srgbClr val="015722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1</a:t>
            </a:r>
            <a:r>
              <a:rPr lang="ko-KR" altLang="en-US" sz="2400" dirty="0">
                <a:solidFill>
                  <a:srgbClr val="015722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가지만 가입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하면 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가입</a:t>
            </a:r>
            <a:r>
              <a:rPr lang="en-US" altLang="ko-KR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가능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9AD5D3-4BFD-441F-9358-52AE6C535EAC}"/>
              </a:ext>
            </a:extLst>
          </p:cNvPr>
          <p:cNvSpPr txBox="1"/>
          <p:nvPr/>
        </p:nvSpPr>
        <p:spPr>
          <a:xfrm>
            <a:off x="10304401" y="4676133"/>
            <a:ext cx="254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타사는 불가능한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solidFill>
                  <a:srgbClr val="015722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수술비 단품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84E6585-62F5-464C-B53B-F78F785BFC14}"/>
              </a:ext>
            </a:extLst>
          </p:cNvPr>
          <p:cNvSpPr txBox="1"/>
          <p:nvPr/>
        </p:nvSpPr>
        <p:spPr>
          <a:xfrm>
            <a:off x="13404790" y="3003910"/>
            <a:ext cx="254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원하는 담보 넣고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 err="1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점유비</a:t>
            </a:r>
            <a:r>
              <a:rPr lang="ko-KR" altLang="en-US" sz="2400" dirty="0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2400" dirty="0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70%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넘기면 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가입 가능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70EA949-C6B9-4CE2-9962-5547FC7204C6}"/>
              </a:ext>
            </a:extLst>
          </p:cNvPr>
          <p:cNvSpPr txBox="1"/>
          <p:nvPr/>
        </p:nvSpPr>
        <p:spPr>
          <a:xfrm>
            <a:off x="16372625" y="4666185"/>
            <a:ext cx="27273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진단비</a:t>
            </a:r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,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수술비</a:t>
            </a:r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,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일당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설계 플랜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DA70F0-E870-4C7C-A748-469A997B4068}"/>
              </a:ext>
            </a:extLst>
          </p:cNvPr>
          <p:cNvSpPr txBox="1"/>
          <p:nvPr/>
        </p:nvSpPr>
        <p:spPr>
          <a:xfrm>
            <a:off x="13201590" y="2102701"/>
            <a:ext cx="2930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로 </a:t>
            </a:r>
            <a:r>
              <a:rPr lang="en-US" altLang="ko-KR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PASS</a:t>
            </a:r>
            <a:endParaRPr lang="ko-KR" altLang="en-US" sz="2400" dirty="0">
              <a:solidFill>
                <a:schemeClr val="bg1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7B8E07-52CD-4140-80A9-36D707AE4919}"/>
              </a:ext>
            </a:extLst>
          </p:cNvPr>
          <p:cNvSpPr txBox="1"/>
          <p:nvPr/>
        </p:nvSpPr>
        <p:spPr>
          <a:xfrm>
            <a:off x="16333725" y="2102701"/>
            <a:ext cx="2930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최저</a:t>
            </a:r>
            <a:r>
              <a:rPr lang="en-US" altLang="ko-KR" sz="32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P</a:t>
            </a:r>
            <a:r>
              <a:rPr lang="ko-KR" altLang="en-US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로 </a:t>
            </a:r>
            <a:r>
              <a:rPr lang="en-US" altLang="ko-KR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PASS</a:t>
            </a:r>
            <a:endParaRPr lang="ko-KR" altLang="en-US" sz="2400" dirty="0">
              <a:solidFill>
                <a:schemeClr val="bg1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81D1F182-CA1A-418E-A0C1-284C6471118C}"/>
              </a:ext>
            </a:extLst>
          </p:cNvPr>
          <p:cNvSpPr/>
          <p:nvPr/>
        </p:nvSpPr>
        <p:spPr>
          <a:xfrm>
            <a:off x="17094042" y="2920882"/>
            <a:ext cx="1362269" cy="16605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간편</a:t>
            </a:r>
            <a:r>
              <a:rPr lang="en-US" altLang="ko-KR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/</a:t>
            </a:r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건강고지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EBC78A-6448-4306-981F-E60FC22B3399}"/>
              </a:ext>
            </a:extLst>
          </p:cNvPr>
          <p:cNvSpPr txBox="1"/>
          <p:nvPr/>
        </p:nvSpPr>
        <p:spPr>
          <a:xfrm>
            <a:off x="16466287" y="3106355"/>
            <a:ext cx="2663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최저보험료 </a:t>
            </a:r>
            <a:r>
              <a:rPr lang="en-US" altLang="ko-KR" dirty="0">
                <a:solidFill>
                  <a:srgbClr val="01BB4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10</a:t>
            </a:r>
            <a:r>
              <a:rPr lang="ko-KR" altLang="en-US" dirty="0">
                <a:solidFill>
                  <a:srgbClr val="01BB4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만 이상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시</a:t>
            </a:r>
            <a:endParaRPr lang="ko-KR" altLang="en-US" sz="24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F209237-4FE5-442E-B24C-C02D96E096FE}"/>
              </a:ext>
            </a:extLst>
          </p:cNvPr>
          <p:cNvSpPr/>
          <p:nvPr/>
        </p:nvSpPr>
        <p:spPr>
          <a:xfrm>
            <a:off x="17094042" y="3577115"/>
            <a:ext cx="1362269" cy="16605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어른이</a:t>
            </a:r>
            <a:r>
              <a:rPr lang="en-US" altLang="ko-KR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/</a:t>
            </a:r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자녀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1EE1B2-EBC4-42D8-BEF9-A57E3A13DDCC}"/>
              </a:ext>
            </a:extLst>
          </p:cNvPr>
          <p:cNvSpPr txBox="1"/>
          <p:nvPr/>
        </p:nvSpPr>
        <p:spPr>
          <a:xfrm>
            <a:off x="16466287" y="3762588"/>
            <a:ext cx="2663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최저보험료 </a:t>
            </a:r>
            <a:r>
              <a:rPr lang="en-US" altLang="ko-KR" dirty="0">
                <a:solidFill>
                  <a:srgbClr val="01BB4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7</a:t>
            </a:r>
            <a:r>
              <a:rPr lang="ko-KR" altLang="en-US" dirty="0">
                <a:solidFill>
                  <a:srgbClr val="01BB4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만 이상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시</a:t>
            </a:r>
            <a:endParaRPr lang="ko-KR" altLang="en-US" sz="24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E5781F-491C-46C2-BCE3-87D931AB83E1}"/>
              </a:ext>
            </a:extLst>
          </p:cNvPr>
          <p:cNvSpPr txBox="1"/>
          <p:nvPr/>
        </p:nvSpPr>
        <p:spPr>
          <a:xfrm>
            <a:off x="16466287" y="4050072"/>
            <a:ext cx="2663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가입 가능</a:t>
            </a:r>
            <a:endParaRPr lang="ko-KR" altLang="en-US" sz="32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63408BD-16EE-4612-B9D5-034B6007232B}"/>
              </a:ext>
            </a:extLst>
          </p:cNvPr>
          <p:cNvSpPr txBox="1"/>
          <p:nvPr/>
        </p:nvSpPr>
        <p:spPr>
          <a:xfrm>
            <a:off x="13311127" y="4666185"/>
            <a:ext cx="27273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치료비</a:t>
            </a:r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,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생활비 등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인기담보 조합플랜</a:t>
            </a:r>
          </a:p>
        </p:txBody>
      </p:sp>
      <p:sp>
        <p:nvSpPr>
          <p:cNvPr id="23" name="화살표: 오른쪽 22">
            <a:extLst>
              <a:ext uri="{FF2B5EF4-FFF2-40B4-BE49-F238E27FC236}">
                <a16:creationId xmlns:a16="http://schemas.microsoft.com/office/drawing/2014/main" id="{4EAE6141-642B-4F0E-95C8-81CCE3BBC8A1}"/>
              </a:ext>
            </a:extLst>
          </p:cNvPr>
          <p:cNvSpPr/>
          <p:nvPr/>
        </p:nvSpPr>
        <p:spPr>
          <a:xfrm>
            <a:off x="10472312" y="5681778"/>
            <a:ext cx="8389076" cy="659309"/>
          </a:xfrm>
          <a:prstGeom prst="rightArrow">
            <a:avLst/>
          </a:prstGeom>
          <a:gradFill>
            <a:gsLst>
              <a:gs pos="0">
                <a:srgbClr val="07913B"/>
              </a:gs>
              <a:gs pos="60000">
                <a:srgbClr val="01BB48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946B04A6-BBC0-4B37-BE9C-5A120CE9DBF4}"/>
              </a:ext>
            </a:extLst>
          </p:cNvPr>
          <p:cNvSpPr/>
          <p:nvPr/>
        </p:nvSpPr>
        <p:spPr>
          <a:xfrm>
            <a:off x="11814186" y="1618949"/>
            <a:ext cx="5705329" cy="344533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3</a:t>
            </a:r>
            <a:r>
              <a:rPr lang="ko-KR" altLang="en-US" sz="240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가지 </a:t>
            </a:r>
            <a:r>
              <a:rPr lang="ko-KR" altLang="en-US" sz="20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중 원하는 </a:t>
            </a:r>
            <a:r>
              <a:rPr lang="ko-KR" altLang="en-US" sz="20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연계조건 </a:t>
            </a:r>
            <a:r>
              <a:rPr lang="ko-KR" altLang="en-US" sz="240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선택 가능</a:t>
            </a:r>
            <a:endParaRPr lang="ko-KR" altLang="en-US" sz="2000" dirty="0">
              <a:solidFill>
                <a:srgbClr val="FFFF00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9274AF26-6AF8-494F-9592-5190A226F5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F99F9C30-9059-41DE-8C23-C75A5368D63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itle 1">
            <a:extLst>
              <a:ext uri="{FF2B5EF4-FFF2-40B4-BE49-F238E27FC236}">
                <a16:creationId xmlns:a16="http://schemas.microsoft.com/office/drawing/2014/main" id="{26CC201D-B638-4548-B641-1205CDA58D1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1DB1F299-62A4-4EBF-82D8-2D19535DCE38}"/>
              </a:ext>
            </a:extLst>
          </p:cNvPr>
          <p:cNvSpPr/>
          <p:nvPr/>
        </p:nvSpPr>
        <p:spPr>
          <a:xfrm>
            <a:off x="9832915" y="5610225"/>
            <a:ext cx="9683750" cy="85779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EED16B-A44D-4FB4-AECD-1062731B454D}"/>
              </a:ext>
            </a:extLst>
          </p:cNvPr>
          <p:cNvSpPr txBox="1"/>
          <p:nvPr/>
        </p:nvSpPr>
        <p:spPr>
          <a:xfrm>
            <a:off x="9832915" y="5681778"/>
            <a:ext cx="960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고객님의 니즈에 맞게 선택 가능한 </a:t>
            </a:r>
            <a:r>
              <a:rPr lang="ko-KR" altLang="en-US" sz="32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나에게 맞춘 수술비 보험</a:t>
            </a:r>
            <a:endParaRPr lang="en-US" altLang="ko-KR" sz="240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CCFE174-574B-4F46-8173-E53D2B19C9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7021"/>
            <a:ext cx="9683750" cy="666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193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347A52-7392-4E56-B24B-D641EC6D373D}"/>
              </a:ext>
            </a:extLst>
          </p:cNvPr>
          <p:cNvSpPr txBox="1"/>
          <p:nvPr/>
        </p:nvSpPr>
        <p:spPr>
          <a:xfrm>
            <a:off x="9992134" y="780375"/>
            <a:ext cx="9359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오직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손보에서만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가능합니다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62A284F2-DE11-44B4-A944-D652343A4AF2}"/>
              </a:ext>
            </a:extLst>
          </p:cNvPr>
          <p:cNvSpPr/>
          <p:nvPr/>
        </p:nvSpPr>
        <p:spPr>
          <a:xfrm>
            <a:off x="10117077" y="1723746"/>
            <a:ext cx="2914650" cy="3410104"/>
          </a:xfrm>
          <a:prstGeom prst="rect">
            <a:avLst/>
          </a:prstGeom>
          <a:solidFill>
            <a:schemeClr val="bg1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20F01C2-5935-4084-992F-88D958B99BE3}"/>
              </a:ext>
            </a:extLst>
          </p:cNvPr>
          <p:cNvSpPr/>
          <p:nvPr/>
        </p:nvSpPr>
        <p:spPr>
          <a:xfrm>
            <a:off x="13217464" y="1723746"/>
            <a:ext cx="2914650" cy="3410104"/>
          </a:xfrm>
          <a:prstGeom prst="rect">
            <a:avLst/>
          </a:prstGeom>
          <a:solidFill>
            <a:schemeClr val="bg1"/>
          </a:solidFill>
          <a:ln w="38100">
            <a:solidFill>
              <a:srgbClr val="079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D921195B-B733-418A-B898-B2DAD1FA45E4}"/>
              </a:ext>
            </a:extLst>
          </p:cNvPr>
          <p:cNvSpPr/>
          <p:nvPr/>
        </p:nvSpPr>
        <p:spPr>
          <a:xfrm>
            <a:off x="16317852" y="1723746"/>
            <a:ext cx="2914650" cy="3410104"/>
          </a:xfrm>
          <a:prstGeom prst="rect">
            <a:avLst/>
          </a:prstGeom>
          <a:solidFill>
            <a:schemeClr val="bg1"/>
          </a:solidFill>
          <a:ln w="38100">
            <a:solidFill>
              <a:srgbClr val="01BB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40A9617E-F8E3-40D5-A26D-3CDE53A3D4B4}"/>
              </a:ext>
            </a:extLst>
          </p:cNvPr>
          <p:cNvSpPr/>
          <p:nvPr/>
        </p:nvSpPr>
        <p:spPr>
          <a:xfrm>
            <a:off x="10117076" y="1711230"/>
            <a:ext cx="2914650" cy="629618"/>
          </a:xfrm>
          <a:prstGeom prst="rect">
            <a:avLst/>
          </a:prstGeom>
          <a:solidFill>
            <a:srgbClr val="015722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FAAEAD0A-8DF3-439F-8174-01B3F091EE4A}"/>
              </a:ext>
            </a:extLst>
          </p:cNvPr>
          <p:cNvSpPr/>
          <p:nvPr/>
        </p:nvSpPr>
        <p:spPr>
          <a:xfrm>
            <a:off x="13225401" y="1711230"/>
            <a:ext cx="2914650" cy="629618"/>
          </a:xfrm>
          <a:prstGeom prst="rect">
            <a:avLst/>
          </a:prstGeom>
          <a:solidFill>
            <a:srgbClr val="07913B"/>
          </a:solidFill>
          <a:ln w="38100">
            <a:solidFill>
              <a:srgbClr val="0791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6AA9585D-B0C6-4A8E-9A87-67A97B6FA71D}"/>
              </a:ext>
            </a:extLst>
          </p:cNvPr>
          <p:cNvSpPr/>
          <p:nvPr/>
        </p:nvSpPr>
        <p:spPr>
          <a:xfrm>
            <a:off x="16333725" y="1711230"/>
            <a:ext cx="2914650" cy="629618"/>
          </a:xfrm>
          <a:prstGeom prst="rect">
            <a:avLst/>
          </a:prstGeom>
          <a:solidFill>
            <a:srgbClr val="01BB48"/>
          </a:solidFill>
          <a:ln w="38100">
            <a:solidFill>
              <a:srgbClr val="01BB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1681A5-87BC-413F-A5AC-57C0DE7CF2C4}"/>
              </a:ext>
            </a:extLst>
          </p:cNvPr>
          <p:cNvSpPr txBox="1"/>
          <p:nvPr/>
        </p:nvSpPr>
        <p:spPr>
          <a:xfrm>
            <a:off x="10117076" y="1733651"/>
            <a:ext cx="2930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담보</a:t>
            </a:r>
            <a:r>
              <a:rPr lang="ko-KR" altLang="en-US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로 </a:t>
            </a:r>
            <a:r>
              <a:rPr lang="en-US" altLang="ko-KR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PASS</a:t>
            </a:r>
            <a:endParaRPr lang="ko-KR" altLang="en-US" sz="2400" dirty="0">
              <a:solidFill>
                <a:schemeClr val="bg1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0D522E-BE20-44F3-86CE-A6868CFDB940}"/>
              </a:ext>
            </a:extLst>
          </p:cNvPr>
          <p:cNvSpPr txBox="1"/>
          <p:nvPr/>
        </p:nvSpPr>
        <p:spPr>
          <a:xfrm>
            <a:off x="10304401" y="2634860"/>
            <a:ext cx="254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 담보 </a:t>
            </a:r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6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 중에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en-US" altLang="ko-KR" sz="2400" dirty="0">
                <a:solidFill>
                  <a:srgbClr val="015722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1</a:t>
            </a:r>
            <a:r>
              <a:rPr lang="ko-KR" altLang="en-US" sz="2400" dirty="0">
                <a:solidFill>
                  <a:srgbClr val="015722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가지만 가입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하면 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가입</a:t>
            </a:r>
            <a:r>
              <a:rPr lang="en-US" altLang="ko-KR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가능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9AD5D3-4BFD-441F-9358-52AE6C535EAC}"/>
              </a:ext>
            </a:extLst>
          </p:cNvPr>
          <p:cNvSpPr txBox="1"/>
          <p:nvPr/>
        </p:nvSpPr>
        <p:spPr>
          <a:xfrm>
            <a:off x="10304401" y="4307083"/>
            <a:ext cx="254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타사는 불가능한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solidFill>
                  <a:srgbClr val="015722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수술비 단품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84E6585-62F5-464C-B53B-F78F785BFC14}"/>
              </a:ext>
            </a:extLst>
          </p:cNvPr>
          <p:cNvSpPr txBox="1"/>
          <p:nvPr/>
        </p:nvSpPr>
        <p:spPr>
          <a:xfrm>
            <a:off x="13404790" y="2765952"/>
            <a:ext cx="254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원하는 담보 넣고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 err="1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점유비</a:t>
            </a:r>
            <a:r>
              <a:rPr lang="ko-KR" altLang="en-US" sz="2400" dirty="0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2400" dirty="0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70%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넘기면 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가입 가능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70EA949-C6B9-4CE2-9962-5547FC7204C6}"/>
              </a:ext>
            </a:extLst>
          </p:cNvPr>
          <p:cNvSpPr txBox="1"/>
          <p:nvPr/>
        </p:nvSpPr>
        <p:spPr>
          <a:xfrm>
            <a:off x="16372625" y="4297135"/>
            <a:ext cx="27273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진단비</a:t>
            </a:r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,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수술비</a:t>
            </a:r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,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일당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설계 플랜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DA70F0-E870-4C7C-A748-469A997B4068}"/>
              </a:ext>
            </a:extLst>
          </p:cNvPr>
          <p:cNvSpPr txBox="1"/>
          <p:nvPr/>
        </p:nvSpPr>
        <p:spPr>
          <a:xfrm>
            <a:off x="13201590" y="1733651"/>
            <a:ext cx="2930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로 </a:t>
            </a:r>
            <a:r>
              <a:rPr lang="en-US" altLang="ko-KR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PASS</a:t>
            </a:r>
            <a:endParaRPr lang="ko-KR" altLang="en-US" sz="2400" dirty="0">
              <a:solidFill>
                <a:schemeClr val="bg1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7B8E07-52CD-4140-80A9-36D707AE4919}"/>
              </a:ext>
            </a:extLst>
          </p:cNvPr>
          <p:cNvSpPr txBox="1"/>
          <p:nvPr/>
        </p:nvSpPr>
        <p:spPr>
          <a:xfrm>
            <a:off x="16333725" y="1733651"/>
            <a:ext cx="2930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최저</a:t>
            </a:r>
            <a:r>
              <a:rPr lang="en-US" altLang="ko-KR" sz="32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P</a:t>
            </a:r>
            <a:r>
              <a:rPr lang="ko-KR" altLang="en-US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로 </a:t>
            </a:r>
            <a:r>
              <a:rPr lang="en-US" altLang="ko-KR" sz="24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PASS</a:t>
            </a:r>
            <a:endParaRPr lang="ko-KR" altLang="en-US" sz="2400" dirty="0">
              <a:solidFill>
                <a:schemeClr val="bg1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81D1F182-CA1A-418E-A0C1-284C6471118C}"/>
              </a:ext>
            </a:extLst>
          </p:cNvPr>
          <p:cNvSpPr/>
          <p:nvPr/>
        </p:nvSpPr>
        <p:spPr>
          <a:xfrm>
            <a:off x="17094042" y="2551832"/>
            <a:ext cx="1362269" cy="16605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간편</a:t>
            </a:r>
            <a:r>
              <a:rPr lang="en-US" altLang="ko-KR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/</a:t>
            </a:r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건강고지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9EBC78A-6448-4306-981F-E60FC22B3399}"/>
              </a:ext>
            </a:extLst>
          </p:cNvPr>
          <p:cNvSpPr txBox="1"/>
          <p:nvPr/>
        </p:nvSpPr>
        <p:spPr>
          <a:xfrm>
            <a:off x="16466287" y="2737305"/>
            <a:ext cx="2663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최저보험료 </a:t>
            </a:r>
            <a:r>
              <a:rPr lang="en-US" altLang="ko-KR" dirty="0">
                <a:solidFill>
                  <a:srgbClr val="01BB4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10</a:t>
            </a:r>
            <a:r>
              <a:rPr lang="ko-KR" altLang="en-US" dirty="0">
                <a:solidFill>
                  <a:srgbClr val="01BB4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만 이상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시</a:t>
            </a:r>
            <a:endParaRPr lang="ko-KR" altLang="en-US" sz="24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F209237-4FE5-442E-B24C-C02D96E096FE}"/>
              </a:ext>
            </a:extLst>
          </p:cNvPr>
          <p:cNvSpPr/>
          <p:nvPr/>
        </p:nvSpPr>
        <p:spPr>
          <a:xfrm>
            <a:off x="17094042" y="3208065"/>
            <a:ext cx="1362269" cy="16605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어른이</a:t>
            </a:r>
            <a:r>
              <a:rPr lang="en-US" altLang="ko-KR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/</a:t>
            </a:r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자녀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E1EE1B2-EBC4-42D8-BEF9-A57E3A13DDCC}"/>
              </a:ext>
            </a:extLst>
          </p:cNvPr>
          <p:cNvSpPr txBox="1"/>
          <p:nvPr/>
        </p:nvSpPr>
        <p:spPr>
          <a:xfrm>
            <a:off x="16466287" y="3393538"/>
            <a:ext cx="2663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최저보험료 </a:t>
            </a:r>
            <a:r>
              <a:rPr lang="en-US" altLang="ko-KR" dirty="0">
                <a:solidFill>
                  <a:srgbClr val="01BB4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7</a:t>
            </a:r>
            <a:r>
              <a:rPr lang="ko-KR" altLang="en-US" dirty="0">
                <a:solidFill>
                  <a:srgbClr val="01BB48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만 이상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시</a:t>
            </a:r>
            <a:endParaRPr lang="ko-KR" altLang="en-US" sz="24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E5781F-491C-46C2-BCE3-87D931AB83E1}"/>
              </a:ext>
            </a:extLst>
          </p:cNvPr>
          <p:cNvSpPr txBox="1"/>
          <p:nvPr/>
        </p:nvSpPr>
        <p:spPr>
          <a:xfrm>
            <a:off x="16466287" y="3681022"/>
            <a:ext cx="2663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가입 가능</a:t>
            </a:r>
            <a:endParaRPr lang="ko-KR" altLang="en-US" sz="32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63408BD-16EE-4612-B9D5-034B6007232B}"/>
              </a:ext>
            </a:extLst>
          </p:cNvPr>
          <p:cNvSpPr txBox="1"/>
          <p:nvPr/>
        </p:nvSpPr>
        <p:spPr>
          <a:xfrm>
            <a:off x="13311127" y="4428227"/>
            <a:ext cx="27273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치료비</a:t>
            </a:r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,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생활비 등</a:t>
            </a:r>
            <a:endParaRPr lang="en-US" altLang="ko-KR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400" dirty="0">
                <a:solidFill>
                  <a:srgbClr val="07913B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인기담보 조합플랜</a:t>
            </a:r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9274AF26-6AF8-494F-9592-5190A226F5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F99F9C30-9059-41DE-8C23-C75A5368D63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itle 1">
            <a:extLst>
              <a:ext uri="{FF2B5EF4-FFF2-40B4-BE49-F238E27FC236}">
                <a16:creationId xmlns:a16="http://schemas.microsoft.com/office/drawing/2014/main" id="{26CC201D-B638-4548-B641-1205CDA58D1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2FFE7B3-ABEC-40A1-9E7B-21AA61B7317D}"/>
              </a:ext>
            </a:extLst>
          </p:cNvPr>
          <p:cNvSpPr/>
          <p:nvPr/>
        </p:nvSpPr>
        <p:spPr>
          <a:xfrm>
            <a:off x="10202833" y="2378477"/>
            <a:ext cx="2743136" cy="266727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타사는 불가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27AB814A-16C1-4730-AF14-E76A7EE5C6D0}"/>
              </a:ext>
            </a:extLst>
          </p:cNvPr>
          <p:cNvSpPr/>
          <p:nvPr/>
        </p:nvSpPr>
        <p:spPr>
          <a:xfrm>
            <a:off x="16372624" y="2409221"/>
            <a:ext cx="2842481" cy="266727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타사는 불가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CD7833F0-017E-4152-8A72-3FF379A4D743}"/>
              </a:ext>
            </a:extLst>
          </p:cNvPr>
          <p:cNvSpPr/>
          <p:nvPr/>
        </p:nvSpPr>
        <p:spPr>
          <a:xfrm>
            <a:off x="13268779" y="2378477"/>
            <a:ext cx="2743136" cy="269801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400" dirty="0">
              <a:solidFill>
                <a:srgbClr val="FF0000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A040474E-9D6A-42A0-9495-BC822BB0C736}"/>
              </a:ext>
            </a:extLst>
          </p:cNvPr>
          <p:cNvSpPr/>
          <p:nvPr/>
        </p:nvSpPr>
        <p:spPr>
          <a:xfrm>
            <a:off x="14172321" y="2654724"/>
            <a:ext cx="1004935" cy="30056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B</a:t>
            </a:r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25B0340-6356-4EB0-B3BF-79BE644B82B5}"/>
              </a:ext>
            </a:extLst>
          </p:cNvPr>
          <p:cNvSpPr/>
          <p:nvPr/>
        </p:nvSpPr>
        <p:spPr>
          <a:xfrm>
            <a:off x="13404789" y="3024056"/>
            <a:ext cx="25913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err="1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점유비</a:t>
            </a:r>
            <a:r>
              <a:rPr lang="ko-KR" altLang="en-US" sz="32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en-US" altLang="ko-KR" sz="32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60%</a:t>
            </a:r>
            <a:endParaRPr lang="ko-KR" altLang="en-US" sz="3200" dirty="0">
              <a:solidFill>
                <a:srgbClr val="FF0000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9949BA71-DF2D-431A-A416-808F3DB88F31}"/>
              </a:ext>
            </a:extLst>
          </p:cNvPr>
          <p:cNvSpPr/>
          <p:nvPr/>
        </p:nvSpPr>
        <p:spPr>
          <a:xfrm>
            <a:off x="14172321" y="3892334"/>
            <a:ext cx="1004935" cy="300564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C</a:t>
            </a:r>
            <a:r>
              <a:rPr lang="ko-KR" altLang="en-US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59B0B8D3-BFF3-479F-AE07-EC05F378B4D3}"/>
              </a:ext>
            </a:extLst>
          </p:cNvPr>
          <p:cNvSpPr/>
          <p:nvPr/>
        </p:nvSpPr>
        <p:spPr>
          <a:xfrm>
            <a:off x="13404789" y="4261666"/>
            <a:ext cx="2591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dirty="0" err="1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점유비</a:t>
            </a:r>
            <a:r>
              <a:rPr lang="ko-KR" altLang="en-US" sz="24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en-US" altLang="ko-KR" sz="24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60% + </a:t>
            </a:r>
            <a:r>
              <a:rPr lang="ko-KR" altLang="en-US" sz="24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상해 </a:t>
            </a:r>
            <a:r>
              <a:rPr lang="en-US" altLang="ko-KR" sz="24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1-5</a:t>
            </a:r>
            <a:r>
              <a:rPr lang="ko-KR" altLang="en-US" sz="24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종</a:t>
            </a: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9FCDAFF6-837D-4376-BF85-21F54D4CE2E4}"/>
              </a:ext>
            </a:extLst>
          </p:cNvPr>
          <p:cNvSpPr/>
          <p:nvPr/>
        </p:nvSpPr>
        <p:spPr>
          <a:xfrm>
            <a:off x="10202832" y="5573356"/>
            <a:ext cx="8826983" cy="69363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뭘 선택하더라도 </a:t>
            </a:r>
            <a:r>
              <a:rPr lang="en-US" altLang="ko-KR" sz="32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z="3200" dirty="0" err="1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손보가</a:t>
            </a:r>
            <a:r>
              <a:rPr lang="ko-KR" altLang="en-US" sz="32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압도적으로 유리</a:t>
            </a:r>
            <a:endParaRPr lang="ko-KR" altLang="en-US" sz="280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0CC7179-B48E-4C59-9578-E499B3D12D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8" y="45426"/>
            <a:ext cx="966909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9085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B99BAB-2F9F-4426-839C-EEC72A8CDC86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 수술비 활용 법 ① 수술 단품 플랜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6BC02F5-892D-4E1C-827A-2636FA01CC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662" b="50000"/>
          <a:stretch/>
        </p:blipFill>
        <p:spPr>
          <a:xfrm>
            <a:off x="10923376" y="2794467"/>
            <a:ext cx="7502827" cy="3495506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4A6DDB3B-48C7-4E8E-B3DB-5B75C55075E3}"/>
              </a:ext>
            </a:extLst>
          </p:cNvPr>
          <p:cNvSpPr/>
          <p:nvPr/>
        </p:nvSpPr>
        <p:spPr>
          <a:xfrm>
            <a:off x="10587905" y="1622476"/>
            <a:ext cx="8173767" cy="898909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2</a:t>
            </a:r>
            <a:r>
              <a:rPr lang="ko-KR" altLang="en-US" sz="40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만원</a:t>
            </a:r>
            <a:r>
              <a:rPr lang="ko-KR" altLang="en-US" sz="40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에</a:t>
            </a:r>
            <a:r>
              <a:rPr lang="ko-KR" altLang="en-US" sz="40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반값 종수술비 </a:t>
            </a:r>
            <a:r>
              <a:rPr lang="ko-KR" altLang="en-US" sz="40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가입하기</a:t>
            </a:r>
          </a:p>
        </p:txBody>
      </p:sp>
      <p:sp>
        <p:nvSpPr>
          <p:cNvPr id="7" name="별: 꼭짓점 32개 6">
            <a:extLst>
              <a:ext uri="{FF2B5EF4-FFF2-40B4-BE49-F238E27FC236}">
                <a16:creationId xmlns:a16="http://schemas.microsoft.com/office/drawing/2014/main" id="{A6780EA5-9323-4A47-8FFF-C3CBCF4ED65F}"/>
              </a:ext>
            </a:extLst>
          </p:cNvPr>
          <p:cNvSpPr/>
          <p:nvPr/>
        </p:nvSpPr>
        <p:spPr>
          <a:xfrm>
            <a:off x="9958176" y="2721838"/>
            <a:ext cx="1716239" cy="1716239"/>
          </a:xfrm>
          <a:prstGeom prst="star3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4C5467-4121-44B4-88A0-566755D73101}"/>
              </a:ext>
            </a:extLst>
          </p:cNvPr>
          <p:cNvSpPr txBox="1"/>
          <p:nvPr/>
        </p:nvSpPr>
        <p:spPr>
          <a:xfrm>
            <a:off x="9889195" y="3102903"/>
            <a:ext cx="185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타사는</a:t>
            </a:r>
            <a:endParaRPr lang="en-US" altLang="ko-KR" sz="2800" dirty="0">
              <a:solidFill>
                <a:srgbClr val="FF0000"/>
              </a:solidFill>
              <a:latin typeface="카페24 빛나는별" pitchFamily="2" charset="-127"/>
              <a:ea typeface="카페24 빛나는별" pitchFamily="2" charset="-127"/>
            </a:endParaRPr>
          </a:p>
          <a:p>
            <a:pPr algn="ctr"/>
            <a:r>
              <a:rPr lang="ko-KR" altLang="en-US" sz="28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가입 불가</a:t>
            </a: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F2AD771A-6C04-4109-B9BB-CF30EB3AAD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161156BB-982A-4F33-B4C6-EFC062854F1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E3CA2D59-C541-4716-85DB-55AC4B94C80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E9F43E6-C039-4EFC-A4B7-17ED75C1B6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3" y="45426"/>
            <a:ext cx="9583743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9777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A6DDB3B-48C7-4E8E-B3DB-5B75C55075E3}"/>
              </a:ext>
            </a:extLst>
          </p:cNvPr>
          <p:cNvSpPr/>
          <p:nvPr/>
        </p:nvSpPr>
        <p:spPr>
          <a:xfrm>
            <a:off x="10587905" y="1622476"/>
            <a:ext cx="8173767" cy="898909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3</a:t>
            </a:r>
            <a:r>
              <a:rPr lang="ko-KR" altLang="en-US" sz="40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만원</a:t>
            </a:r>
            <a:r>
              <a:rPr lang="ko-KR" altLang="en-US" sz="4000" dirty="0">
                <a:solidFill>
                  <a:schemeClr val="bg1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에</a:t>
            </a:r>
            <a:r>
              <a:rPr lang="ko-KR" altLang="en-US" sz="40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수술비 가득 플랜 </a:t>
            </a:r>
            <a:r>
              <a:rPr lang="ko-KR" altLang="en-US" sz="40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가입하기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03F11C0-55AA-4896-AE01-3881D2277D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767" b="7079"/>
          <a:stretch/>
        </p:blipFill>
        <p:spPr>
          <a:xfrm>
            <a:off x="11492629" y="2651429"/>
            <a:ext cx="6358724" cy="363669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0347A52-7392-4E56-B24B-D641EC6D373D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 수술비 활용 법 ① 수술 단품 플랜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3" name="별: 꼭짓점 32개 12">
            <a:extLst>
              <a:ext uri="{FF2B5EF4-FFF2-40B4-BE49-F238E27FC236}">
                <a16:creationId xmlns:a16="http://schemas.microsoft.com/office/drawing/2014/main" id="{AFC6E928-7A82-497A-82AE-837E8DDB527C}"/>
              </a:ext>
            </a:extLst>
          </p:cNvPr>
          <p:cNvSpPr/>
          <p:nvPr/>
        </p:nvSpPr>
        <p:spPr>
          <a:xfrm>
            <a:off x="10156951" y="2721838"/>
            <a:ext cx="1716239" cy="1716239"/>
          </a:xfrm>
          <a:prstGeom prst="star3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C5AB6D-63E4-4F2F-B998-7CB5C1512251}"/>
              </a:ext>
            </a:extLst>
          </p:cNvPr>
          <p:cNvSpPr txBox="1"/>
          <p:nvPr/>
        </p:nvSpPr>
        <p:spPr>
          <a:xfrm>
            <a:off x="10087970" y="3102903"/>
            <a:ext cx="185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타사는</a:t>
            </a:r>
            <a:endParaRPr lang="en-US" altLang="ko-KR" sz="2800" dirty="0">
              <a:solidFill>
                <a:srgbClr val="FF0000"/>
              </a:solidFill>
              <a:latin typeface="카페24 빛나는별" pitchFamily="2" charset="-127"/>
              <a:ea typeface="카페24 빛나는별" pitchFamily="2" charset="-127"/>
            </a:endParaRPr>
          </a:p>
          <a:p>
            <a:pPr algn="ctr"/>
            <a:r>
              <a:rPr lang="ko-KR" altLang="en-US" sz="2800" dirty="0">
                <a:solidFill>
                  <a:srgbClr val="FF0000"/>
                </a:solidFill>
                <a:latin typeface="카페24 빛나는별" pitchFamily="2" charset="-127"/>
                <a:ea typeface="카페24 빛나는별" pitchFamily="2" charset="-127"/>
              </a:rPr>
              <a:t>가입 불가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FDDC804-0750-4E95-BDFE-99BEF8CE13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D497A8DE-0DD8-4DB2-A5CD-657B990AF4BE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1AC41FBA-4D0F-43F3-BD6E-95F9C1E185E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B86892B-A164-4634-8515-069DCE8043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3" y="45426"/>
            <a:ext cx="9583743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353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832915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8CD3BCA-FD55-472A-BDF0-954141860DC3}"/>
              </a:ext>
            </a:extLst>
          </p:cNvPr>
          <p:cNvSpPr txBox="1">
            <a:spLocks/>
          </p:cNvSpPr>
          <p:nvPr/>
        </p:nvSpPr>
        <p:spPr>
          <a:xfrm>
            <a:off x="9832915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A6DDB3B-48C7-4E8E-B3DB-5B75C55075E3}"/>
              </a:ext>
            </a:extLst>
          </p:cNvPr>
          <p:cNvSpPr/>
          <p:nvPr/>
        </p:nvSpPr>
        <p:spPr>
          <a:xfrm>
            <a:off x="10587905" y="1622476"/>
            <a:ext cx="8173767" cy="898909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3</a:t>
            </a:r>
            <a:r>
              <a:rPr lang="ko-KR" altLang="en-US" sz="400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만원에 수술비 가득 플랜 </a:t>
            </a:r>
            <a:r>
              <a:rPr lang="ko-KR" altLang="en-US" sz="40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가입하기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03F11C0-55AA-4896-AE01-3881D2277D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0767" b="7079"/>
          <a:stretch/>
        </p:blipFill>
        <p:spPr>
          <a:xfrm>
            <a:off x="11492629" y="2651429"/>
            <a:ext cx="6358724" cy="3636693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C32F138B-4AD9-42DC-8AAA-4284BCABE038}"/>
              </a:ext>
            </a:extLst>
          </p:cNvPr>
          <p:cNvSpPr/>
          <p:nvPr/>
        </p:nvSpPr>
        <p:spPr>
          <a:xfrm>
            <a:off x="9832915" y="792356"/>
            <a:ext cx="9683750" cy="5677328"/>
          </a:xfrm>
          <a:prstGeom prst="rect">
            <a:avLst/>
          </a:prstGeom>
          <a:solidFill>
            <a:schemeClr val="tx1">
              <a:lumMod val="95000"/>
              <a:lumOff val="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spc="-150" dirty="0">
                <a:solidFill>
                  <a:schemeClr val="bg1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타사</a:t>
            </a:r>
            <a:r>
              <a:rPr lang="ko-KR" altLang="en-US" sz="4000" spc="-15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 가입 시</a:t>
            </a:r>
            <a:r>
              <a:rPr lang="en-US" altLang="ko-KR" sz="4000" spc="-15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4800" spc="-150" dirty="0" err="1">
                <a:solidFill>
                  <a:schemeClr val="bg1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점유비</a:t>
            </a:r>
            <a:r>
              <a:rPr lang="ko-KR" altLang="en-US" sz="4800" spc="-150" dirty="0">
                <a:solidFill>
                  <a:schemeClr val="bg1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연계</a:t>
            </a:r>
            <a:r>
              <a:rPr lang="ko-KR" altLang="en-US" sz="4000" spc="-15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 인해</a:t>
            </a:r>
            <a:endParaRPr lang="en-US" altLang="ko-KR" sz="4000" spc="-15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endParaRPr lang="en-US" altLang="ko-KR" spc="-15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6000" spc="-15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최저보험료 </a:t>
            </a:r>
            <a:r>
              <a:rPr lang="en-US" altLang="ko-KR" sz="6000" spc="-15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4~5</a:t>
            </a:r>
            <a:r>
              <a:rPr lang="ko-KR" altLang="en-US" sz="6000" spc="-15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만원</a:t>
            </a:r>
            <a:endParaRPr lang="en-US" altLang="ko-KR" sz="6000" spc="-150" dirty="0">
              <a:solidFill>
                <a:srgbClr val="FFFF00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6C77FE5C-E991-4446-9BFB-83868D253959}"/>
              </a:ext>
            </a:extLst>
          </p:cNvPr>
          <p:cNvSpPr/>
          <p:nvPr/>
        </p:nvSpPr>
        <p:spPr>
          <a:xfrm>
            <a:off x="14201715" y="2185118"/>
            <a:ext cx="2801257" cy="33626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연계 보험료 약 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2~3</a:t>
            </a:r>
            <a:r>
              <a: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만원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850BE4-FCF3-4B3A-B725-05145C335B9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 수술비 활용 법 ① 수술 단품 플랜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67B5D7E-9952-4830-A623-984574BC39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7021"/>
            <a:ext cx="9683750" cy="666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404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347A52-7392-4E56-B24B-D641EC6D373D}"/>
              </a:ext>
            </a:extLst>
          </p:cNvPr>
          <p:cNvSpPr txBox="1"/>
          <p:nvPr/>
        </p:nvSpPr>
        <p:spPr>
          <a:xfrm>
            <a:off x="9992134" y="780375"/>
            <a:ext cx="9359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한편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FC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님들의 이런 의견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도 있었습니다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3470370B-B8CA-41F5-B096-014ED9307E4D}"/>
              </a:ext>
            </a:extLst>
          </p:cNvPr>
          <p:cNvGrpSpPr/>
          <p:nvPr/>
        </p:nvGrpSpPr>
        <p:grpSpPr>
          <a:xfrm>
            <a:off x="10539695" y="2171226"/>
            <a:ext cx="8264591" cy="2487630"/>
            <a:chOff x="706780" y="2280216"/>
            <a:chExt cx="8264591" cy="2487630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60F4EA3E-0D37-48E4-A67D-9FE0EF4431A7}"/>
                </a:ext>
              </a:extLst>
            </p:cNvPr>
            <p:cNvGrpSpPr/>
            <p:nvPr/>
          </p:nvGrpSpPr>
          <p:grpSpPr>
            <a:xfrm>
              <a:off x="706780" y="2280216"/>
              <a:ext cx="8264591" cy="2487630"/>
              <a:chOff x="706780" y="2035508"/>
              <a:chExt cx="8264591" cy="2487630"/>
            </a:xfrm>
          </p:grpSpPr>
          <p:sp>
            <p:nvSpPr>
              <p:cNvPr id="7" name="사각형: 둥근 모서리 6">
                <a:extLst>
                  <a:ext uri="{FF2B5EF4-FFF2-40B4-BE49-F238E27FC236}">
                    <a16:creationId xmlns:a16="http://schemas.microsoft.com/office/drawing/2014/main" id="{4888C73B-79F4-4C0B-9CA8-9BB67BCB581D}"/>
                  </a:ext>
                </a:extLst>
              </p:cNvPr>
              <p:cNvSpPr/>
              <p:nvPr/>
            </p:nvSpPr>
            <p:spPr>
              <a:xfrm>
                <a:off x="706780" y="2035508"/>
                <a:ext cx="8264591" cy="220027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이등변 삼각형 7">
                <a:extLst>
                  <a:ext uri="{FF2B5EF4-FFF2-40B4-BE49-F238E27FC236}">
                    <a16:creationId xmlns:a16="http://schemas.microsoft.com/office/drawing/2014/main" id="{39CA22C4-A2BB-408A-81D4-4BF0A00BF194}"/>
                  </a:ext>
                </a:extLst>
              </p:cNvPr>
              <p:cNvSpPr/>
              <p:nvPr/>
            </p:nvSpPr>
            <p:spPr>
              <a:xfrm rot="9351873">
                <a:off x="8235094" y="3998681"/>
                <a:ext cx="619166" cy="524457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D0586BC-B41D-4291-9CF8-6E7BD6C4DF32}"/>
                </a:ext>
              </a:extLst>
            </p:cNvPr>
            <p:cNvSpPr txBox="1"/>
            <p:nvPr/>
          </p:nvSpPr>
          <p:spPr>
            <a:xfrm>
              <a:off x="862387" y="2564745"/>
              <a:ext cx="7953375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DB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패스 연계조건 저렴하게 가입할 수 있어서 좋은데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..</a:t>
              </a:r>
            </a:p>
            <a:p>
              <a:pPr algn="ctr"/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다른 </a:t>
              </a:r>
              <a:r>
                <a:rPr lang="ko-KR" altLang="en-US" sz="3200" dirty="0" err="1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담보랑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수술비 가입할 때는 </a:t>
              </a:r>
              <a:endParaRPr lang="en-US" altLang="ko-KR" sz="3200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en-US" altLang="ko-KR" sz="4000" dirty="0">
                  <a:solidFill>
                    <a:srgbClr val="015722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DB</a:t>
              </a:r>
              <a:r>
                <a:rPr lang="ko-KR" altLang="en-US" sz="4000" dirty="0">
                  <a:solidFill>
                    <a:srgbClr val="015722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패스 연계 담보를 안 넣고 싶어요</a:t>
              </a:r>
              <a:r>
                <a:rPr lang="en-US" altLang="ko-KR" sz="4000" dirty="0">
                  <a:solidFill>
                    <a:srgbClr val="015722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!</a:t>
              </a:r>
              <a:endParaRPr lang="ko-KR" altLang="en-US" sz="4000" dirty="0">
                <a:solidFill>
                  <a:srgbClr val="015722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74FA905D-0D28-4E2B-89F3-D2A7AC5045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2592" y="3915792"/>
            <a:ext cx="1905000" cy="19050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8AB39DF0-E7AC-4D1A-B1F4-6625B340D9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7DAB7A12-7214-4E21-A58A-D029868C0589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B77B940B-8892-40FF-ADA1-4885F6165D5D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89E1227-692D-428E-ADA6-B862CA18D3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8" y="45426"/>
            <a:ext cx="966909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294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08C98D-B62A-4060-BF81-6154A177D7AC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그래서 준비한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 ②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C91957C-D534-40B7-ABC7-A74C2B7EF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10597E3-C5B4-407E-97C4-55E8DF0675B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7CBF616-9E78-473E-B038-250ADB13D8A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CBBEF0B-719D-4120-8DAA-383AD78B50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926" b="45741"/>
          <a:stretch/>
        </p:blipFill>
        <p:spPr>
          <a:xfrm>
            <a:off x="10540803" y="1777534"/>
            <a:ext cx="8267973" cy="4300091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D2ABC67-09EB-4737-928E-2FEF70C758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55" y="45426"/>
            <a:ext cx="9589839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1744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C91957C-D534-40B7-ABC7-A74C2B7EF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10597E3-C5B4-407E-97C4-55E8DF0675B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7CBF616-9E78-473E-B038-250ADB13D8A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3A8CD80-29A5-44C7-8E06-DA0ECD2C12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4444" b="6852"/>
          <a:stretch/>
        </p:blipFill>
        <p:spPr>
          <a:xfrm>
            <a:off x="10537391" y="1748869"/>
            <a:ext cx="8269200" cy="43422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D1F9446-4D3C-4FEE-B8F8-24DFB6AE252A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그래서 준비한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 ②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7ACD8D0-DC77-4683-8B11-B0B56DAA19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55" y="45426"/>
            <a:ext cx="9589839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935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C91957C-D534-40B7-ABC7-A74C2B7EF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10597E3-C5B4-407E-97C4-55E8DF0675B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7CBF616-9E78-473E-B038-250ADB13D8A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754AFF9-FF37-43CA-84DF-3B72F61A53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667" b="35000"/>
          <a:stretch/>
        </p:blipFill>
        <p:spPr>
          <a:xfrm>
            <a:off x="11175549" y="1700608"/>
            <a:ext cx="6998482" cy="458936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B624E2C-6AEF-40E3-BC01-14BC390CF5F4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 =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암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+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수술비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B7A4A35-1B99-41B2-AC35-1759F274E3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95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C91957C-D534-40B7-ABC7-A74C2B7EF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10597E3-C5B4-407E-97C4-55E8DF0675B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7CBF616-9E78-473E-B038-250ADB13D8A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5DB319C-5940-4555-8312-EC2D538160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5741" b="6147"/>
          <a:stretch/>
        </p:blipFill>
        <p:spPr>
          <a:xfrm>
            <a:off x="10251944" y="2273303"/>
            <a:ext cx="8845692" cy="33738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C7C0CA7-3279-4978-8E33-0CCC195DF752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 =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암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+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수술비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CDF0793-717C-4AB8-B7D2-7D0CED6BEE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9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76790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12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68375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68375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INTRO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BD8CA5-82F6-4797-8AD5-4A1AB8416A06}"/>
              </a:ext>
            </a:extLst>
          </p:cNvPr>
          <p:cNvSpPr txBox="1"/>
          <p:nvPr/>
        </p:nvSpPr>
        <p:spPr>
          <a:xfrm>
            <a:off x="10026270" y="867357"/>
            <a:ext cx="8700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언론기사로 보는 </a:t>
            </a:r>
            <a:r>
              <a:rPr lang="en-US" altLang="ko-KR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4</a:t>
            </a:r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월 보험시장은</a:t>
            </a:r>
            <a:r>
              <a:rPr lang="en-US" altLang="ko-KR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</a:t>
            </a:r>
            <a:endParaRPr lang="ko-KR" altLang="en-US" sz="3600" spc="-3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1EA7F45-861C-4321-A57C-7D8335824AF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689" t="36859" r="12049"/>
          <a:stretch/>
        </p:blipFill>
        <p:spPr>
          <a:xfrm>
            <a:off x="10320849" y="1864292"/>
            <a:ext cx="8161324" cy="161497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29" name="그룹 28">
            <a:extLst>
              <a:ext uri="{FF2B5EF4-FFF2-40B4-BE49-F238E27FC236}">
                <a16:creationId xmlns:a16="http://schemas.microsoft.com/office/drawing/2014/main" id="{4E9B9BAA-063C-43D7-A456-2E5CFA8C852F}"/>
              </a:ext>
            </a:extLst>
          </p:cNvPr>
          <p:cNvGrpSpPr/>
          <p:nvPr/>
        </p:nvGrpSpPr>
        <p:grpSpPr>
          <a:xfrm>
            <a:off x="9767909" y="4139279"/>
            <a:ext cx="9267079" cy="630413"/>
            <a:chOff x="328606" y="4874463"/>
            <a:chExt cx="9267079" cy="630413"/>
          </a:xfrm>
        </p:grpSpPr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2934910F-612D-4D1B-821B-7B6A8C592228}"/>
                </a:ext>
              </a:extLst>
            </p:cNvPr>
            <p:cNvGrpSpPr/>
            <p:nvPr/>
          </p:nvGrpSpPr>
          <p:grpSpPr>
            <a:xfrm>
              <a:off x="328606" y="4874463"/>
              <a:ext cx="9267079" cy="630413"/>
              <a:chOff x="709606" y="3889584"/>
              <a:chExt cx="9267079" cy="630413"/>
            </a:xfrm>
          </p:grpSpPr>
          <p:pic>
            <p:nvPicPr>
              <p:cNvPr id="77" name="그림 76">
                <a:extLst>
                  <a:ext uri="{FF2B5EF4-FFF2-40B4-BE49-F238E27FC236}">
                    <a16:creationId xmlns:a16="http://schemas.microsoft.com/office/drawing/2014/main" id="{0FB38381-F075-43A0-9C67-096266792D9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35841" t="35763" b="33769"/>
              <a:stretch/>
            </p:blipFill>
            <p:spPr>
              <a:xfrm>
                <a:off x="709606" y="4147071"/>
                <a:ext cx="5603879" cy="371472"/>
              </a:xfrm>
              <a:prstGeom prst="rect">
                <a:avLst/>
              </a:prstGeom>
            </p:spPr>
          </p:pic>
          <p:pic>
            <p:nvPicPr>
              <p:cNvPr id="84" name="그림 83">
                <a:extLst>
                  <a:ext uri="{FF2B5EF4-FFF2-40B4-BE49-F238E27FC236}">
                    <a16:creationId xmlns:a16="http://schemas.microsoft.com/office/drawing/2014/main" id="{48755CED-50CD-4AE2-94F7-AA498D2E36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2766" t="68358" r="51946" b="5246"/>
              <a:stretch/>
            </p:blipFill>
            <p:spPr>
              <a:xfrm>
                <a:off x="6021137" y="4198171"/>
                <a:ext cx="3955548" cy="321826"/>
              </a:xfrm>
              <a:prstGeom prst="rect">
                <a:avLst/>
              </a:prstGeom>
            </p:spPr>
          </p:pic>
          <p:pic>
            <p:nvPicPr>
              <p:cNvPr id="96" name="그림 95">
                <a:extLst>
                  <a:ext uri="{FF2B5EF4-FFF2-40B4-BE49-F238E27FC236}">
                    <a16:creationId xmlns:a16="http://schemas.microsoft.com/office/drawing/2014/main" id="{2DDA2445-D60B-42CC-B818-C9231A9403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2135" t="12605" r="396" b="62395"/>
              <a:stretch/>
            </p:blipFill>
            <p:spPr>
              <a:xfrm>
                <a:off x="709606" y="3895379"/>
                <a:ext cx="5019628" cy="304800"/>
              </a:xfrm>
              <a:prstGeom prst="rect">
                <a:avLst/>
              </a:prstGeom>
            </p:spPr>
          </p:pic>
          <p:pic>
            <p:nvPicPr>
              <p:cNvPr id="95" name="그림 94">
                <a:extLst>
                  <a:ext uri="{FF2B5EF4-FFF2-40B4-BE49-F238E27FC236}">
                    <a16:creationId xmlns:a16="http://schemas.microsoft.com/office/drawing/2014/main" id="{8CFF51CF-F91B-4D6F-95C4-0333560291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2616" t="39994" r="89179" b="34055"/>
              <a:stretch/>
            </p:blipFill>
            <p:spPr>
              <a:xfrm>
                <a:off x="5541170" y="3889584"/>
                <a:ext cx="716756" cy="316390"/>
              </a:xfrm>
              <a:prstGeom prst="rect">
                <a:avLst/>
              </a:prstGeom>
            </p:spPr>
          </p:pic>
        </p:grp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4659EF62-15B4-405B-8C8F-A5A296B9B4B2}"/>
                </a:ext>
              </a:extLst>
            </p:cNvPr>
            <p:cNvCxnSpPr>
              <a:cxnSpLocks/>
            </p:cNvCxnSpPr>
            <p:nvPr/>
          </p:nvCxnSpPr>
          <p:spPr>
            <a:xfrm>
              <a:off x="2182096" y="5163146"/>
              <a:ext cx="363958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>
              <a:extLst>
                <a:ext uri="{FF2B5EF4-FFF2-40B4-BE49-F238E27FC236}">
                  <a16:creationId xmlns:a16="http://schemas.microsoft.com/office/drawing/2014/main" id="{ACA57CFC-A46C-4457-8F50-C247FD57A1D8}"/>
                </a:ext>
              </a:extLst>
            </p:cNvPr>
            <p:cNvCxnSpPr>
              <a:cxnSpLocks/>
            </p:cNvCxnSpPr>
            <p:nvPr/>
          </p:nvCxnSpPr>
          <p:spPr>
            <a:xfrm>
              <a:off x="3946763" y="5503422"/>
              <a:ext cx="400851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46B50469-B69F-4DF9-B070-4DF0843405E0}"/>
              </a:ext>
            </a:extLst>
          </p:cNvPr>
          <p:cNvSpPr/>
          <p:nvPr/>
        </p:nvSpPr>
        <p:spPr>
          <a:xfrm>
            <a:off x="10051321" y="5155542"/>
            <a:ext cx="8700380" cy="112654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6BD0B9A8-A5FD-49E3-9E82-DD3F6EEDE60C}"/>
              </a:ext>
            </a:extLst>
          </p:cNvPr>
          <p:cNvSpPr/>
          <p:nvPr/>
        </p:nvSpPr>
        <p:spPr>
          <a:xfrm>
            <a:off x="10347288" y="5011708"/>
            <a:ext cx="1274112" cy="290553"/>
          </a:xfrm>
          <a:prstGeom prst="round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이슈 ①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3202704-0A50-4EE0-BD86-FFD4DCFBC37C}"/>
              </a:ext>
            </a:extLst>
          </p:cNvPr>
          <p:cNvSpPr txBox="1"/>
          <p:nvPr/>
        </p:nvSpPr>
        <p:spPr>
          <a:xfrm>
            <a:off x="10347288" y="5354754"/>
            <a:ext cx="81348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5</a:t>
            </a:r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세대 </a:t>
            </a:r>
            <a:r>
              <a:rPr lang="ko-KR" altLang="en-US" sz="240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실손의료비</a:t>
            </a:r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24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출시 </a:t>
            </a:r>
            <a:r>
              <a:rPr lang="en-US" altLang="ko-KR" sz="24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5</a:t>
            </a:r>
            <a:r>
              <a:rPr lang="ko-KR" altLang="en-US" sz="24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월로 연기</a:t>
            </a:r>
            <a:endParaRPr lang="en-US" altLang="ko-KR" sz="240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금융당국 </a:t>
            </a:r>
            <a:r>
              <a:rPr lang="ko-KR" altLang="en-US" sz="24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절판마케팅 </a:t>
            </a:r>
            <a:r>
              <a:rPr lang="en-US" altLang="ko-KR" sz="24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&amp; </a:t>
            </a:r>
            <a:r>
              <a:rPr lang="ko-KR" altLang="en-US" sz="24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끼워팔기 등 불완전판매 점검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05A7-7C8C-4BA5-A217-7B7C4031D5F4}"/>
              </a:ext>
            </a:extLst>
          </p:cNvPr>
          <p:cNvSpPr txBox="1"/>
          <p:nvPr/>
        </p:nvSpPr>
        <p:spPr>
          <a:xfrm>
            <a:off x="16541461" y="3581400"/>
            <a:ext cx="2019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출처 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: </a:t>
            </a:r>
            <a:r>
              <a:rPr lang="ko-KR" altLang="en-US" sz="1100" dirty="0" err="1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뉴스원</a:t>
            </a:r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(26.3.27)</a:t>
            </a:r>
            <a:endParaRPr lang="ko-KR" altLang="en-US" sz="11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698D1769-EECF-4B92-B38F-9691F5B40C12}"/>
              </a:ext>
            </a:extLst>
          </p:cNvPr>
          <p:cNvCxnSpPr/>
          <p:nvPr/>
        </p:nvCxnSpPr>
        <p:spPr>
          <a:xfrm>
            <a:off x="10026270" y="3903244"/>
            <a:ext cx="87003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8C34C04B-B9B9-402C-AFE4-D4305FEAD5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837" y="45426"/>
            <a:ext cx="9352075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011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C91957C-D534-40B7-ABC7-A74C2B7EF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10597E3-C5B4-407E-97C4-55E8DF0675B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7CBF616-9E78-473E-B038-250ADB13D8A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7C0CA7-3279-4978-8E33-0CCC195DF752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4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월 수술비가 중요한 이유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는</a:t>
            </a:r>
            <a:endParaRPr lang="ko-KR" altLang="en-US" sz="3600" spc="-15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48FDE3B9-721A-42FF-9260-B10C3185B1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482292"/>
              </p:ext>
            </p:extLst>
          </p:nvPr>
        </p:nvGraphicFramePr>
        <p:xfrm>
          <a:off x="10793468" y="1839891"/>
          <a:ext cx="7757045" cy="30899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38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406">
                  <a:extLst>
                    <a:ext uri="{9D8B030D-6E8A-4147-A177-3AD203B41FA5}">
                      <a16:colId xmlns:a16="http://schemas.microsoft.com/office/drawing/2014/main" val="1143145021"/>
                    </a:ext>
                  </a:extLst>
                </a:gridCol>
                <a:gridCol w="2445861">
                  <a:extLst>
                    <a:ext uri="{9D8B030D-6E8A-4147-A177-3AD203B41FA5}">
                      <a16:colId xmlns:a16="http://schemas.microsoft.com/office/drawing/2014/main" val="331004828"/>
                    </a:ext>
                  </a:extLst>
                </a:gridCol>
                <a:gridCol w="3280926">
                  <a:extLst>
                    <a:ext uri="{9D8B030D-6E8A-4147-A177-3AD203B41FA5}">
                      <a16:colId xmlns:a16="http://schemas.microsoft.com/office/drawing/2014/main" val="2317739744"/>
                    </a:ext>
                  </a:extLst>
                </a:gridCol>
              </a:tblGrid>
              <a:tr h="270560">
                <a:tc rowSpan="2" gridSpan="2">
                  <a:txBody>
                    <a:bodyPr/>
                    <a:lstStyle/>
                    <a:p>
                      <a:pPr algn="ctr" fontAlgn="base" latinLnBrk="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kumimoji="1" lang="ko-KR" altLang="en-US" sz="1600" b="0" kern="0" spc="-100" baseline="0" dirty="0">
                          <a:ln w="13500">
                            <a:solidFill>
                              <a:srgbClr val="00CC99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Arial" charset="0"/>
                        </a:rPr>
                        <a:t>구분</a:t>
                      </a:r>
                    </a:p>
                  </a:txBody>
                  <a:tcPr marL="64770" marR="64770" marT="17780" marB="177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ase" latinLnBrk="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ko-KR" sz="1600" b="1" kern="0" spc="-100" baseline="0" dirty="0">
                          <a:ln w="13500">
                            <a:solidFill>
                              <a:srgbClr val="00CC99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Arial" charset="0"/>
                        </a:rPr>
                        <a:t>5</a:t>
                      </a:r>
                      <a:r>
                        <a:rPr kumimoji="1" lang="ko-KR" altLang="en-US" sz="1600" b="1" kern="0" spc="-100" baseline="0" dirty="0">
                          <a:ln w="13500">
                            <a:solidFill>
                              <a:srgbClr val="00CC99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Arial" charset="0"/>
                        </a:rPr>
                        <a:t>세대</a:t>
                      </a: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560">
                <a:tc gridSpan="2" vMerge="1">
                  <a:txBody>
                    <a:bodyPr/>
                    <a:lstStyle/>
                    <a:p>
                      <a:pPr algn="ctr" fontAlgn="base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100" kern="100" dirty="0">
                        <a:solidFill>
                          <a:sysClr val="windowText" lastClr="000000"/>
                        </a:solidFill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4770" marR="64770" marT="17780" marB="1778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kumimoji="1" lang="ko-KR" altLang="en-US" sz="1600" b="1" kern="0" spc="-100" baseline="0" dirty="0">
                          <a:ln w="13500">
                            <a:solidFill>
                              <a:srgbClr val="00CC99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Arial" charset="0"/>
                        </a:rPr>
                        <a:t>중증</a:t>
                      </a: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kumimoji="1" lang="ko-KR" altLang="en-US" sz="1600" b="1" kern="0" spc="-100" baseline="0" dirty="0" err="1">
                          <a:ln w="13500">
                            <a:solidFill>
                              <a:srgbClr val="00CC99">
                                <a:shade val="2500"/>
                                <a:alpha val="6500"/>
                              </a:srgbClr>
                            </a:solidFill>
                            <a:prstDash val="solid"/>
                          </a:ln>
                          <a:solidFill>
                            <a:srgbClr val="FFFF00"/>
                          </a:solidFill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Arial" charset="0"/>
                        </a:rPr>
                        <a:t>비중증</a:t>
                      </a:r>
                      <a:endParaRPr kumimoji="1" lang="ko-KR" altLang="en-US" sz="1600" b="1" kern="0" spc="-100" baseline="0" dirty="0">
                        <a:ln w="13500">
                          <a:solidFill>
                            <a:srgbClr val="00CC99">
                              <a:shade val="2500"/>
                              <a:alpha val="6500"/>
                            </a:srgbClr>
                          </a:solidFill>
                          <a:prstDash val="solid"/>
                        </a:ln>
                        <a:solidFill>
                          <a:srgbClr val="FFFF00"/>
                        </a:solidFill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  <a:cs typeface="Arial" charset="0"/>
                      </a:endParaRP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629980"/>
                  </a:ext>
                </a:extLst>
              </a:tr>
              <a:tr h="1141260">
                <a:tc gridSpan="2">
                  <a:txBody>
                    <a:bodyPr/>
                    <a:lstStyle/>
                    <a:p>
                      <a:pPr algn="ctr" fontAlgn="base" latinLnBrk="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4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보상한도</a:t>
                      </a:r>
                      <a:endParaRPr lang="ko-KR" sz="1400" b="0" kern="100" spc="-1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  <a:cs typeface="Times New Roman"/>
                      </a:endParaRPr>
                    </a:p>
                  </a:txBody>
                  <a:tcPr marL="9525" marR="9525" marT="9525" marB="9525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00" spc="-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(</a:t>
                      </a:r>
                      <a:r>
                        <a:rPr lang="ko-KR" altLang="en-US" sz="1200" b="0" kern="100" spc="-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좌동</a:t>
                      </a:r>
                      <a:r>
                        <a:rPr lang="en-US" altLang="ko-KR" sz="1200" b="0" kern="100" spc="-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)</a:t>
                      </a:r>
                      <a:endParaRPr lang="ko-KR" altLang="ko-KR" sz="1200" b="0" kern="100" spc="-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  <a:cs typeface="Times New Roman"/>
                      </a:endParaRP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연간 </a:t>
                      </a:r>
                      <a:r>
                        <a:rPr lang="en-US" altLang="ko-KR" sz="16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1</a:t>
                      </a:r>
                      <a:r>
                        <a:rPr lang="ko-KR" altLang="en-US" sz="16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천만원</a:t>
                      </a:r>
                      <a:endParaRPr lang="en-US" altLang="ko-KR" sz="1600" b="0" kern="100" spc="-1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  <a:cs typeface="Times New Roman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통원 일당 </a:t>
                      </a:r>
                      <a:r>
                        <a:rPr lang="en-US" altLang="ko-KR" sz="16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20</a:t>
                      </a:r>
                      <a:r>
                        <a:rPr lang="ko-KR" altLang="en-US" sz="16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만원</a:t>
                      </a:r>
                      <a:endParaRPr lang="en-US" altLang="ko-KR" sz="1600" b="0" kern="100" spc="-1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  <a:cs typeface="Times New Roman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입원 회당 </a:t>
                      </a:r>
                      <a:r>
                        <a:rPr lang="en-US" altLang="ko-KR" sz="16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300</a:t>
                      </a:r>
                      <a:r>
                        <a:rPr lang="ko-KR" altLang="en-US" sz="16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만원</a:t>
                      </a:r>
                      <a:endParaRPr lang="ko-KR" altLang="ko-KR" sz="1600" b="0" kern="100" spc="-1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  <a:cs typeface="Times New Roman"/>
                      </a:endParaRP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005572"/>
                  </a:ext>
                </a:extLst>
              </a:tr>
              <a:tr h="409037">
                <a:tc rowSpan="2">
                  <a:txBody>
                    <a:bodyPr/>
                    <a:lstStyle/>
                    <a:p>
                      <a:pPr algn="ctr" fontAlgn="base" latinLnBrk="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4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자기</a:t>
                      </a:r>
                      <a:endParaRPr lang="en-US" altLang="ko-KR" sz="1400" b="0" kern="100" spc="-100" baseline="0" dirty="0">
                        <a:solidFill>
                          <a:srgbClr val="D82E3D"/>
                        </a:solidFill>
                        <a:effectLst/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  <a:cs typeface="Times New Roman"/>
                      </a:endParaRPr>
                    </a:p>
                    <a:p>
                      <a:pPr algn="ctr" fontAlgn="base" latinLnBrk="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4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부담금</a:t>
                      </a:r>
                      <a:endParaRPr lang="ko-KR" sz="1400" b="0" kern="100" spc="-100" baseline="0" dirty="0">
                        <a:solidFill>
                          <a:srgbClr val="D82E3D"/>
                        </a:solidFill>
                        <a:effectLst/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400" b="0" kern="10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입원</a:t>
                      </a:r>
                      <a:endParaRPr lang="ko-KR" sz="1400" b="0" kern="100" spc="-1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  <a:cs typeface="Times New Roman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00" spc="-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(</a:t>
                      </a:r>
                      <a:r>
                        <a:rPr lang="ko-KR" altLang="en-US" sz="1200" b="0" kern="100" spc="-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좌동</a:t>
                      </a:r>
                      <a:r>
                        <a:rPr lang="en-US" altLang="ko-KR" sz="1200" b="0" kern="100" spc="-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)</a:t>
                      </a:r>
                      <a:endParaRPr lang="ko-KR" altLang="ko-KR" sz="1200" b="0" kern="100" spc="-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  <a:cs typeface="Times New Roman"/>
                      </a:endParaRP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50%</a:t>
                      </a:r>
                      <a:endParaRPr lang="ko-KR" altLang="ko-KR" sz="1600" b="0" kern="100" spc="-100" baseline="0" dirty="0">
                        <a:solidFill>
                          <a:srgbClr val="D82E3D"/>
                        </a:solidFill>
                        <a:effectLst/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  <a:cs typeface="Times New Roman"/>
                      </a:endParaRP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037">
                <a:tc vMerge="1">
                  <a:txBody>
                    <a:bodyPr/>
                    <a:lstStyle/>
                    <a:p>
                      <a:pPr algn="ctr" fontAlgn="base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1200" kern="100" dirty="0">
                        <a:solidFill>
                          <a:sysClr val="windowText" lastClr="000000"/>
                        </a:solidFill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9525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400" b="0" spc="-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</a:rPr>
                        <a:t>외래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00" spc="-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(</a:t>
                      </a:r>
                      <a:r>
                        <a:rPr lang="ko-KR" altLang="en-US" sz="1200" b="0" kern="100" spc="-100" baseline="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좌동</a:t>
                      </a:r>
                      <a:r>
                        <a:rPr lang="en-US" altLang="ko-KR" sz="1200" b="0" kern="100" spc="-100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에스코어 드림 4 Regular" panose="020B0503030302020204" pitchFamily="34" charset="-127"/>
                          <a:ea typeface="에스코어 드림 4 Regular" panose="020B0503030302020204" pitchFamily="34" charset="-127"/>
                          <a:cs typeface="Times New Roman"/>
                        </a:rPr>
                        <a:t>)</a:t>
                      </a:r>
                      <a:endParaRPr lang="ko-KR" altLang="ko-KR" sz="1200" b="0" kern="100" spc="-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에스코어 드림 4 Regular" panose="020B0503030302020204" pitchFamily="34" charset="-127"/>
                        <a:ea typeface="에스코어 드림 4 Regular" panose="020B0503030302020204" pitchFamily="34" charset="-127"/>
                        <a:cs typeface="Times New Roman"/>
                      </a:endParaRP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MAX (50%,5</a:t>
                      </a:r>
                      <a:r>
                        <a:rPr lang="ko-KR" altLang="en-US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만원</a:t>
                      </a:r>
                      <a:r>
                        <a:rPr lang="en-US" altLang="ko-KR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)</a:t>
                      </a:r>
                      <a:endParaRPr lang="ko-KR" altLang="ko-KR" sz="1600" b="0" kern="100" spc="-100" baseline="0" dirty="0">
                        <a:solidFill>
                          <a:srgbClr val="D82E3D"/>
                        </a:solidFill>
                        <a:effectLst/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  <a:cs typeface="Times New Roman"/>
                      </a:endParaRP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037">
                <a:tc gridSpan="2">
                  <a:txBody>
                    <a:bodyPr/>
                    <a:lstStyle/>
                    <a:p>
                      <a:pPr algn="ctr" fontAlgn="base" latinLnBrk="0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400" b="0" kern="100" spc="-100" baseline="0" dirty="0" err="1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자부담</a:t>
                      </a:r>
                      <a:r>
                        <a:rPr lang="ko-KR" altLang="en-US" sz="14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 한도</a:t>
                      </a:r>
                      <a:endParaRPr lang="ko-KR" sz="1400" b="0" kern="100" spc="-100" baseline="0" dirty="0">
                        <a:solidFill>
                          <a:srgbClr val="D82E3D"/>
                        </a:solidFill>
                        <a:effectLst/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  <a:cs typeface="Times New Roman"/>
                      </a:endParaRPr>
                    </a:p>
                  </a:txBody>
                  <a:tcPr marL="9525" marR="9525" marT="9525" marB="9525" anchor="ctr">
                    <a:lnL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상급</a:t>
                      </a:r>
                      <a:r>
                        <a:rPr lang="en-US" altLang="ko-KR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/</a:t>
                      </a:r>
                      <a:r>
                        <a:rPr lang="ko-KR" altLang="en-US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종합병원 입원 </a:t>
                      </a:r>
                      <a:r>
                        <a:rPr lang="en-US" altLang="ko-KR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500</a:t>
                      </a:r>
                      <a:r>
                        <a:rPr lang="ko-KR" altLang="en-US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만원</a:t>
                      </a:r>
                      <a:endParaRPr lang="ko-KR" altLang="ko-KR" sz="1600" b="0" kern="100" spc="-100" baseline="0" dirty="0">
                        <a:solidFill>
                          <a:srgbClr val="D82E3D"/>
                        </a:solidFill>
                        <a:effectLst/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  <a:cs typeface="Times New Roman"/>
                      </a:endParaRP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00" spc="-100" baseline="0" dirty="0">
                          <a:solidFill>
                            <a:srgbClr val="D82E3D"/>
                          </a:solidFill>
                          <a:effectLst/>
                          <a:latin typeface="에스코어 드림 7 ExtraBold" panose="020B0803030302020204" pitchFamily="34" charset="-127"/>
                          <a:ea typeface="에스코어 드림 7 ExtraBold" panose="020B0803030302020204" pitchFamily="34" charset="-127"/>
                          <a:cs typeface="Times New Roman"/>
                        </a:rPr>
                        <a:t>없음</a:t>
                      </a:r>
                      <a:endParaRPr lang="ko-KR" altLang="ko-KR" sz="1600" b="0" kern="100" spc="-100" baseline="0" dirty="0">
                        <a:solidFill>
                          <a:srgbClr val="D82E3D"/>
                        </a:solidFill>
                        <a:effectLst/>
                        <a:latin typeface="에스코어 드림 7 ExtraBold" panose="020B0803030302020204" pitchFamily="34" charset="-127"/>
                        <a:ea typeface="에스코어 드림 7 ExtraBold" panose="020B0803030302020204" pitchFamily="34" charset="-127"/>
                        <a:cs typeface="Times New Roman"/>
                      </a:endParaRPr>
                    </a:p>
                  </a:txBody>
                  <a:tcPr marL="64770" marR="64770" marT="17780" marB="17780"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82E3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8370422"/>
                  </a:ext>
                </a:extLst>
              </a:tr>
            </a:tbl>
          </a:graphicData>
        </a:graphic>
      </p:graphicFrame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B0DCCBDE-05DB-4138-B005-865C87E95D5A}"/>
              </a:ext>
            </a:extLst>
          </p:cNvPr>
          <p:cNvSpPr/>
          <p:nvPr/>
        </p:nvSpPr>
        <p:spPr>
          <a:xfrm>
            <a:off x="10329436" y="5415140"/>
            <a:ext cx="8700380" cy="753195"/>
          </a:xfrm>
          <a:prstGeom prst="roundRect">
            <a:avLst/>
          </a:prstGeom>
          <a:solidFill>
            <a:schemeClr val="bg1"/>
          </a:solidFill>
          <a:ln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실손의료비</a:t>
            </a:r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28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비급여</a:t>
            </a:r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28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자기부담금을 보완</a:t>
            </a:r>
            <a:r>
              <a:rPr lang="ko-KR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할 수 있기 때문</a:t>
            </a:r>
            <a:endParaRPr lang="ko-KR" altLang="en-US" sz="2400" dirty="0">
              <a:solidFill>
                <a:srgbClr val="D82E3D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D9CD231-10B6-4EDA-B056-A13BECF7FA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7575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C91957C-D534-40B7-ABC7-A74C2B7EF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10597E3-C5B4-407E-97C4-55E8DF0675B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7CBF616-9E78-473E-B038-250ADB13D8A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7C0CA7-3279-4978-8E33-0CCC195DF752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비중증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&amp;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비급여 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자부담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대비 가능</a:t>
            </a:r>
            <a:endParaRPr lang="ko-KR" altLang="en-US" sz="3600" spc="-15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6A2321B-ABB4-4096-B981-5EA0C07BEF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3" b="45709"/>
          <a:stretch/>
        </p:blipFill>
        <p:spPr>
          <a:xfrm>
            <a:off x="10494938" y="1794830"/>
            <a:ext cx="8359704" cy="428279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C8DE159-286A-4632-8061-B72F7875B7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375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C91957C-D534-40B7-ABC7-A74C2B7EF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10597E3-C5B4-407E-97C4-55E8DF0675B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7CBF616-9E78-473E-B038-250ADB13D8A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7C0CA7-3279-4978-8E33-0CCC195DF752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중증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&amp;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비급여 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자부담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대비 가능</a:t>
            </a:r>
            <a:endParaRPr lang="ko-KR" altLang="en-US" sz="3600" spc="-15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F59B2CA-1AD9-4986-96F5-5638FB4F70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049" b="7063"/>
          <a:stretch/>
        </p:blipFill>
        <p:spPr>
          <a:xfrm>
            <a:off x="10696561" y="1912211"/>
            <a:ext cx="7956458" cy="4089981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B8C98CB6-02FB-49CC-A4F1-CE6D293A12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977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C91957C-D534-40B7-ABC7-A74C2B7EF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10597E3-C5B4-407E-97C4-55E8DF0675B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7CBF616-9E78-473E-B038-250ADB13D8A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7C0CA7-3279-4978-8E33-0CCC195DF752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[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별첨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]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주요 수술 보장 금액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1D5787E-CA51-4081-9DC8-2FB29D6823D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661" b="49259"/>
          <a:stretch/>
        </p:blipFill>
        <p:spPr>
          <a:xfrm>
            <a:off x="10493408" y="1617741"/>
            <a:ext cx="8362764" cy="454764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1FDBA68E-DEDA-4636-852C-AC191393D0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704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C91957C-D534-40B7-ABC7-A74C2B7EF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310597E3-C5B4-407E-97C4-55E8DF0675B5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87CBF616-9E78-473E-B038-250ADB13D8AF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7C0CA7-3279-4978-8E33-0CCC195DF752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[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별첨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]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주요 수술 보장 금액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B987674-8441-4D70-8F0E-A5CAD2233A9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1089" b="9439"/>
          <a:stretch/>
        </p:blipFill>
        <p:spPr>
          <a:xfrm>
            <a:off x="10716370" y="1700608"/>
            <a:ext cx="7916839" cy="423977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61183C5-63DF-4A69-B931-4F5519C0AC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34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42E1FE4-FD56-D06D-0F10-73560769D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2DCC56AA-17F4-2CAD-A17B-6211DFC55870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1637D4-BEC3-45D1-B635-7B09EC55485A}"/>
              </a:ext>
            </a:extLst>
          </p:cNvPr>
          <p:cNvSpPr txBox="1"/>
          <p:nvPr/>
        </p:nvSpPr>
        <p:spPr>
          <a:xfrm>
            <a:off x="10175435" y="780375"/>
            <a:ext cx="8700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질병수술비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DB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패스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정리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59D2771-0547-49F6-98BA-C64F0733859D}"/>
              </a:ext>
            </a:extLst>
          </p:cNvPr>
          <p:cNvSpPr/>
          <p:nvPr/>
        </p:nvSpPr>
        <p:spPr>
          <a:xfrm>
            <a:off x="10058011" y="1946809"/>
            <a:ext cx="4146990" cy="413081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96D44AC-DB4F-4003-A15A-0C9A8E3EA4C3}"/>
              </a:ext>
            </a:extLst>
          </p:cNvPr>
          <p:cNvSpPr/>
          <p:nvPr/>
        </p:nvSpPr>
        <p:spPr>
          <a:xfrm>
            <a:off x="10898018" y="1781175"/>
            <a:ext cx="2466975" cy="3429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FC</a:t>
            </a:r>
            <a:r>
              <a:rPr lang="ko-KR" altLang="en-US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님의 고민</a:t>
            </a:r>
          </a:p>
        </p:txBody>
      </p:sp>
      <p:sp>
        <p:nvSpPr>
          <p:cNvPr id="47" name="사다리꼴 46">
            <a:extLst>
              <a:ext uri="{FF2B5EF4-FFF2-40B4-BE49-F238E27FC236}">
                <a16:creationId xmlns:a16="http://schemas.microsoft.com/office/drawing/2014/main" id="{852E17E3-433E-489A-948C-3DF4A3E4E4D6}"/>
              </a:ext>
            </a:extLst>
          </p:cNvPr>
          <p:cNvSpPr/>
          <p:nvPr/>
        </p:nvSpPr>
        <p:spPr>
          <a:xfrm rot="16200000">
            <a:off x="12552923" y="3698575"/>
            <a:ext cx="4055263" cy="702838"/>
          </a:xfrm>
          <a:prstGeom prst="trapezoid">
            <a:avLst>
              <a:gd name="adj" fmla="val 18175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-30" normalizeH="0" baseline="0" noProof="0" dirty="0" err="1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charset="0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E52FE3E0-996B-4C58-A072-A1A70D4F1A8B}"/>
              </a:ext>
            </a:extLst>
          </p:cNvPr>
          <p:cNvSpPr/>
          <p:nvPr/>
        </p:nvSpPr>
        <p:spPr>
          <a:xfrm>
            <a:off x="14846249" y="1946809"/>
            <a:ext cx="4146990" cy="4130816"/>
          </a:xfrm>
          <a:prstGeom prst="rect">
            <a:avLst/>
          </a:prstGeom>
          <a:solidFill>
            <a:schemeClr val="bg1"/>
          </a:solidFill>
          <a:ln w="28575">
            <a:solidFill>
              <a:srgbClr val="01654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2D7EB60A-0C49-4CEC-9FEF-E6961E5BCB17}"/>
              </a:ext>
            </a:extLst>
          </p:cNvPr>
          <p:cNvSpPr/>
          <p:nvPr/>
        </p:nvSpPr>
        <p:spPr>
          <a:xfrm>
            <a:off x="15686256" y="1781175"/>
            <a:ext cx="2466975" cy="342900"/>
          </a:xfrm>
          <a:prstGeom prst="roundRect">
            <a:avLst>
              <a:gd name="adj" fmla="val 50000"/>
            </a:avLst>
          </a:prstGeom>
          <a:solidFill>
            <a:srgbClr val="016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pc="-15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 </a:t>
            </a:r>
            <a:r>
              <a:rPr lang="ko-KR" altLang="en-US" spc="-15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솔루션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8971B4-B212-485D-8D14-ABA268DFF0A9}"/>
              </a:ext>
            </a:extLst>
          </p:cNvPr>
          <p:cNvSpPr txBox="1"/>
          <p:nvPr/>
        </p:nvSpPr>
        <p:spPr>
          <a:xfrm>
            <a:off x="10255304" y="2353034"/>
            <a:ext cx="374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수술비 보험 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요즘 </a:t>
            </a:r>
            <a:r>
              <a:rPr lang="ko-KR" altLang="en-US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핫하던데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FCAB368-A639-4722-9D81-C4FAF1C3989C}"/>
              </a:ext>
            </a:extLst>
          </p:cNvPr>
          <p:cNvCxnSpPr/>
          <p:nvPr/>
        </p:nvCxnSpPr>
        <p:spPr>
          <a:xfrm>
            <a:off x="10436225" y="2759665"/>
            <a:ext cx="33147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5BAD7E83-FE9A-47DE-9D72-D3E96821E96C}"/>
              </a:ext>
            </a:extLst>
          </p:cNvPr>
          <p:cNvSpPr txBox="1"/>
          <p:nvPr/>
        </p:nvSpPr>
        <p:spPr>
          <a:xfrm>
            <a:off x="10302875" y="4410317"/>
            <a:ext cx="3562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문제는 </a:t>
            </a:r>
            <a:r>
              <a:rPr lang="ko-KR" altLang="en-US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보험료와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연계 조건</a:t>
            </a:r>
            <a:endParaRPr lang="ko-KR" altLang="en-US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CE2AAC6C-6230-48EC-BCEB-EA60574CEFCC}"/>
              </a:ext>
            </a:extLst>
          </p:cNvPr>
          <p:cNvCxnSpPr/>
          <p:nvPr/>
        </p:nvCxnSpPr>
        <p:spPr>
          <a:xfrm>
            <a:off x="10436225" y="4779649"/>
            <a:ext cx="33147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0C73392-4608-452F-9736-569A1A09515C}"/>
              </a:ext>
            </a:extLst>
          </p:cNvPr>
          <p:cNvSpPr txBox="1"/>
          <p:nvPr/>
        </p:nvSpPr>
        <p:spPr>
          <a:xfrm>
            <a:off x="14931974" y="2260880"/>
            <a:ext cx="39438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spc="-15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</a:rPr>
              <a:t>고객님의 니즈에 따라</a:t>
            </a:r>
            <a:endParaRPr lang="ko-KR" altLang="en-US" sz="20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878B04A-63B4-457B-B05C-071A658241AD}"/>
              </a:ext>
            </a:extLst>
          </p:cNvPr>
          <p:cNvSpPr/>
          <p:nvPr/>
        </p:nvSpPr>
        <p:spPr>
          <a:xfrm>
            <a:off x="10436224" y="2936345"/>
            <a:ext cx="1533525" cy="1202102"/>
          </a:xfrm>
          <a:prstGeom prst="roundRect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CB440D6-CD6A-4F02-BE08-F6DEE5A94A9F}"/>
              </a:ext>
            </a:extLst>
          </p:cNvPr>
          <p:cNvSpPr txBox="1"/>
          <p:nvPr/>
        </p:nvSpPr>
        <p:spPr>
          <a:xfrm>
            <a:off x="10353826" y="4899951"/>
            <a:ext cx="3562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워낙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비싼 타사 수술비 보험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..</a:t>
            </a:r>
          </a:p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연계 조건 때문에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더 비싸서 고민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8FB0D1A2-31D3-4B42-B3E9-E0FACA8A7652}"/>
              </a:ext>
            </a:extLst>
          </p:cNvPr>
          <p:cNvSpPr/>
          <p:nvPr/>
        </p:nvSpPr>
        <p:spPr>
          <a:xfrm>
            <a:off x="12211803" y="2936345"/>
            <a:ext cx="1533525" cy="1202098"/>
          </a:xfrm>
          <a:prstGeom prst="roundRect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1EF1D91-4C78-49D2-AFDA-EB4FE1D74E61}"/>
              </a:ext>
            </a:extLst>
          </p:cNvPr>
          <p:cNvSpPr txBox="1"/>
          <p:nvPr/>
        </p:nvSpPr>
        <p:spPr>
          <a:xfrm>
            <a:off x="14931974" y="2648871"/>
            <a:ext cx="3943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골라서 가입하는 수술비 보험</a:t>
            </a:r>
            <a:endParaRPr lang="ko-KR" altLang="en-US" sz="20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AFBDBFC-1FD4-4448-AC06-36EF6E8A1138}"/>
              </a:ext>
            </a:extLst>
          </p:cNvPr>
          <p:cNvSpPr/>
          <p:nvPr/>
        </p:nvSpPr>
        <p:spPr>
          <a:xfrm>
            <a:off x="15108089" y="3262331"/>
            <a:ext cx="824061" cy="777439"/>
          </a:xfrm>
          <a:prstGeom prst="rect">
            <a:avLst/>
          </a:prstGeom>
          <a:solidFill>
            <a:srgbClr val="016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단품</a:t>
            </a:r>
            <a:endParaRPr lang="en-US" altLang="ko-KR" sz="20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1600" dirty="0" err="1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업셀링</a:t>
            </a:r>
            <a:endParaRPr lang="ko-KR" altLang="en-US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F9B36-2EF9-4EE2-A956-FB516C38FF06}"/>
              </a:ext>
            </a:extLst>
          </p:cNvPr>
          <p:cNvSpPr txBox="1"/>
          <p:nvPr/>
        </p:nvSpPr>
        <p:spPr>
          <a:xfrm>
            <a:off x="16008350" y="3296511"/>
            <a:ext cx="2774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 담보 넣고</a:t>
            </a:r>
            <a:endParaRPr lang="ko-KR" altLang="en-US" sz="1600" dirty="0">
              <a:solidFill>
                <a:srgbClr val="D82E3D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ABA535-8D7B-46C8-B7AB-FCF6515F11BF}"/>
              </a:ext>
            </a:extLst>
          </p:cNvPr>
          <p:cNvSpPr txBox="1"/>
          <p:nvPr/>
        </p:nvSpPr>
        <p:spPr>
          <a:xfrm>
            <a:off x="12225939" y="3275784"/>
            <a:ext cx="15187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수술비 보험으로</a:t>
            </a:r>
            <a:endParaRPr lang="en-US" altLang="ko-KR" sz="14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z="1600" spc="-150" dirty="0" err="1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자부담</a:t>
            </a:r>
            <a:r>
              <a:rPr lang="ko-KR" altLang="en-US" sz="16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대비</a:t>
            </a:r>
            <a:endParaRPr lang="ko-KR" altLang="en-US" sz="1400" spc="-15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3A261FD-DA6D-4693-AC0B-4B123677DFBF}"/>
              </a:ext>
            </a:extLst>
          </p:cNvPr>
          <p:cNvSpPr txBox="1"/>
          <p:nvPr/>
        </p:nvSpPr>
        <p:spPr>
          <a:xfrm>
            <a:off x="10422086" y="3031540"/>
            <a:ext cx="156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5</a:t>
            </a:r>
            <a:r>
              <a:rPr lang="ko-KR" altLang="en-US" sz="14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세대 실손 </a:t>
            </a:r>
            <a:r>
              <a:rPr lang="ko-KR" altLang="en-US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출시하면</a:t>
            </a: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4E626348-8991-4DAB-828F-B6B47BA4C4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903" flipH="1">
            <a:off x="11921187" y="3431572"/>
            <a:ext cx="283851" cy="282457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7AEE7643-1B72-4038-8382-CC5ABFB38B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122" y="88793"/>
            <a:ext cx="1293529" cy="366195"/>
          </a:xfrm>
          <a:prstGeom prst="rect">
            <a:avLst/>
          </a:prstGeom>
        </p:spPr>
      </p:pic>
      <p:cxnSp>
        <p:nvCxnSpPr>
          <p:cNvPr id="62" name="직선 연결선 61">
            <a:extLst>
              <a:ext uri="{FF2B5EF4-FFF2-40B4-BE49-F238E27FC236}">
                <a16:creationId xmlns:a16="http://schemas.microsoft.com/office/drawing/2014/main" id="{8A042A99-0F81-412A-9F47-5441EE738C65}"/>
              </a:ext>
            </a:extLst>
          </p:cNvPr>
          <p:cNvCxnSpPr>
            <a:cxnSpLocks/>
          </p:cNvCxnSpPr>
          <p:nvPr/>
        </p:nvCxnSpPr>
        <p:spPr>
          <a:xfrm>
            <a:off x="9826625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5D768604-1549-4014-B64A-48A9CB93200F}"/>
              </a:ext>
            </a:extLst>
          </p:cNvPr>
          <p:cNvSpPr txBox="1">
            <a:spLocks/>
          </p:cNvSpPr>
          <p:nvPr/>
        </p:nvSpPr>
        <p:spPr>
          <a:xfrm>
            <a:off x="9807172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질병수술비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DB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패스 업그레이드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D8F6436-D264-42AF-9201-5B5E9DC37570}"/>
              </a:ext>
            </a:extLst>
          </p:cNvPr>
          <p:cNvSpPr/>
          <p:nvPr/>
        </p:nvSpPr>
        <p:spPr>
          <a:xfrm>
            <a:off x="10552430" y="3387925"/>
            <a:ext cx="1300168" cy="22326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실손 강제 전환</a:t>
            </a: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C19BE0FF-3389-41C6-8934-D38280008607}"/>
              </a:ext>
            </a:extLst>
          </p:cNvPr>
          <p:cNvSpPr/>
          <p:nvPr/>
        </p:nvSpPr>
        <p:spPr>
          <a:xfrm>
            <a:off x="10552430" y="3705595"/>
            <a:ext cx="1300168" cy="22326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비급여 </a:t>
            </a:r>
            <a:r>
              <a:rPr lang="ko-KR" altLang="en-US" sz="120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자부담</a:t>
            </a:r>
            <a:endParaRPr lang="ko-KR" altLang="en-US" sz="12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CE2AFE85-891D-4B16-9944-F91CAD077772}"/>
              </a:ext>
            </a:extLst>
          </p:cNvPr>
          <p:cNvSpPr/>
          <p:nvPr/>
        </p:nvSpPr>
        <p:spPr>
          <a:xfrm>
            <a:off x="15108089" y="4124847"/>
            <a:ext cx="824061" cy="777439"/>
          </a:xfrm>
          <a:prstGeom prst="rect">
            <a:avLst/>
          </a:prstGeom>
          <a:solidFill>
            <a:srgbClr val="016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담보</a:t>
            </a:r>
            <a:endParaRPr lang="en-US" altLang="ko-KR" sz="20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0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조합</a:t>
            </a:r>
            <a:endParaRPr lang="ko-KR" altLang="en-US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4646EB67-F61A-4FF0-86AF-AA0323AD94DE}"/>
              </a:ext>
            </a:extLst>
          </p:cNvPr>
          <p:cNvSpPr/>
          <p:nvPr/>
        </p:nvSpPr>
        <p:spPr>
          <a:xfrm>
            <a:off x="15108089" y="4987364"/>
            <a:ext cx="824061" cy="777439"/>
          </a:xfrm>
          <a:prstGeom prst="rect">
            <a:avLst/>
          </a:prstGeom>
          <a:solidFill>
            <a:srgbClr val="016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</a:t>
            </a:r>
            <a:endParaRPr lang="en-US" altLang="ko-KR" sz="20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/>
            <a:r>
              <a:rPr lang="ko-KR" altLang="en-US" sz="20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설계</a:t>
            </a:r>
            <a:endParaRPr lang="ko-KR" altLang="en-US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FA8232-70AC-4ECC-AD33-678C662ADB56}"/>
              </a:ext>
            </a:extLst>
          </p:cNvPr>
          <p:cNvSpPr txBox="1"/>
          <p:nvPr/>
        </p:nvSpPr>
        <p:spPr>
          <a:xfrm>
            <a:off x="16008350" y="3632314"/>
            <a:ext cx="2774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2~3</a:t>
            </a:r>
            <a:r>
              <a:rPr lang="ko-KR" altLang="en-US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만원 수술비 </a:t>
            </a:r>
            <a:r>
              <a:rPr lang="ko-KR" altLang="en-US" sz="20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플랜</a:t>
            </a:r>
            <a:endParaRPr lang="ko-KR" altLang="en-US" sz="2000" dirty="0">
              <a:solidFill>
                <a:srgbClr val="D82E3D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B5A1E2-557C-4061-9DA1-A1CA8506368B}"/>
              </a:ext>
            </a:extLst>
          </p:cNvPr>
          <p:cNvSpPr txBox="1"/>
          <p:nvPr/>
        </p:nvSpPr>
        <p:spPr>
          <a:xfrm>
            <a:off x="16008350" y="4153033"/>
            <a:ext cx="2774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원하는 담보로 </a:t>
            </a:r>
            <a:r>
              <a:rPr lang="ko-KR" altLang="en-US" sz="160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점유비</a:t>
            </a:r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넘기고</a:t>
            </a:r>
            <a:endParaRPr lang="ko-KR" altLang="en-US" sz="1600" dirty="0">
              <a:solidFill>
                <a:srgbClr val="D82E3D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8AD6D4B-7C9A-48DB-9607-DE40A4179091}"/>
              </a:ext>
            </a:extLst>
          </p:cNvPr>
          <p:cNvSpPr txBox="1"/>
          <p:nvPr/>
        </p:nvSpPr>
        <p:spPr>
          <a:xfrm>
            <a:off x="16008350" y="4488836"/>
            <a:ext cx="2774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인기담보 조합 </a:t>
            </a:r>
            <a:r>
              <a:rPr lang="ko-KR" altLang="en-US" sz="20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플랜</a:t>
            </a:r>
            <a:endParaRPr lang="ko-KR" altLang="en-US" sz="2000" dirty="0">
              <a:solidFill>
                <a:srgbClr val="D82E3D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00CFF56-8072-450F-A3A2-324DEA0E86C5}"/>
              </a:ext>
            </a:extLst>
          </p:cNvPr>
          <p:cNvSpPr txBox="1"/>
          <p:nvPr/>
        </p:nvSpPr>
        <p:spPr>
          <a:xfrm>
            <a:off x="16008350" y="5010833"/>
            <a:ext cx="2774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종합 컨설팅으로 최저</a:t>
            </a:r>
            <a:r>
              <a:rPr lang="en-US" altLang="ko-KR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 </a:t>
            </a:r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↑</a:t>
            </a:r>
            <a:endParaRPr lang="ko-KR" altLang="en-US" sz="1600" dirty="0">
              <a:solidFill>
                <a:srgbClr val="D82E3D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0722CD1-7EE3-4B59-8910-0615BB068E1F}"/>
              </a:ext>
            </a:extLst>
          </p:cNvPr>
          <p:cNvSpPr txBox="1"/>
          <p:nvPr/>
        </p:nvSpPr>
        <p:spPr>
          <a:xfrm>
            <a:off x="16008350" y="5346636"/>
            <a:ext cx="2774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10</a:t>
            </a:r>
            <a:r>
              <a:rPr lang="ko-KR" altLang="en-US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</a:t>
            </a:r>
            <a:r>
              <a:rPr lang="en-US" altLang="ko-KR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/7</a:t>
            </a:r>
            <a:r>
              <a:rPr lang="ko-KR" altLang="en-US" sz="2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 이상 </a:t>
            </a:r>
            <a:r>
              <a:rPr lang="ko-KR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플랜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7734181-C02E-40E8-AC2D-EF2797065799}"/>
              </a:ext>
            </a:extLst>
          </p:cNvPr>
          <p:cNvSpPr txBox="1"/>
          <p:nvPr/>
        </p:nvSpPr>
        <p:spPr>
          <a:xfrm>
            <a:off x="10353826" y="5581885"/>
            <a:ext cx="3562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고객마다 수술비 보험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니즈가 달라서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고민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6CC9388-DC16-4FFE-93D7-23C5770472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403" y="45426"/>
            <a:ext cx="9406943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7144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10058400" y="436086"/>
            <a:ext cx="9686735" cy="5932596"/>
          </a:xfrm>
          <a:prstGeom prst="rect">
            <a:avLst/>
          </a:prstGeom>
          <a:solidFill>
            <a:srgbClr val="0C52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451293" y="2128116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 spc="-15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9ED52-3175-A9CF-5430-095D6A0D2067}"/>
              </a:ext>
            </a:extLst>
          </p:cNvPr>
          <p:cNvSpPr txBox="1"/>
          <p:nvPr/>
        </p:nvSpPr>
        <p:spPr>
          <a:xfrm>
            <a:off x="11370934" y="3122293"/>
            <a:ext cx="721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3</a:t>
            </a:r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대 질병 보장 </a:t>
            </a:r>
            <a:r>
              <a:rPr lang="en-US" altLang="ko-KR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UP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A6E5B96-B88F-4CF1-9412-B7E0C2E8C092}"/>
              </a:ext>
            </a:extLst>
          </p:cNvPr>
          <p:cNvGrpSpPr/>
          <p:nvPr/>
        </p:nvGrpSpPr>
        <p:grpSpPr>
          <a:xfrm>
            <a:off x="10291724" y="6416361"/>
            <a:ext cx="9217102" cy="338035"/>
            <a:chOff x="163074" y="6431172"/>
            <a:chExt cx="9217102" cy="338035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62E9296-AA1B-BE68-F1D9-10033CDE5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</a:blip>
            <a:stretch>
              <a:fillRect/>
            </a:stretch>
          </p:blipFill>
          <p:spPr>
            <a:xfrm>
              <a:off x="163074" y="6447380"/>
              <a:ext cx="9124340" cy="32182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A38943F-D36B-8674-19EF-3B1B1D38B7DD}"/>
                </a:ext>
              </a:extLst>
            </p:cNvPr>
            <p:cNvSpPr/>
            <p:nvPr/>
          </p:nvSpPr>
          <p:spPr>
            <a:xfrm>
              <a:off x="8736136" y="6431172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10058400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E87432-F0F8-476B-86C4-5F714060CABE}"/>
              </a:ext>
            </a:extLst>
          </p:cNvPr>
          <p:cNvSpPr txBox="1"/>
          <p:nvPr/>
        </p:nvSpPr>
        <p:spPr>
          <a:xfrm>
            <a:off x="10714528" y="2599073"/>
            <a:ext cx="8413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오직 </a:t>
            </a:r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DB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에서만 가능한 </a:t>
            </a:r>
            <a:r>
              <a:rPr lang="ko-KR" altLang="en-US" sz="28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암뇌심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보장 강화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E643C-361A-4798-B8E6-2E1403248049}"/>
              </a:ext>
            </a:extLst>
          </p:cNvPr>
          <p:cNvSpPr txBox="1">
            <a:spLocks/>
          </p:cNvSpPr>
          <p:nvPr/>
        </p:nvSpPr>
        <p:spPr>
          <a:xfrm>
            <a:off x="10061385" y="90388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1585" y="77202"/>
            <a:ext cx="1050653" cy="29743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AEA2912-AD1A-43FC-A926-060ED84841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780"/>
            <a:ext cx="9683750" cy="6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2067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암 보장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UP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포인트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2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가지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08C02F7-F405-41FB-A1EF-30B9498B8847}"/>
              </a:ext>
            </a:extLst>
          </p:cNvPr>
          <p:cNvSpPr/>
          <p:nvPr/>
        </p:nvSpPr>
        <p:spPr>
          <a:xfrm>
            <a:off x="10293371" y="2092796"/>
            <a:ext cx="4278313" cy="3410104"/>
          </a:xfrm>
          <a:prstGeom prst="rect">
            <a:avLst/>
          </a:prstGeom>
          <a:solidFill>
            <a:schemeClr val="bg1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A33ADDAA-6A9E-4583-861D-A9A3864D5F7B}"/>
              </a:ext>
            </a:extLst>
          </p:cNvPr>
          <p:cNvSpPr/>
          <p:nvPr/>
        </p:nvSpPr>
        <p:spPr>
          <a:xfrm>
            <a:off x="10293371" y="2080280"/>
            <a:ext cx="4278312" cy="629618"/>
          </a:xfrm>
          <a:prstGeom prst="rect">
            <a:avLst/>
          </a:prstGeom>
          <a:solidFill>
            <a:srgbClr val="015722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8073C5-E69C-4541-A775-3E26DD5A614A}"/>
              </a:ext>
            </a:extLst>
          </p:cNvPr>
          <p:cNvSpPr txBox="1"/>
          <p:nvPr/>
        </p:nvSpPr>
        <p:spPr>
          <a:xfrm>
            <a:off x="10293370" y="2174222"/>
            <a:ext cx="427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약물 종류별 표적항암치료비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F0E66C-EF4F-4139-81AB-38A61961F83F}"/>
              </a:ext>
            </a:extLst>
          </p:cNvPr>
          <p:cNvSpPr txBox="1"/>
          <p:nvPr/>
        </p:nvSpPr>
        <p:spPr>
          <a:xfrm>
            <a:off x="10547291" y="3521521"/>
            <a:ext cx="386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고가의 표적항암약물</a:t>
            </a: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0F261A0-5FBA-4C4C-BD48-C4B399ED9D88}"/>
              </a:ext>
            </a:extLst>
          </p:cNvPr>
          <p:cNvSpPr/>
          <p:nvPr/>
        </p:nvSpPr>
        <p:spPr>
          <a:xfrm>
            <a:off x="14777899" y="2102762"/>
            <a:ext cx="4278313" cy="3410104"/>
          </a:xfrm>
          <a:prstGeom prst="rect">
            <a:avLst/>
          </a:prstGeom>
          <a:solidFill>
            <a:schemeClr val="bg1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7D9B5B38-48E3-41B2-838A-E1315C6C0231}"/>
              </a:ext>
            </a:extLst>
          </p:cNvPr>
          <p:cNvSpPr/>
          <p:nvPr/>
        </p:nvSpPr>
        <p:spPr>
          <a:xfrm>
            <a:off x="14777899" y="2090246"/>
            <a:ext cx="4278312" cy="629618"/>
          </a:xfrm>
          <a:prstGeom prst="rect">
            <a:avLst/>
          </a:prstGeom>
          <a:solidFill>
            <a:srgbClr val="015722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6A3AB72-1715-4547-9D60-027433CF4591}"/>
              </a:ext>
            </a:extLst>
          </p:cNvPr>
          <p:cNvSpPr txBox="1"/>
          <p:nvPr/>
        </p:nvSpPr>
        <p:spPr>
          <a:xfrm>
            <a:off x="14777897" y="2174222"/>
            <a:ext cx="427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통합전이암 </a:t>
            </a:r>
            <a:r>
              <a:rPr lang="ko-KR" altLang="en-US" sz="2400" dirty="0" err="1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업셀링</a:t>
            </a:r>
            <a:r>
              <a:rPr lang="ko-KR" altLang="en-US" sz="24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플랜</a:t>
            </a: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4B219561-A60E-4EBF-BC9C-6F4A28CEA7B0}"/>
              </a:ext>
            </a:extLst>
          </p:cNvPr>
          <p:cNvSpPr/>
          <p:nvPr/>
        </p:nvSpPr>
        <p:spPr>
          <a:xfrm>
            <a:off x="11629960" y="3076338"/>
            <a:ext cx="1605132" cy="273496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pc="-150" dirty="0">
                <a:solidFill>
                  <a:srgbClr val="FF00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NEW</a:t>
            </a:r>
            <a:endParaRPr lang="ko-KR" altLang="en-US" spc="-150" dirty="0">
              <a:solidFill>
                <a:srgbClr val="FF0000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C9106A-0183-498E-923B-E3CAC3ED2EA0}"/>
              </a:ext>
            </a:extLst>
          </p:cNvPr>
          <p:cNvSpPr txBox="1"/>
          <p:nvPr/>
        </p:nvSpPr>
        <p:spPr>
          <a:xfrm>
            <a:off x="10547291" y="3931721"/>
            <a:ext cx="3866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비갱신</a:t>
            </a:r>
            <a:r>
              <a:rPr lang="ko-KR" altLang="en-US" sz="28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으로 그룹별 보장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DE39526-AED3-4361-BCFA-8C113BC26297}"/>
              </a:ext>
            </a:extLst>
          </p:cNvPr>
          <p:cNvSpPr txBox="1"/>
          <p:nvPr/>
        </p:nvSpPr>
        <p:spPr>
          <a:xfrm>
            <a:off x="15053267" y="3521521"/>
            <a:ext cx="3866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병행 치료 필수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04845E-40B6-4FDA-8B1E-A931CD65DB28}"/>
              </a:ext>
            </a:extLst>
          </p:cNvPr>
          <p:cNvSpPr txBox="1"/>
          <p:nvPr/>
        </p:nvSpPr>
        <p:spPr>
          <a:xfrm>
            <a:off x="15053267" y="3931721"/>
            <a:ext cx="3866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err="1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전이암</a:t>
            </a:r>
            <a:r>
              <a:rPr lang="ko-KR" altLang="en-US" sz="28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실속 </a:t>
            </a:r>
            <a:r>
              <a:rPr lang="ko-KR" altLang="en-US" sz="280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업셀링</a:t>
            </a:r>
            <a:endParaRPr lang="ko-KR" altLang="en-US" sz="28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7741D01-2A79-4F3E-A901-869F933DF3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39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①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약물 종류별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표적항암약물치료비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신담보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약물 종류별 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표적항암약물치료비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A646DD3-9332-47A3-B2E3-DF3BE14C54A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931" b="30370"/>
          <a:stretch/>
        </p:blipFill>
        <p:spPr>
          <a:xfrm>
            <a:off x="11383980" y="1588187"/>
            <a:ext cx="6576021" cy="470178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86F01B27-D855-4C85-A87A-6E873264DF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717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①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약물 종류별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표적항암약물치료비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약물 종류는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총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6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그룹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43213FEE-534E-4F06-BE59-8538F74A05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759" t="70053" r="12722" b="8282"/>
          <a:stretch/>
        </p:blipFill>
        <p:spPr>
          <a:xfrm>
            <a:off x="10763272" y="2400937"/>
            <a:ext cx="7823036" cy="308575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129719A-17C3-44B9-B382-2CBAFA5242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그룹 33">
            <a:extLst>
              <a:ext uri="{FF2B5EF4-FFF2-40B4-BE49-F238E27FC236}">
                <a16:creationId xmlns:a16="http://schemas.microsoft.com/office/drawing/2014/main" id="{FED24BF8-8D2E-4AC0-BA25-08CAAC2ACE55}"/>
              </a:ext>
            </a:extLst>
          </p:cNvPr>
          <p:cNvGrpSpPr/>
          <p:nvPr/>
        </p:nvGrpSpPr>
        <p:grpSpPr>
          <a:xfrm>
            <a:off x="10307039" y="1886581"/>
            <a:ext cx="8194308" cy="1643788"/>
            <a:chOff x="-3923666" y="4448894"/>
            <a:chExt cx="14525625" cy="2771775"/>
          </a:xfrm>
        </p:grpSpPr>
        <p:pic>
          <p:nvPicPr>
            <p:cNvPr id="106" name="그림 105">
              <a:extLst>
                <a:ext uri="{FF2B5EF4-FFF2-40B4-BE49-F238E27FC236}">
                  <a16:creationId xmlns:a16="http://schemas.microsoft.com/office/drawing/2014/main" id="{D99DC16F-C701-483E-8418-961011BA4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923666" y="4448894"/>
              <a:ext cx="14525625" cy="2771775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F4EB699D-35B4-43F4-AB77-07C8F56B3D4A}"/>
                </a:ext>
              </a:extLst>
            </p:cNvPr>
            <p:cNvSpPr/>
            <p:nvPr/>
          </p:nvSpPr>
          <p:spPr>
            <a:xfrm>
              <a:off x="-3594100" y="5023179"/>
              <a:ext cx="3594100" cy="856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787082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6295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702923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702923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INTRO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BD8CA5-82F6-4797-8AD5-4A1AB8416A06}"/>
              </a:ext>
            </a:extLst>
          </p:cNvPr>
          <p:cNvSpPr txBox="1"/>
          <p:nvPr/>
        </p:nvSpPr>
        <p:spPr>
          <a:xfrm>
            <a:off x="10045443" y="867357"/>
            <a:ext cx="8700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언론기사로 보는 </a:t>
            </a:r>
            <a:r>
              <a:rPr lang="en-US" altLang="ko-KR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4</a:t>
            </a:r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월 보험시장은</a:t>
            </a:r>
            <a:r>
              <a:rPr lang="en-US" altLang="ko-KR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</a:t>
            </a:r>
            <a:endParaRPr lang="ko-KR" altLang="en-US" sz="3600" spc="-3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46B50469-B69F-4DF9-B070-4DF0843405E0}"/>
              </a:ext>
            </a:extLst>
          </p:cNvPr>
          <p:cNvSpPr/>
          <p:nvPr/>
        </p:nvSpPr>
        <p:spPr>
          <a:xfrm>
            <a:off x="10070494" y="4950409"/>
            <a:ext cx="8700380" cy="112654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6BD0B9A8-A5FD-49E3-9E82-DD3F6EEDE60C}"/>
              </a:ext>
            </a:extLst>
          </p:cNvPr>
          <p:cNvSpPr/>
          <p:nvPr/>
        </p:nvSpPr>
        <p:spPr>
          <a:xfrm>
            <a:off x="10366461" y="4806575"/>
            <a:ext cx="1274112" cy="290553"/>
          </a:xfrm>
          <a:prstGeom prst="round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이슈 ②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3202704-0A50-4EE0-BD86-FFD4DCFBC37C}"/>
              </a:ext>
            </a:extLst>
          </p:cNvPr>
          <p:cNvSpPr txBox="1"/>
          <p:nvPr/>
        </p:nvSpPr>
        <p:spPr>
          <a:xfrm>
            <a:off x="10366461" y="5325518"/>
            <a:ext cx="8134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가입자들 </a:t>
            </a:r>
            <a:r>
              <a:rPr lang="ko-KR" altLang="en-US" sz="28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실제 체감 의료비 증가 우려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3CF68617-F4D0-409A-A6A6-1E92F373A630}"/>
              </a:ext>
            </a:extLst>
          </p:cNvPr>
          <p:cNvSpPr txBox="1"/>
          <p:nvPr/>
        </p:nvSpPr>
        <p:spPr>
          <a:xfrm>
            <a:off x="16560634" y="3581400"/>
            <a:ext cx="2019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출처 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: </a:t>
            </a:r>
            <a:r>
              <a:rPr lang="ko-KR" altLang="en-US" sz="11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뉴스토마토 </a:t>
            </a:r>
            <a:r>
              <a:rPr lang="en-US" altLang="ko-KR" sz="110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(26.3.27)</a:t>
            </a:r>
            <a:endParaRPr lang="ko-KR" altLang="en-US" sz="110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cxnSp>
        <p:nvCxnSpPr>
          <p:cNvPr id="113" name="직선 연결선 112">
            <a:extLst>
              <a:ext uri="{FF2B5EF4-FFF2-40B4-BE49-F238E27FC236}">
                <a16:creationId xmlns:a16="http://schemas.microsoft.com/office/drawing/2014/main" id="{FE6F2214-8461-431C-9108-9EFF42F199BB}"/>
              </a:ext>
            </a:extLst>
          </p:cNvPr>
          <p:cNvCxnSpPr/>
          <p:nvPr/>
        </p:nvCxnSpPr>
        <p:spPr>
          <a:xfrm>
            <a:off x="10045443" y="3903244"/>
            <a:ext cx="87003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362610DF-542E-4CC9-81A8-94186E96BB15}"/>
              </a:ext>
            </a:extLst>
          </p:cNvPr>
          <p:cNvGrpSpPr/>
          <p:nvPr/>
        </p:nvGrpSpPr>
        <p:grpSpPr>
          <a:xfrm>
            <a:off x="9683750" y="4033788"/>
            <a:ext cx="9473867" cy="577875"/>
            <a:chOff x="173191" y="4089614"/>
            <a:chExt cx="9473867" cy="577875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4B5EB500-D087-4A1A-A8ED-E090B8AB8522}"/>
                </a:ext>
              </a:extLst>
            </p:cNvPr>
            <p:cNvGrpSpPr/>
            <p:nvPr/>
          </p:nvGrpSpPr>
          <p:grpSpPr>
            <a:xfrm>
              <a:off x="173191" y="4089614"/>
              <a:ext cx="9337368" cy="265422"/>
              <a:chOff x="282531" y="3864369"/>
              <a:chExt cx="10355954" cy="294376"/>
            </a:xfrm>
          </p:grpSpPr>
          <p:pic>
            <p:nvPicPr>
              <p:cNvPr id="107" name="그림 106">
                <a:extLst>
                  <a:ext uri="{FF2B5EF4-FFF2-40B4-BE49-F238E27FC236}">
                    <a16:creationId xmlns:a16="http://schemas.microsoft.com/office/drawing/2014/main" id="{58ED1F6A-B44D-41A6-A60E-C6EFA7A82A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5346" t="9266" r="1861" b="74490"/>
              <a:stretch/>
            </p:blipFill>
            <p:spPr>
              <a:xfrm>
                <a:off x="282531" y="3889736"/>
                <a:ext cx="5318296" cy="243642"/>
              </a:xfrm>
              <a:prstGeom prst="rect">
                <a:avLst/>
              </a:prstGeom>
            </p:spPr>
          </p:pic>
          <p:pic>
            <p:nvPicPr>
              <p:cNvPr id="111" name="그림 110">
                <a:extLst>
                  <a:ext uri="{FF2B5EF4-FFF2-40B4-BE49-F238E27FC236}">
                    <a16:creationId xmlns:a16="http://schemas.microsoft.com/office/drawing/2014/main" id="{C4D3070B-21A5-4FFB-846C-9B51C4FBE04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75" t="29155" r="49245" b="51219"/>
              <a:stretch/>
            </p:blipFill>
            <p:spPr>
              <a:xfrm>
                <a:off x="5533085" y="3864369"/>
                <a:ext cx="5105400" cy="294376"/>
              </a:xfrm>
              <a:prstGeom prst="rect">
                <a:avLst/>
              </a:prstGeom>
            </p:spPr>
          </p:pic>
        </p:grpSp>
        <p:pic>
          <p:nvPicPr>
            <p:cNvPr id="115" name="그림 114">
              <a:extLst>
                <a:ext uri="{FF2B5EF4-FFF2-40B4-BE49-F238E27FC236}">
                  <a16:creationId xmlns:a16="http://schemas.microsoft.com/office/drawing/2014/main" id="{2CFCE002-12F8-406C-9D9F-B1672ED868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1102" t="27200" r="4601" b="49002"/>
            <a:stretch/>
          </p:blipFill>
          <p:spPr>
            <a:xfrm>
              <a:off x="173191" y="4345661"/>
              <a:ext cx="4023552" cy="321828"/>
            </a:xfrm>
            <a:prstGeom prst="rect">
              <a:avLst/>
            </a:prstGeom>
          </p:spPr>
        </p:pic>
        <p:pic>
          <p:nvPicPr>
            <p:cNvPr id="117" name="그림 116">
              <a:extLst>
                <a:ext uri="{FF2B5EF4-FFF2-40B4-BE49-F238E27FC236}">
                  <a16:creationId xmlns:a16="http://schemas.microsoft.com/office/drawing/2014/main" id="{5F4120CF-9315-42BA-91FA-480F3BD518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48330" r="39995" b="27872"/>
            <a:stretch/>
          </p:blipFill>
          <p:spPr>
            <a:xfrm>
              <a:off x="4196743" y="4337704"/>
              <a:ext cx="5450315" cy="321827"/>
            </a:xfrm>
            <a:prstGeom prst="rect">
              <a:avLst/>
            </a:prstGeom>
          </p:spPr>
        </p:pic>
      </p:grpSp>
      <p:cxnSp>
        <p:nvCxnSpPr>
          <p:cNvPr id="118" name="직선 연결선 117">
            <a:extLst>
              <a:ext uri="{FF2B5EF4-FFF2-40B4-BE49-F238E27FC236}">
                <a16:creationId xmlns:a16="http://schemas.microsoft.com/office/drawing/2014/main" id="{A8C346E9-F7F3-4B35-AE92-167A9F3A5D9C}"/>
              </a:ext>
            </a:extLst>
          </p:cNvPr>
          <p:cNvCxnSpPr>
            <a:cxnSpLocks/>
          </p:cNvCxnSpPr>
          <p:nvPr/>
        </p:nvCxnSpPr>
        <p:spPr>
          <a:xfrm>
            <a:off x="12756965" y="4299210"/>
            <a:ext cx="50786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>
            <a:extLst>
              <a:ext uri="{FF2B5EF4-FFF2-40B4-BE49-F238E27FC236}">
                <a16:creationId xmlns:a16="http://schemas.microsoft.com/office/drawing/2014/main" id="{11B04E24-8D03-4148-B238-B38E557761A0}"/>
              </a:ext>
            </a:extLst>
          </p:cNvPr>
          <p:cNvCxnSpPr>
            <a:cxnSpLocks/>
          </p:cNvCxnSpPr>
          <p:nvPr/>
        </p:nvCxnSpPr>
        <p:spPr>
          <a:xfrm>
            <a:off x="13767116" y="4603705"/>
            <a:ext cx="481281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>
            <a:extLst>
              <a:ext uri="{FF2B5EF4-FFF2-40B4-BE49-F238E27FC236}">
                <a16:creationId xmlns:a16="http://schemas.microsoft.com/office/drawing/2014/main" id="{FDE280E1-90DA-4126-B507-50B489B052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872" y="45426"/>
            <a:ext cx="9474005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732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①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약물 종류별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표적항암약물치료비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표적항암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담보는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비갱신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으로 준비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33173D6-EEB5-4864-A4B6-66EB40C785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508" b="55555"/>
          <a:stretch/>
        </p:blipFill>
        <p:spPr>
          <a:xfrm>
            <a:off x="10248992" y="1752601"/>
            <a:ext cx="8851596" cy="3352797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6729211-7922-4B73-BA61-DB0D12E7B63B}"/>
              </a:ext>
            </a:extLst>
          </p:cNvPr>
          <p:cNvSpPr/>
          <p:nvPr/>
        </p:nvSpPr>
        <p:spPr>
          <a:xfrm>
            <a:off x="10329436" y="5415140"/>
            <a:ext cx="8700380" cy="753195"/>
          </a:xfrm>
          <a:prstGeom prst="roundRect">
            <a:avLst/>
          </a:prstGeom>
          <a:solidFill>
            <a:schemeClr val="bg1"/>
          </a:solidFill>
          <a:ln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갱신 시 </a:t>
            </a:r>
            <a:r>
              <a:rPr lang="ko-KR" altLang="en-US" sz="3600" dirty="0">
                <a:solidFill>
                  <a:srgbClr val="FF00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보험료 대폭 인상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7CAADBA-9DC6-44C4-8313-C3054CE246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344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①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약물 종류별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표적항암약물치료비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표적항암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담보는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비갱신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으로 준비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0DECB83-933E-4A81-9C04-17F9B2F1CC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596" y="2084824"/>
            <a:ext cx="7800789" cy="238635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13F58E6-7143-4D6B-A5A6-C76D0979633B}"/>
              </a:ext>
            </a:extLst>
          </p:cNvPr>
          <p:cNvSpPr/>
          <p:nvPr/>
        </p:nvSpPr>
        <p:spPr>
          <a:xfrm>
            <a:off x="10329436" y="5199410"/>
            <a:ext cx="8700380" cy="753195"/>
          </a:xfrm>
          <a:prstGeom prst="roundRect">
            <a:avLst/>
          </a:prstGeom>
          <a:solidFill>
            <a:schemeClr val="bg1"/>
          </a:solidFill>
          <a:ln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신규 약물 개발 → </a:t>
            </a:r>
            <a:r>
              <a:rPr lang="ko-KR" alt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손해율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상승 →  갱신 시 </a:t>
            </a:r>
            <a:r>
              <a:rPr lang="ko-KR" altLang="en-US" sz="2800" dirty="0">
                <a:solidFill>
                  <a:srgbClr val="D82E3D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보험료 인상</a:t>
            </a:r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11EFF60-698D-42C5-8B06-9F061BC82E48}"/>
              </a:ext>
            </a:extLst>
          </p:cNvPr>
          <p:cNvCxnSpPr>
            <a:cxnSpLocks/>
          </p:cNvCxnSpPr>
          <p:nvPr/>
        </p:nvCxnSpPr>
        <p:spPr>
          <a:xfrm>
            <a:off x="13128565" y="2708910"/>
            <a:ext cx="4343400" cy="0"/>
          </a:xfrm>
          <a:prstGeom prst="line">
            <a:avLst/>
          </a:prstGeom>
          <a:ln w="57150">
            <a:solidFill>
              <a:srgbClr val="D82E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>
            <a:extLst>
              <a:ext uri="{FF2B5EF4-FFF2-40B4-BE49-F238E27FC236}">
                <a16:creationId xmlns:a16="http://schemas.microsoft.com/office/drawing/2014/main" id="{42DECA03-50EE-4A8F-8159-6C7FDA92E7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32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①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신담보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약물 종류별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표적항암약물치료비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보험료 인상없이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손보로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대비 가능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2B9FD043-F09F-49DD-BEB7-D3BA6DFBAE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682" t="44444" r="7306" b="31041"/>
          <a:stretch/>
        </p:blipFill>
        <p:spPr>
          <a:xfrm>
            <a:off x="10476927" y="1669975"/>
            <a:ext cx="5994400" cy="237167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2CF077BE-3D9C-4DBC-A879-01A7B5AB4AE4}"/>
              </a:ext>
            </a:extLst>
          </p:cNvPr>
          <p:cNvSpPr/>
          <p:nvPr/>
        </p:nvSpPr>
        <p:spPr>
          <a:xfrm>
            <a:off x="16471327" y="1938528"/>
            <a:ext cx="2624460" cy="1691640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사각형: 둥근 위쪽 모서리 3">
            <a:extLst>
              <a:ext uri="{FF2B5EF4-FFF2-40B4-BE49-F238E27FC236}">
                <a16:creationId xmlns:a16="http://schemas.microsoft.com/office/drawing/2014/main" id="{F16E622A-F053-4C5A-9283-25B345CD7989}"/>
              </a:ext>
            </a:extLst>
          </p:cNvPr>
          <p:cNvSpPr/>
          <p:nvPr/>
        </p:nvSpPr>
        <p:spPr>
          <a:xfrm>
            <a:off x="17097757" y="1661871"/>
            <a:ext cx="1371600" cy="268553"/>
          </a:xfrm>
          <a:prstGeom prst="round2Same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타사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CA32A8-580B-4743-BFD3-C73164DE27A2}"/>
              </a:ext>
            </a:extLst>
          </p:cNvPr>
          <p:cNvSpPr txBox="1"/>
          <p:nvPr/>
        </p:nvSpPr>
        <p:spPr>
          <a:xfrm>
            <a:off x="16727491" y="2475723"/>
            <a:ext cx="2145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>
                    <a:lumMod val="50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담보 없음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C0E482CC-4B37-4E5B-B128-64F3CF4349B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682" t="69390" r="7306" b="7301"/>
          <a:stretch/>
        </p:blipFill>
        <p:spPr>
          <a:xfrm>
            <a:off x="11530943" y="4081580"/>
            <a:ext cx="6287694" cy="2365277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437F4B8-DDDD-475E-9B3C-8439B92E99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591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②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전이암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진단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+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치료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여성 추천 플랜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유방암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+ 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전이암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플랜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C804E25-FF47-4B39-A1E8-FA0DB898E88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03" t="16085" r="9315" b="62540"/>
          <a:stretch/>
        </p:blipFill>
        <p:spPr>
          <a:xfrm>
            <a:off x="10304664" y="2147125"/>
            <a:ext cx="8740251" cy="3107051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DCDF009-6EAE-468D-A236-318A5F4800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635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②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전이암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진단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+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치료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여성 추천 플랜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유방암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+ 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전이암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플랜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F7A6A87C-43D0-48A9-8619-D3679ABD995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7461" b="28254"/>
          <a:stretch/>
        </p:blipFill>
        <p:spPr>
          <a:xfrm>
            <a:off x="10300172" y="1866902"/>
            <a:ext cx="8743637" cy="406731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E4A8600E-9414-4004-9C90-192EA55D1A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107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②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전이암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진단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+ 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치료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전이암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플랜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도 역시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4BB827D-1476-44F6-BAAE-F80E3AFC33F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2381" b="8283"/>
          <a:stretch/>
        </p:blipFill>
        <p:spPr>
          <a:xfrm>
            <a:off x="10156951" y="2079442"/>
            <a:ext cx="9030079" cy="2369017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C8BE322-6CFB-4009-9EAA-881B54C1A267}"/>
              </a:ext>
            </a:extLst>
          </p:cNvPr>
          <p:cNvSpPr/>
          <p:nvPr/>
        </p:nvSpPr>
        <p:spPr>
          <a:xfrm>
            <a:off x="10329436" y="5159381"/>
            <a:ext cx="8700380" cy="753195"/>
          </a:xfrm>
          <a:prstGeom prst="roundRect">
            <a:avLst/>
          </a:prstGeom>
          <a:solidFill>
            <a:schemeClr val="bg1"/>
          </a:solidFill>
          <a:ln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손보는 통합전이암 진단비만 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단독가입 가능</a:t>
            </a:r>
            <a:endParaRPr lang="ko-KR" altLang="en-US" sz="2800" dirty="0">
              <a:solidFill>
                <a:srgbClr val="D82E3D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6EBD2D-769F-4433-992B-A1E45587D262}"/>
              </a:ext>
            </a:extLst>
          </p:cNvPr>
          <p:cNvSpPr txBox="1"/>
          <p:nvPr/>
        </p:nvSpPr>
        <p:spPr>
          <a:xfrm>
            <a:off x="10329436" y="4740780"/>
            <a:ext cx="8700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타사는 통합전이암 가입하려면 </a:t>
            </a:r>
            <a:r>
              <a:rPr lang="ko-KR" altLang="en-US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비싼 통합암까지 </a:t>
            </a:r>
            <a:r>
              <a:rPr lang="ko-KR" altLang="en-US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가입해야 하다니</a:t>
            </a:r>
            <a:r>
              <a:rPr lang="en-US" altLang="ko-KR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..</a:t>
            </a:r>
            <a:endParaRPr lang="ko-KR" altLang="en-US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62024D0-F2E5-442A-A4DD-EBE5D5344F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908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순환계 보장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UP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포인트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3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가지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EB8CE82-64CB-4042-A995-81FB83AE4582}"/>
              </a:ext>
            </a:extLst>
          </p:cNvPr>
          <p:cNvGrpSpPr/>
          <p:nvPr/>
        </p:nvGrpSpPr>
        <p:grpSpPr>
          <a:xfrm>
            <a:off x="10071225" y="2080280"/>
            <a:ext cx="2914465" cy="3422620"/>
            <a:chOff x="238310" y="2080280"/>
            <a:chExt cx="2914465" cy="3422620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08C02F7-F405-41FB-A1EF-30B9498B8847}"/>
                </a:ext>
              </a:extLst>
            </p:cNvPr>
            <p:cNvSpPr/>
            <p:nvPr/>
          </p:nvSpPr>
          <p:spPr>
            <a:xfrm>
              <a:off x="238311" y="2092796"/>
              <a:ext cx="2914464" cy="341010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33ADDAA-6A9E-4583-861D-A9A3864D5F7B}"/>
                </a:ext>
              </a:extLst>
            </p:cNvPr>
            <p:cNvSpPr/>
            <p:nvPr/>
          </p:nvSpPr>
          <p:spPr>
            <a:xfrm>
              <a:off x="238310" y="2080280"/>
              <a:ext cx="2914463" cy="629618"/>
            </a:xfrm>
            <a:prstGeom prst="rect">
              <a:avLst/>
            </a:prstGeom>
            <a:solidFill>
              <a:srgbClr val="015722"/>
            </a:solidFill>
            <a:ln w="38100">
              <a:solidFill>
                <a:srgbClr val="01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6064F688-7E95-4A31-9653-21F3077909DB}"/>
              </a:ext>
            </a:extLst>
          </p:cNvPr>
          <p:cNvGrpSpPr/>
          <p:nvPr/>
        </p:nvGrpSpPr>
        <p:grpSpPr>
          <a:xfrm>
            <a:off x="13175139" y="2080280"/>
            <a:ext cx="2914465" cy="3422620"/>
            <a:chOff x="238310" y="2080280"/>
            <a:chExt cx="2914465" cy="3422620"/>
          </a:xfrm>
        </p:grpSpPr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7F18B2B7-8E4E-4737-8FAF-46AEE65DF9B0}"/>
                </a:ext>
              </a:extLst>
            </p:cNvPr>
            <p:cNvSpPr/>
            <p:nvPr/>
          </p:nvSpPr>
          <p:spPr>
            <a:xfrm>
              <a:off x="238311" y="2092796"/>
              <a:ext cx="2914464" cy="341010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CF66EC51-E95C-42AA-872D-8EE0CAF51E91}"/>
                </a:ext>
              </a:extLst>
            </p:cNvPr>
            <p:cNvSpPr/>
            <p:nvPr/>
          </p:nvSpPr>
          <p:spPr>
            <a:xfrm>
              <a:off x="238310" y="2080280"/>
              <a:ext cx="2914463" cy="629618"/>
            </a:xfrm>
            <a:prstGeom prst="rect">
              <a:avLst/>
            </a:prstGeom>
            <a:solidFill>
              <a:srgbClr val="015722"/>
            </a:solidFill>
            <a:ln w="38100">
              <a:solidFill>
                <a:srgbClr val="01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57F8F119-89FF-4F9D-BFCD-42F1256CECE0}"/>
              </a:ext>
            </a:extLst>
          </p:cNvPr>
          <p:cNvGrpSpPr/>
          <p:nvPr/>
        </p:nvGrpSpPr>
        <p:grpSpPr>
          <a:xfrm>
            <a:off x="16279054" y="2080280"/>
            <a:ext cx="2914465" cy="3422620"/>
            <a:chOff x="238310" y="2080280"/>
            <a:chExt cx="2914465" cy="3422620"/>
          </a:xfrm>
        </p:grpSpPr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67B227BE-B2B4-472A-AB71-69633B7F7FC9}"/>
                </a:ext>
              </a:extLst>
            </p:cNvPr>
            <p:cNvSpPr/>
            <p:nvPr/>
          </p:nvSpPr>
          <p:spPr>
            <a:xfrm>
              <a:off x="238311" y="2092796"/>
              <a:ext cx="2914464" cy="341010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488F17B3-CDEF-4666-AAAC-22C77B446B1E}"/>
                </a:ext>
              </a:extLst>
            </p:cNvPr>
            <p:cNvSpPr/>
            <p:nvPr/>
          </p:nvSpPr>
          <p:spPr>
            <a:xfrm>
              <a:off x="238310" y="2080280"/>
              <a:ext cx="2914463" cy="629618"/>
            </a:xfrm>
            <a:prstGeom prst="rect">
              <a:avLst/>
            </a:prstGeom>
            <a:solidFill>
              <a:srgbClr val="015722"/>
            </a:solidFill>
            <a:ln w="38100">
              <a:solidFill>
                <a:srgbClr val="0157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9B4C42A0-1553-4A72-B3C7-A787D7F0568F}"/>
              </a:ext>
            </a:extLst>
          </p:cNvPr>
          <p:cNvSpPr txBox="1"/>
          <p:nvPr/>
        </p:nvSpPr>
        <p:spPr>
          <a:xfrm>
            <a:off x="10071223" y="2174222"/>
            <a:ext cx="2914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간병인 중복보장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692077E-D276-45BB-915C-14662A6C2D9C}"/>
              </a:ext>
            </a:extLst>
          </p:cNvPr>
          <p:cNvSpPr txBox="1"/>
          <p:nvPr/>
        </p:nvSpPr>
        <p:spPr>
          <a:xfrm>
            <a:off x="13175139" y="2174222"/>
            <a:ext cx="2914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중환자실 </a:t>
            </a:r>
            <a:r>
              <a:rPr lang="en-US" altLang="ko-KR" sz="24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3</a:t>
            </a:r>
            <a:r>
              <a:rPr lang="ko-KR" altLang="en-US" sz="2400" dirty="0" err="1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중보장</a:t>
            </a:r>
            <a:endParaRPr lang="ko-KR" altLang="en-US" sz="24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DE05B92-F870-44F8-9B20-A8DE6DDE964F}"/>
              </a:ext>
            </a:extLst>
          </p:cNvPr>
          <p:cNvSpPr txBox="1"/>
          <p:nvPr/>
        </p:nvSpPr>
        <p:spPr>
          <a:xfrm>
            <a:off x="16272568" y="2174222"/>
            <a:ext cx="2914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뇌질환과 치매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1314D1C-D706-4E73-9298-EFBF82229DC0}"/>
              </a:ext>
            </a:extLst>
          </p:cNvPr>
          <p:cNvSpPr txBox="1"/>
          <p:nvPr/>
        </p:nvSpPr>
        <p:spPr>
          <a:xfrm>
            <a:off x="10113641" y="3729071"/>
            <a:ext cx="28296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간병인 </a:t>
            </a:r>
            <a:r>
              <a:rPr lang="en-US" altLang="ko-KR" sz="24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20</a:t>
            </a:r>
            <a:r>
              <a:rPr lang="ko-KR" altLang="en-US" sz="24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</a:t>
            </a:r>
            <a:endParaRPr lang="en-US" altLang="ko-KR" sz="2000" spc="-15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en-US" altLang="ko-KR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+</a:t>
            </a:r>
          </a:p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뇌심 간병 </a:t>
            </a:r>
            <a:r>
              <a:rPr lang="ko-KR" altLang="en-US" sz="2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페이백</a:t>
            </a:r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24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</a:t>
            </a:r>
            <a:r>
              <a:rPr lang="ko-KR" altLang="en-US" sz="24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천만</a:t>
            </a:r>
            <a:endParaRPr lang="ko-KR" altLang="en-US" sz="2000" spc="-15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D6827641-7352-45E3-964A-7EB9F1C4A0C1}"/>
              </a:ext>
            </a:extLst>
          </p:cNvPr>
          <p:cNvSpPr/>
          <p:nvPr/>
        </p:nvSpPr>
        <p:spPr>
          <a:xfrm>
            <a:off x="10739235" y="3002837"/>
            <a:ext cx="1605132" cy="27349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pc="-15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spc="-15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단계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AC53BE98-03C8-4F6E-9D53-10E8CD174FA4}"/>
              </a:ext>
            </a:extLst>
          </p:cNvPr>
          <p:cNvGrpSpPr/>
          <p:nvPr/>
        </p:nvGrpSpPr>
        <p:grpSpPr>
          <a:xfrm>
            <a:off x="13259977" y="3001580"/>
            <a:ext cx="5927054" cy="2243302"/>
            <a:chOff x="3342224" y="3001580"/>
            <a:chExt cx="5927054" cy="2243302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4425D6E-7E32-4D81-82FB-378CA2777DC7}"/>
                </a:ext>
              </a:extLst>
            </p:cNvPr>
            <p:cNvSpPr txBox="1"/>
            <p:nvPr/>
          </p:nvSpPr>
          <p:spPr>
            <a:xfrm>
              <a:off x="3342224" y="3482849"/>
              <a:ext cx="2829625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순환계주요 </a:t>
              </a:r>
              <a:r>
                <a:rPr lang="ko-KR" altLang="en-US" sz="2000" spc="-150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치료비</a:t>
              </a:r>
              <a:endParaRPr lang="en-US" altLang="ko-KR" sz="20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  <a:p>
              <a:pPr algn="ctr"/>
              <a:r>
                <a:rPr lang="en-US" altLang="ko-KR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+</a:t>
              </a:r>
            </a:p>
            <a:p>
              <a:pPr algn="ctr"/>
              <a:r>
                <a:rPr lang="ko-KR" altLang="en-US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순환계주요 </a:t>
              </a:r>
              <a:r>
                <a:rPr lang="ko-KR" altLang="en-US" sz="2000" spc="-150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생활비</a:t>
              </a:r>
              <a:endParaRPr lang="en-US" altLang="ko-KR" sz="20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  <a:p>
              <a:pPr algn="ctr"/>
              <a:r>
                <a:rPr lang="en-US" altLang="ko-KR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+</a:t>
              </a:r>
            </a:p>
            <a:p>
              <a:pPr algn="ctr"/>
              <a:r>
                <a:rPr lang="ko-KR" altLang="en-US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뇌심 </a:t>
              </a:r>
              <a:r>
                <a:rPr lang="ko-KR" altLang="en-US" sz="2000" spc="-150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중환자실일당</a:t>
              </a:r>
              <a:endParaRPr lang="en-US" altLang="ko-KR" sz="20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  <p:sp>
          <p:nvSpPr>
            <p:cNvPr id="51" name="사각형: 둥근 모서리 50">
              <a:extLst>
                <a:ext uri="{FF2B5EF4-FFF2-40B4-BE49-F238E27FC236}">
                  <a16:creationId xmlns:a16="http://schemas.microsoft.com/office/drawing/2014/main" id="{8F20D919-300D-47E7-B309-1A2A9FE2CBC9}"/>
                </a:ext>
              </a:extLst>
            </p:cNvPr>
            <p:cNvSpPr/>
            <p:nvPr/>
          </p:nvSpPr>
          <p:spPr>
            <a:xfrm>
              <a:off x="3954470" y="3001580"/>
              <a:ext cx="1605132" cy="27349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pc="-150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2</a:t>
              </a:r>
              <a:r>
                <a:rPr lang="ko-KR" altLang="en-US" spc="-150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단계</a:t>
              </a:r>
            </a:p>
          </p:txBody>
        </p:sp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61B39826-5731-40C3-829D-CEB562EA4A55}"/>
                </a:ext>
              </a:extLst>
            </p:cNvPr>
            <p:cNvSpPr/>
            <p:nvPr/>
          </p:nvSpPr>
          <p:spPr>
            <a:xfrm>
              <a:off x="7015966" y="3001580"/>
              <a:ext cx="1605132" cy="27349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pc="-150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3</a:t>
              </a:r>
              <a:r>
                <a:rPr lang="ko-KR" altLang="en-US" spc="-150" dirty="0">
                  <a:solidFill>
                    <a:schemeClr val="bg1"/>
                  </a:solidFill>
                  <a:latin typeface="에스코어 드림 4 Regular" panose="020B0503030302020204" pitchFamily="34" charset="-127"/>
                  <a:ea typeface="에스코어 드림 4 Regular" panose="020B0503030302020204" pitchFamily="34" charset="-127"/>
                </a:rPr>
                <a:t>단계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D965D9C-C933-4193-945B-01C5509F20F3}"/>
                </a:ext>
              </a:extLst>
            </p:cNvPr>
            <p:cNvSpPr txBox="1"/>
            <p:nvPr/>
          </p:nvSpPr>
          <p:spPr>
            <a:xfrm>
              <a:off x="6397233" y="3429000"/>
              <a:ext cx="287204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치매 표적치료 </a:t>
              </a:r>
              <a:r>
                <a:rPr lang="en-US" altLang="ko-KR" sz="2400" spc="-150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2.2</a:t>
              </a:r>
              <a:r>
                <a:rPr lang="ko-KR" altLang="en-US" sz="2400" spc="-150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천만</a:t>
              </a:r>
              <a:endParaRPr lang="en-US" altLang="ko-KR" sz="20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  <a:p>
              <a:pPr algn="ctr"/>
              <a:r>
                <a:rPr lang="en-US" altLang="ko-KR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+</a:t>
              </a:r>
            </a:p>
            <a:p>
              <a:pPr algn="ctr"/>
              <a:r>
                <a:rPr lang="ko-KR" altLang="en-US" sz="2000" spc="-15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주야간보호시설</a:t>
              </a:r>
              <a:r>
                <a:rPr lang="ko-KR" altLang="en-US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 </a:t>
              </a:r>
              <a:r>
                <a:rPr lang="en-US" altLang="ko-KR" sz="2400" spc="-150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70</a:t>
              </a:r>
              <a:r>
                <a:rPr lang="ko-KR" altLang="en-US" sz="2400" spc="-150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만</a:t>
              </a:r>
              <a:endParaRPr lang="en-US" altLang="ko-KR" sz="20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  <a:p>
              <a:pPr algn="ctr"/>
              <a:r>
                <a:rPr lang="en-US" altLang="ko-KR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+</a:t>
              </a:r>
            </a:p>
            <a:p>
              <a:pPr algn="ctr"/>
              <a:r>
                <a:rPr lang="ko-KR" altLang="en-US" sz="20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간병인 </a:t>
              </a:r>
              <a:r>
                <a:rPr lang="en-US" altLang="ko-KR" sz="2400" spc="-150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20</a:t>
              </a:r>
              <a:r>
                <a:rPr lang="ko-KR" altLang="en-US" sz="2400" spc="-150" dirty="0">
                  <a:solidFill>
                    <a:srgbClr val="015722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만</a:t>
              </a:r>
              <a:endParaRPr lang="en-US" altLang="ko-KR" sz="20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3F1B4AED-AF74-45E2-9212-FC4E3EFCF2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38" y="45426"/>
            <a:ext cx="9528874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133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③ 뇌심 간병 더블보장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오직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손보만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가능한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간병인 중복보장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6E1D159E-3DA5-44C6-AB9B-F6399961D7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201" b="55979"/>
          <a:stretch/>
        </p:blipFill>
        <p:spPr>
          <a:xfrm>
            <a:off x="10702478" y="1548108"/>
            <a:ext cx="8814187" cy="3087751"/>
          </a:xfrm>
          <a:prstGeom prst="rect">
            <a:avLst/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9A00FD6-9DD7-4263-81A0-B5A1D2D3338E}"/>
              </a:ext>
            </a:extLst>
          </p:cNvPr>
          <p:cNvSpPr/>
          <p:nvPr/>
        </p:nvSpPr>
        <p:spPr>
          <a:xfrm>
            <a:off x="11632040" y="4652067"/>
            <a:ext cx="3309257" cy="76722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카페24 빛나는별" pitchFamily="2" charset="-127"/>
                <a:ea typeface="카페24 빛나는별" pitchFamily="2" charset="-127"/>
              </a:rPr>
              <a:t>하루당</a:t>
            </a:r>
            <a:r>
              <a:rPr lang="ko-KR" altLang="en-US" sz="3200" dirty="0">
                <a:solidFill>
                  <a:srgbClr val="015722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4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2</a:t>
            </a:r>
            <a:r>
              <a:rPr lang="ko-KR" altLang="en-US" sz="4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십만</a:t>
            </a:r>
            <a:endParaRPr lang="ko-KR" altLang="en-US" sz="320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12EE6846-9D52-4E80-8B54-E61DBCD63CE8}"/>
              </a:ext>
            </a:extLst>
          </p:cNvPr>
          <p:cNvSpPr/>
          <p:nvPr/>
        </p:nvSpPr>
        <p:spPr>
          <a:xfrm>
            <a:off x="15277847" y="4652067"/>
            <a:ext cx="3309257" cy="76722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카페24 빛나는별" pitchFamily="2" charset="-127"/>
                <a:ea typeface="카페24 빛나는별" pitchFamily="2" charset="-127"/>
              </a:rPr>
              <a:t>최대</a:t>
            </a:r>
            <a:r>
              <a:rPr lang="ko-KR" altLang="en-US" sz="3200" dirty="0">
                <a:solidFill>
                  <a:srgbClr val="015722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4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</a:t>
            </a:r>
            <a:r>
              <a:rPr lang="ko-KR" altLang="en-US" sz="400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천만</a:t>
            </a:r>
            <a:endParaRPr lang="ko-KR" altLang="en-US" sz="320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7DD51267-C911-4A42-8998-0D5F9780D9C5}"/>
              </a:ext>
            </a:extLst>
          </p:cNvPr>
          <p:cNvSpPr/>
          <p:nvPr/>
        </p:nvSpPr>
        <p:spPr>
          <a:xfrm>
            <a:off x="11632040" y="5570828"/>
            <a:ext cx="3309257" cy="76722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>
                <a:solidFill>
                  <a:schemeClr val="bg1">
                    <a:lumMod val="50000"/>
                  </a:schemeClr>
                </a:solidFill>
                <a:latin typeface="카페24 빛나는별" pitchFamily="2" charset="-127"/>
                <a:ea typeface="카페24 빛나는별" pitchFamily="2" charset="-127"/>
              </a:rPr>
              <a:t>2</a:t>
            </a:r>
            <a:r>
              <a:rPr lang="ko-KR" altLang="en-US" sz="3200" dirty="0">
                <a:solidFill>
                  <a:schemeClr val="bg1">
                    <a:lumMod val="50000"/>
                  </a:schemeClr>
                </a:solidFill>
                <a:latin typeface="카페24 빛나는별" pitchFamily="2" charset="-127"/>
                <a:ea typeface="카페24 빛나는별" pitchFamily="2" charset="-127"/>
              </a:rPr>
              <a:t>십만 가입 불가</a:t>
            </a:r>
            <a:endParaRPr lang="ko-KR" altLang="en-US" sz="3200" dirty="0">
              <a:solidFill>
                <a:schemeClr val="bg1">
                  <a:lumMod val="50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4F9037F5-DAAC-43C9-88A2-99CBB0B4A12C}"/>
              </a:ext>
            </a:extLst>
          </p:cNvPr>
          <p:cNvSpPr/>
          <p:nvPr/>
        </p:nvSpPr>
        <p:spPr>
          <a:xfrm>
            <a:off x="15277847" y="5570828"/>
            <a:ext cx="3309257" cy="76722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bg1">
                    <a:lumMod val="50000"/>
                  </a:schemeClr>
                </a:solidFill>
                <a:latin typeface="카페24 빛나는별" pitchFamily="2" charset="-127"/>
                <a:ea typeface="카페24 빛나는별" pitchFamily="2" charset="-127"/>
              </a:rPr>
              <a:t>담보 없음</a:t>
            </a:r>
            <a:endParaRPr lang="ko-KR" altLang="en-US" sz="3200" dirty="0">
              <a:solidFill>
                <a:schemeClr val="bg1">
                  <a:lumMod val="50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FCBCBC15-F0FC-4D9F-ACD3-3EA49178EC61}"/>
              </a:ext>
            </a:extLst>
          </p:cNvPr>
          <p:cNvSpPr/>
          <p:nvPr/>
        </p:nvSpPr>
        <p:spPr>
          <a:xfrm>
            <a:off x="10391119" y="4850426"/>
            <a:ext cx="1101874" cy="445284"/>
          </a:xfrm>
          <a:prstGeom prst="roundRect">
            <a:avLst>
              <a:gd name="adj" fmla="val 50000"/>
            </a:avLst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</a:t>
            </a: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88581040-41F8-4FD0-9518-817DFB9FD0A6}"/>
              </a:ext>
            </a:extLst>
          </p:cNvPr>
          <p:cNvSpPr/>
          <p:nvPr/>
        </p:nvSpPr>
        <p:spPr>
          <a:xfrm>
            <a:off x="10391119" y="5752740"/>
            <a:ext cx="1101874" cy="445284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타사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5023499-1F60-4AC6-A4C5-6FDDC3CB27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7021"/>
            <a:ext cx="9683750" cy="666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2169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③ 뇌심 간병 더블보장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뇌심질환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간병인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사용 시 이렇게 보장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5EFB11B-575D-44C0-AAC5-149CC82CF8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6250" b="7222"/>
          <a:stretch/>
        </p:blipFill>
        <p:spPr>
          <a:xfrm>
            <a:off x="11020317" y="1698924"/>
            <a:ext cx="7303348" cy="4610377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FDB4FC40-6189-48D5-B21B-AE4D2C1593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7704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③ 뇌심 간병 더블보장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간병인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2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십만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+ </a:t>
            </a:r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통합케어지원비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천만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1C3DA65-81C7-445E-9361-86017DF6D4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028" b="50000"/>
          <a:stretch/>
        </p:blipFill>
        <p:spPr>
          <a:xfrm>
            <a:off x="10038048" y="2058519"/>
            <a:ext cx="9148983" cy="384456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CEF830C-E267-4E2E-B48F-99CB666937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22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>
            <a:extLst>
              <a:ext uri="{FF2B5EF4-FFF2-40B4-BE49-F238E27FC236}">
                <a16:creationId xmlns:a16="http://schemas.microsoft.com/office/drawing/2014/main" id="{D1E35975-D351-4AA1-8831-C7B6B9C095B4}"/>
              </a:ext>
            </a:extLst>
          </p:cNvPr>
          <p:cNvSpPr/>
          <p:nvPr/>
        </p:nvSpPr>
        <p:spPr>
          <a:xfrm>
            <a:off x="10093789" y="5164737"/>
            <a:ext cx="4037847" cy="908888"/>
          </a:xfrm>
          <a:prstGeom prst="rect">
            <a:avLst/>
          </a:prstGeom>
          <a:noFill/>
          <a:ln w="1905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76790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12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68375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68375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INTRO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BD8CA5-82F6-4797-8AD5-4A1AB8416A06}"/>
              </a:ext>
            </a:extLst>
          </p:cNvPr>
          <p:cNvSpPr txBox="1"/>
          <p:nvPr/>
        </p:nvSpPr>
        <p:spPr>
          <a:xfrm>
            <a:off x="10026270" y="867357"/>
            <a:ext cx="8700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설문조사로 보는 </a:t>
            </a:r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어른이 보험시장은</a:t>
            </a:r>
            <a:r>
              <a:rPr lang="en-US" altLang="ko-KR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?</a:t>
            </a:r>
            <a:endParaRPr lang="ko-KR" altLang="en-US" sz="3600" spc="-3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7F2C6B4-5077-4E67-A9DC-CB5DE9DB26AD}"/>
              </a:ext>
            </a:extLst>
          </p:cNvPr>
          <p:cNvSpPr/>
          <p:nvPr/>
        </p:nvSpPr>
        <p:spPr>
          <a:xfrm>
            <a:off x="10093789" y="1733097"/>
            <a:ext cx="4037847" cy="363554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질병보험</a:t>
            </a:r>
            <a:r>
              <a:rPr lang="ko-KR" altLang="en-US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관심 높은 어른이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691B22F3-4ABF-43C5-93B9-2562E6CE1ED5}"/>
              </a:ext>
            </a:extLst>
          </p:cNvPr>
          <p:cNvGrpSpPr/>
          <p:nvPr/>
        </p:nvGrpSpPr>
        <p:grpSpPr>
          <a:xfrm>
            <a:off x="10197446" y="2490698"/>
            <a:ext cx="3830532" cy="1557101"/>
            <a:chOff x="646219" y="2604898"/>
            <a:chExt cx="3830532" cy="1557101"/>
          </a:xfrm>
        </p:grpSpPr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3CD2EB65-4447-4300-B975-CB0DCB77C4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6061" t="8998" r="13292" b="4363"/>
            <a:stretch/>
          </p:blipFill>
          <p:spPr>
            <a:xfrm>
              <a:off x="2996735" y="2604898"/>
              <a:ext cx="1480016" cy="1557101"/>
            </a:xfrm>
            <a:prstGeom prst="rect">
              <a:avLst/>
            </a:prstGeom>
          </p:spPr>
        </p:pic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91564BED-D8E0-4723-A7AA-76A0AFF58F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314" r="9882" b="34331"/>
            <a:stretch/>
          </p:blipFill>
          <p:spPr>
            <a:xfrm>
              <a:off x="646219" y="2604898"/>
              <a:ext cx="2238451" cy="1552225"/>
            </a:xfrm>
            <a:prstGeom prst="rect">
              <a:avLst/>
            </a:prstGeom>
          </p:spPr>
        </p:pic>
      </p:grpSp>
      <p:sp>
        <p:nvSpPr>
          <p:cNvPr id="8" name="직사각형 7">
            <a:extLst>
              <a:ext uri="{FF2B5EF4-FFF2-40B4-BE49-F238E27FC236}">
                <a16:creationId xmlns:a16="http://schemas.microsoft.com/office/drawing/2014/main" id="{B1B7B2AC-F05D-4A1B-85C0-CEA2A1E45BB8}"/>
              </a:ext>
            </a:extLst>
          </p:cNvPr>
          <p:cNvSpPr/>
          <p:nvPr/>
        </p:nvSpPr>
        <p:spPr>
          <a:xfrm>
            <a:off x="10093789" y="1733097"/>
            <a:ext cx="4037847" cy="3096087"/>
          </a:xfrm>
          <a:prstGeom prst="rect">
            <a:avLst/>
          </a:prstGeom>
          <a:noFill/>
          <a:ln w="1905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4A658FCE-70A6-45E9-9C72-2516C86D5A06}"/>
              </a:ext>
            </a:extLst>
          </p:cNvPr>
          <p:cNvSpPr/>
          <p:nvPr/>
        </p:nvSpPr>
        <p:spPr>
          <a:xfrm>
            <a:off x="10311072" y="4303058"/>
            <a:ext cx="3603279" cy="36355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위 </a:t>
            </a:r>
            <a:r>
              <a:rPr lang="ko-KR" altLang="en-US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실손</a:t>
            </a:r>
            <a:r>
              <a:rPr lang="ko-KR" altLang="en-US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 2</a:t>
            </a:r>
            <a:r>
              <a:rPr lang="ko-KR" altLang="en-US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위 </a:t>
            </a:r>
            <a:r>
              <a:rPr lang="ko-KR" altLang="en-US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질병</a:t>
            </a: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8206FC49-0F8B-442F-883E-C3DD5248A0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903" flipH="1" flipV="1">
            <a:off x="10077108" y="4888782"/>
            <a:ext cx="430684" cy="428568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06ED58D5-D6B3-4976-B2E1-83ABD5F00047}"/>
              </a:ext>
            </a:extLst>
          </p:cNvPr>
          <p:cNvSpPr/>
          <p:nvPr/>
        </p:nvSpPr>
        <p:spPr>
          <a:xfrm>
            <a:off x="10220436" y="5400733"/>
            <a:ext cx="577303" cy="16605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4133F2-3575-43A0-8D9E-7834F51730F3}"/>
              </a:ext>
            </a:extLst>
          </p:cNvPr>
          <p:cNvSpPr txBox="1"/>
          <p:nvPr/>
        </p:nvSpPr>
        <p:spPr>
          <a:xfrm>
            <a:off x="10878418" y="5325122"/>
            <a:ext cx="31149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예기치 않은 </a:t>
            </a:r>
            <a:r>
              <a:rPr lang="ko-KR" altLang="en-US" sz="14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암</a:t>
            </a:r>
            <a:r>
              <a:rPr lang="en-US" altLang="ko-KR" sz="14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</a:t>
            </a:r>
            <a:r>
              <a:rPr lang="ko-KR" altLang="en-US" sz="14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등 중대 질병 대비 </a:t>
            </a:r>
            <a:r>
              <a:rPr lang="en-US" altLang="ko-KR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(63.6%)</a:t>
            </a:r>
            <a:endParaRPr lang="ko-KR" altLang="en-US" sz="14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C3DF77E6-0F2B-4B13-99DC-64508BC27863}"/>
              </a:ext>
            </a:extLst>
          </p:cNvPr>
          <p:cNvSpPr/>
          <p:nvPr/>
        </p:nvSpPr>
        <p:spPr>
          <a:xfrm>
            <a:off x="10220436" y="5736286"/>
            <a:ext cx="577303" cy="16605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위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7E3F0DB-8922-440F-8E5A-F5561700164A}"/>
              </a:ext>
            </a:extLst>
          </p:cNvPr>
          <p:cNvSpPr txBox="1"/>
          <p:nvPr/>
        </p:nvSpPr>
        <p:spPr>
          <a:xfrm>
            <a:off x="10878418" y="5660675"/>
            <a:ext cx="3191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가족을 위한 </a:t>
            </a:r>
            <a:r>
              <a:rPr lang="ko-KR" altLang="en-US" sz="14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경제적 대비 </a:t>
            </a:r>
            <a:r>
              <a:rPr lang="en-US" altLang="ko-KR" sz="1400" spc="-15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(14.3%)</a:t>
            </a:r>
            <a:endParaRPr lang="ko-KR" altLang="en-US" sz="1400" spc="-15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FD27F72A-C312-473A-B365-F3E2B9AACBB6}"/>
              </a:ext>
            </a:extLst>
          </p:cNvPr>
          <p:cNvSpPr/>
          <p:nvPr/>
        </p:nvSpPr>
        <p:spPr>
          <a:xfrm>
            <a:off x="14671386" y="1733097"/>
            <a:ext cx="4037847" cy="363554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solidFill>
                  <a:schemeClr val="bg1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문제는 </a:t>
            </a:r>
            <a:r>
              <a:rPr lang="ko-KR" altLang="en-US" sz="2400" dirty="0">
                <a:solidFill>
                  <a:srgbClr val="FFFF00"/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보험료</a:t>
            </a:r>
            <a:endParaRPr lang="ko-KR" altLang="en-US" sz="2000" dirty="0">
              <a:solidFill>
                <a:schemeClr val="bg1"/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ADC18A4A-58DC-48BF-AB3A-857AA6F2F330}"/>
              </a:ext>
            </a:extLst>
          </p:cNvPr>
          <p:cNvSpPr/>
          <p:nvPr/>
        </p:nvSpPr>
        <p:spPr>
          <a:xfrm>
            <a:off x="14671386" y="1733097"/>
            <a:ext cx="4037847" cy="3096087"/>
          </a:xfrm>
          <a:prstGeom prst="rect">
            <a:avLst/>
          </a:prstGeom>
          <a:noFill/>
          <a:ln w="19050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62C010-1228-4821-AD5E-03AC8EAF5487}"/>
              </a:ext>
            </a:extLst>
          </p:cNvPr>
          <p:cNvSpPr txBox="1"/>
          <p:nvPr/>
        </p:nvSpPr>
        <p:spPr>
          <a:xfrm>
            <a:off x="11171742" y="4894704"/>
            <a:ext cx="29289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본격적으로 가정을 이루는 시기</a:t>
            </a: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9E9AB638-B2DA-4C4A-A1D0-EFD2A148C830}"/>
              </a:ext>
            </a:extLst>
          </p:cNvPr>
          <p:cNvSpPr/>
          <p:nvPr/>
        </p:nvSpPr>
        <p:spPr>
          <a:xfrm>
            <a:off x="15591342" y="2420545"/>
            <a:ext cx="2197934" cy="16605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적정한 월 보험료 수준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2D9808-CEBA-4F32-AD9F-E002B06F84F9}"/>
              </a:ext>
            </a:extLst>
          </p:cNvPr>
          <p:cNvSpPr txBox="1"/>
          <p:nvPr/>
        </p:nvSpPr>
        <p:spPr>
          <a:xfrm>
            <a:off x="14840296" y="2695590"/>
            <a:ext cx="3765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소득의 </a:t>
            </a:r>
            <a:r>
              <a:rPr lang="en-US" altLang="ko-KR" sz="16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5% </a:t>
            </a:r>
            <a:r>
              <a:rPr lang="ko-KR" altLang="en-US" sz="16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이내</a:t>
            </a:r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 적정 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(48.4%)</a:t>
            </a:r>
          </a:p>
          <a:p>
            <a:pPr algn="ctr"/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소득의 </a:t>
            </a:r>
            <a:r>
              <a:rPr lang="en-US" altLang="ko-KR" sz="16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5~10%</a:t>
            </a:r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 적정 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(42.0%)</a:t>
            </a:r>
            <a:endParaRPr lang="ko-KR" altLang="en-US" sz="16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FF4521A1-FD0E-4C12-BE16-1724A2EF4FD7}"/>
              </a:ext>
            </a:extLst>
          </p:cNvPr>
          <p:cNvSpPr/>
          <p:nvPr/>
        </p:nvSpPr>
        <p:spPr>
          <a:xfrm>
            <a:off x="15591342" y="3604259"/>
            <a:ext cx="2197934" cy="166056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보험 가입 시 고려하는 사항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E9CB1FB-6A26-43FB-8FDB-E12CD0C6DE6C}"/>
              </a:ext>
            </a:extLst>
          </p:cNvPr>
          <p:cNvSpPr txBox="1"/>
          <p:nvPr/>
        </p:nvSpPr>
        <p:spPr>
          <a:xfrm>
            <a:off x="14840296" y="3879304"/>
            <a:ext cx="3765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보장 범위</a:t>
            </a:r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와 </a:t>
            </a:r>
            <a:r>
              <a:rPr lang="ko-KR" altLang="en-US" sz="16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보장 금액 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(1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위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)</a:t>
            </a:r>
          </a:p>
          <a:p>
            <a:pPr algn="ctr"/>
            <a:r>
              <a:rPr lang="ko-KR" altLang="en-US" sz="160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보험료</a:t>
            </a:r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수준 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(2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위</a:t>
            </a:r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)</a:t>
            </a:r>
            <a:endParaRPr lang="ko-KR" altLang="en-US" sz="16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7EBA45B3-AAC7-42AB-A050-632641C29B44}"/>
              </a:ext>
            </a:extLst>
          </p:cNvPr>
          <p:cNvSpPr/>
          <p:nvPr/>
        </p:nvSpPr>
        <p:spPr>
          <a:xfrm>
            <a:off x="14574705" y="5155542"/>
            <a:ext cx="4176996" cy="91808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1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DCD2D799-9BB3-4FA7-B73B-C1A1FB3599E3}"/>
              </a:ext>
            </a:extLst>
          </p:cNvPr>
          <p:cNvSpPr/>
          <p:nvPr/>
        </p:nvSpPr>
        <p:spPr>
          <a:xfrm>
            <a:off x="14702344" y="5073226"/>
            <a:ext cx="1264442" cy="183021"/>
          </a:xfrm>
          <a:prstGeom prst="round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어른이 세대는</a:t>
            </a:r>
            <a:endParaRPr lang="ko-KR" altLang="en-US" sz="120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500024D-EA4A-4621-88B4-DFA176B25880}"/>
              </a:ext>
            </a:extLst>
          </p:cNvPr>
          <p:cNvSpPr txBox="1"/>
          <p:nvPr/>
        </p:nvSpPr>
        <p:spPr>
          <a:xfrm>
            <a:off x="14778004" y="5300874"/>
            <a:ext cx="3765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질병 대비</a:t>
            </a:r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에 대한 관심 높지만</a:t>
            </a:r>
            <a:r>
              <a:rPr lang="en-US" altLang="ko-KR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,</a:t>
            </a:r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endParaRPr lang="en-US" altLang="ko-KR" sz="1600" dirty="0"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보장</a:t>
            </a:r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&amp; </a:t>
            </a:r>
            <a:r>
              <a:rPr lang="ko-KR" altLang="en-US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보험료</a:t>
            </a:r>
            <a:r>
              <a:rPr lang="ko-KR" altLang="en-US" sz="16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고민 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AD2C260-236D-4565-8AB6-6E7EABA21DA1}"/>
              </a:ext>
            </a:extLst>
          </p:cNvPr>
          <p:cNvSpPr txBox="1"/>
          <p:nvPr/>
        </p:nvSpPr>
        <p:spPr>
          <a:xfrm>
            <a:off x="16449323" y="6081688"/>
            <a:ext cx="2349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출처 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: 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정책 주간지 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K-</a:t>
            </a:r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공감 </a:t>
            </a:r>
            <a:r>
              <a:rPr lang="en-US" altLang="ko-KR" sz="1050" dirty="0">
                <a:solidFill>
                  <a:schemeClr val="bg1">
                    <a:lumMod val="50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(2024)</a:t>
            </a:r>
            <a:endParaRPr lang="ko-KR" altLang="en-US" sz="1050" dirty="0">
              <a:solidFill>
                <a:schemeClr val="bg1">
                  <a:lumMod val="50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66824FA-F4B5-4A17-BA74-33F9A5C5CF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224" y="45426"/>
            <a:ext cx="9303302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1474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③ 뇌심 간병 더블보장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저렴하게 대비하는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간병인 중복 보장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11F9B65-05F5-4B52-8184-D81F00C486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0000" b="7083"/>
          <a:stretch/>
        </p:blipFill>
        <p:spPr>
          <a:xfrm>
            <a:off x="10775987" y="1749624"/>
            <a:ext cx="7797605" cy="4540349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9FDCE6F8-57FD-4B66-8860-BFE69E5506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722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④ 뇌심 중환자실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3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중 보장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뇌심플랜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필수 체크요소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중환자실 보장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EF15BD6-249F-4745-8F2F-C616CDA0E1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423" t="43611" r="7475" b="40556"/>
          <a:stretch/>
        </p:blipFill>
        <p:spPr>
          <a:xfrm>
            <a:off x="10331120" y="2581647"/>
            <a:ext cx="8687340" cy="224570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1740359-D36D-4AE5-94C5-ABCADA1A5A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125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④ 뇌심 중환자실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3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중 보장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5390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뇌심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중환자실 </a:t>
            </a:r>
            <a:r>
              <a:rPr lang="en-US" altLang="ko-KR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3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중 보장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E6181A47-84B1-4683-8B75-AE07F1EDCAA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417" b="67147"/>
          <a:stretch/>
        </p:blipFill>
        <p:spPr>
          <a:xfrm>
            <a:off x="11023397" y="1569444"/>
            <a:ext cx="7297184" cy="1726291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41B1A0E-78E3-45FE-A875-A7817FC19CE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889" b="6389"/>
          <a:stretch/>
        </p:blipFill>
        <p:spPr>
          <a:xfrm>
            <a:off x="11719401" y="3773701"/>
            <a:ext cx="5905177" cy="278190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2922F71-75FB-4EBB-BE8D-1233F3DBA8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8472" b="56667"/>
          <a:stretch/>
        </p:blipFill>
        <p:spPr>
          <a:xfrm>
            <a:off x="11429479" y="3345990"/>
            <a:ext cx="6485022" cy="427711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E1C2E455-5B24-4EC2-A567-17180C2E8C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8561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④ 뇌심 중환자실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3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중 보장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8037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뇌심플랜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필수 체크요소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중환자실 보장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8596E79-D48C-4498-820F-E90AF4D43B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8889" b="6389"/>
          <a:stretch/>
        </p:blipFill>
        <p:spPr>
          <a:xfrm>
            <a:off x="10172594" y="1876361"/>
            <a:ext cx="8998794" cy="4239297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D668A09F-D0E9-4761-9494-EA7F693D06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4673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⑤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뇌질환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치매 간병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5390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뇌질환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종착역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치매 간병 플랜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7D9199F-5209-422A-86CA-2F6BAF73B21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361" b="36250"/>
          <a:stretch/>
        </p:blipFill>
        <p:spPr>
          <a:xfrm>
            <a:off x="11042765" y="1535738"/>
            <a:ext cx="7258451" cy="4568357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65621FE2-FF5B-4C69-B5A0-812AD94945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438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DD4BE48A-A5ED-4439-9E2E-579D18611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3750" y="6536173"/>
            <a:ext cx="9099556" cy="321827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719AF7F7-9C26-4F30-94B2-E8DFFAB87336}"/>
              </a:ext>
            </a:extLst>
          </p:cNvPr>
          <p:cNvSpPr/>
          <p:nvPr/>
        </p:nvSpPr>
        <p:spPr>
          <a:xfrm>
            <a:off x="18233525" y="6519965"/>
            <a:ext cx="642291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62975B9-F2A7-46B4-98F8-978D90DD44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287" y="88793"/>
            <a:ext cx="1293529" cy="366195"/>
          </a:xfrm>
          <a:prstGeom prst="rect">
            <a:avLst/>
          </a:prstGeom>
        </p:spPr>
      </p:pic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DBF55836-959D-4CD6-A7C2-CFF46E1714B3}"/>
              </a:ext>
            </a:extLst>
          </p:cNvPr>
          <p:cNvCxnSpPr>
            <a:cxnSpLocks/>
          </p:cNvCxnSpPr>
          <p:nvPr/>
        </p:nvCxnSpPr>
        <p:spPr>
          <a:xfrm>
            <a:off x="9956337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>
            <a:extLst>
              <a:ext uri="{FF2B5EF4-FFF2-40B4-BE49-F238E27FC236}">
                <a16:creationId xmlns:a16="http://schemas.microsoft.com/office/drawing/2014/main" id="{9806DC4A-32D5-4B2B-9440-D85BBB122415}"/>
              </a:ext>
            </a:extLst>
          </p:cNvPr>
          <p:cNvSpPr txBox="1">
            <a:spLocks/>
          </p:cNvSpPr>
          <p:nvPr/>
        </p:nvSpPr>
        <p:spPr>
          <a:xfrm>
            <a:off x="9956337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암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/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순환계 보장 </a:t>
            </a: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UP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⑤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뇌질환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치매 간병 플랜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ED94D6-D380-43CB-9E6E-02BCBBDBB68B}"/>
              </a:ext>
            </a:extLst>
          </p:cNvPr>
          <p:cNvSpPr txBox="1"/>
          <p:nvPr/>
        </p:nvSpPr>
        <p:spPr>
          <a:xfrm>
            <a:off x="10156951" y="753905"/>
            <a:ext cx="903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뇌질환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종착역 </a:t>
            </a:r>
            <a:r>
              <a:rPr lang="ko-KR" altLang="en-US" sz="4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치매 간병 플랜</a:t>
            </a:r>
            <a:endParaRPr lang="ko-KR" altLang="en-US" sz="3600" spc="-150" dirty="0">
              <a:solidFill>
                <a:srgbClr val="00683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B59ACBA-F88B-4817-8596-1754FF8CD1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5833" b="8282"/>
          <a:stretch/>
        </p:blipFill>
        <p:spPr>
          <a:xfrm>
            <a:off x="10366085" y="2372578"/>
            <a:ext cx="8617409" cy="3026284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66CBF54-9F19-4A7B-887D-6FE74E90E8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34" y="45426"/>
            <a:ext cx="9516681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96095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29CDE7C-7EA3-4DF0-BA1B-DFBA4B9DA8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933"/>
            <a:ext cx="9683750" cy="670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417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9806009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5222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9721850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9721850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INTRO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BD8CA5-82F6-4797-8AD5-4A1AB8416A06}"/>
              </a:ext>
            </a:extLst>
          </p:cNvPr>
          <p:cNvSpPr txBox="1"/>
          <p:nvPr/>
        </p:nvSpPr>
        <p:spPr>
          <a:xfrm>
            <a:off x="10064370" y="867357"/>
            <a:ext cx="8700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4</a:t>
            </a:r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월 </a:t>
            </a:r>
            <a:r>
              <a:rPr lang="en-US" altLang="ko-KR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</a:t>
            </a:r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</a:t>
            </a:r>
            <a:r>
              <a:rPr lang="ko-KR" altLang="en-US" sz="3600" spc="-3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주요 개정사항</a:t>
            </a:r>
            <a:endParaRPr lang="ko-KR" altLang="en-US" sz="3600" spc="-3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DB0FD57-4EE5-42B8-8B8D-4C3D7D0ECC20}"/>
              </a:ext>
            </a:extLst>
          </p:cNvPr>
          <p:cNvGrpSpPr/>
          <p:nvPr/>
        </p:nvGrpSpPr>
        <p:grpSpPr>
          <a:xfrm>
            <a:off x="9721850" y="1792460"/>
            <a:ext cx="3001381" cy="4434013"/>
            <a:chOff x="124114" y="1866211"/>
            <a:chExt cx="3001381" cy="4434013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297A602F-62F0-44BD-8A6F-31793DAF5BDD}"/>
                </a:ext>
              </a:extLst>
            </p:cNvPr>
            <p:cNvSpPr/>
            <p:nvPr/>
          </p:nvSpPr>
          <p:spPr>
            <a:xfrm>
              <a:off x="211997" y="1866211"/>
              <a:ext cx="2835565" cy="443401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99997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50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800111A9-C0EE-42D4-A106-376302182FE5}"/>
                </a:ext>
              </a:extLst>
            </p:cNvPr>
            <p:cNvGrpSpPr/>
            <p:nvPr/>
          </p:nvGrpSpPr>
          <p:grpSpPr>
            <a:xfrm>
              <a:off x="124114" y="1943425"/>
              <a:ext cx="3001381" cy="685446"/>
              <a:chOff x="221732" y="1943425"/>
              <a:chExt cx="3181472" cy="685446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BDA9B3BC-BCE7-489A-AD0A-592C45B2ADE1}"/>
                  </a:ext>
                </a:extLst>
              </p:cNvPr>
              <p:cNvSpPr/>
              <p:nvPr/>
            </p:nvSpPr>
            <p:spPr>
              <a:xfrm>
                <a:off x="221732" y="1943425"/>
                <a:ext cx="3181472" cy="581422"/>
              </a:xfrm>
              <a:prstGeom prst="rect">
                <a:avLst/>
              </a:prstGeom>
              <a:solidFill>
                <a:srgbClr val="006838"/>
              </a:solidFill>
              <a:ln>
                <a:solidFill>
                  <a:srgbClr val="003E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12" name="직각 삼각형 11">
                <a:extLst>
                  <a:ext uri="{FF2B5EF4-FFF2-40B4-BE49-F238E27FC236}">
                    <a16:creationId xmlns:a16="http://schemas.microsoft.com/office/drawing/2014/main" id="{B95805A1-D378-4493-814C-95A219C734A9}"/>
                  </a:ext>
                </a:extLst>
              </p:cNvPr>
              <p:cNvSpPr/>
              <p:nvPr/>
            </p:nvSpPr>
            <p:spPr>
              <a:xfrm flipH="1" flipV="1">
                <a:off x="231255" y="2524846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17" name="직각 삼각형 16">
                <a:extLst>
                  <a:ext uri="{FF2B5EF4-FFF2-40B4-BE49-F238E27FC236}">
                    <a16:creationId xmlns:a16="http://schemas.microsoft.com/office/drawing/2014/main" id="{6A9112EC-A6D5-4E42-A360-08BB35931782}"/>
                  </a:ext>
                </a:extLst>
              </p:cNvPr>
              <p:cNvSpPr/>
              <p:nvPr/>
            </p:nvSpPr>
            <p:spPr>
              <a:xfrm flipV="1">
                <a:off x="3315711" y="2521678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4C462A8-1F75-404B-8C03-3E27C3E51AE3}"/>
                </a:ext>
              </a:extLst>
            </p:cNvPr>
            <p:cNvSpPr txBox="1"/>
            <p:nvPr/>
          </p:nvSpPr>
          <p:spPr>
            <a:xfrm>
              <a:off x="224881" y="1955274"/>
              <a:ext cx="2835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보험료 </a:t>
              </a:r>
              <a:r>
                <a:rPr lang="ko-KR" altLang="en-US" sz="3200" spc="-150" dirty="0">
                  <a:solidFill>
                    <a:srgbClr val="FFFF00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인하</a:t>
              </a:r>
              <a:endParaRPr lang="ko-KR" altLang="en-US" sz="2800" spc="-15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9E0017C8-9BFD-451B-82F9-4BD5324393AC}"/>
              </a:ext>
            </a:extLst>
          </p:cNvPr>
          <p:cNvGrpSpPr/>
          <p:nvPr/>
        </p:nvGrpSpPr>
        <p:grpSpPr>
          <a:xfrm>
            <a:off x="12875877" y="1792460"/>
            <a:ext cx="3138181" cy="4434013"/>
            <a:chOff x="3251139" y="1866211"/>
            <a:chExt cx="3138181" cy="443401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6E02B0F-2F84-469C-B6C1-BAE2E2811A84}"/>
                </a:ext>
              </a:extLst>
            </p:cNvPr>
            <p:cNvSpPr txBox="1"/>
            <p:nvPr/>
          </p:nvSpPr>
          <p:spPr>
            <a:xfrm>
              <a:off x="3553756" y="1972526"/>
              <a:ext cx="28355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보험료 인하</a:t>
              </a:r>
            </a:p>
          </p:txBody>
        </p: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39E500F-5D38-4107-B064-86DF64205DA8}"/>
                </a:ext>
              </a:extLst>
            </p:cNvPr>
            <p:cNvSpPr/>
            <p:nvPr/>
          </p:nvSpPr>
          <p:spPr>
            <a:xfrm>
              <a:off x="3339022" y="1866211"/>
              <a:ext cx="2835565" cy="443401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99997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50"/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261ED1B8-3094-4890-8A5F-E4ADC9B7FB25}"/>
                </a:ext>
              </a:extLst>
            </p:cNvPr>
            <p:cNvGrpSpPr/>
            <p:nvPr/>
          </p:nvGrpSpPr>
          <p:grpSpPr>
            <a:xfrm>
              <a:off x="3251139" y="1943425"/>
              <a:ext cx="3001381" cy="685446"/>
              <a:chOff x="221732" y="1943425"/>
              <a:chExt cx="3181472" cy="685446"/>
            </a:xfrm>
          </p:grpSpPr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id="{6E6542A0-1EEE-447A-B75C-3DE0BF278B5C}"/>
                  </a:ext>
                </a:extLst>
              </p:cNvPr>
              <p:cNvSpPr/>
              <p:nvPr/>
            </p:nvSpPr>
            <p:spPr>
              <a:xfrm>
                <a:off x="221732" y="1943425"/>
                <a:ext cx="3181472" cy="581422"/>
              </a:xfrm>
              <a:prstGeom prst="rect">
                <a:avLst/>
              </a:prstGeom>
              <a:solidFill>
                <a:srgbClr val="006838"/>
              </a:solidFill>
              <a:ln>
                <a:solidFill>
                  <a:srgbClr val="003E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48" name="직각 삼각형 47">
                <a:extLst>
                  <a:ext uri="{FF2B5EF4-FFF2-40B4-BE49-F238E27FC236}">
                    <a16:creationId xmlns:a16="http://schemas.microsoft.com/office/drawing/2014/main" id="{67D5CAF1-F17D-42C7-9DD2-D9CF2E1BEEBA}"/>
                  </a:ext>
                </a:extLst>
              </p:cNvPr>
              <p:cNvSpPr/>
              <p:nvPr/>
            </p:nvSpPr>
            <p:spPr>
              <a:xfrm flipH="1" flipV="1">
                <a:off x="231255" y="2524846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49" name="직각 삼각형 48">
                <a:extLst>
                  <a:ext uri="{FF2B5EF4-FFF2-40B4-BE49-F238E27FC236}">
                    <a16:creationId xmlns:a16="http://schemas.microsoft.com/office/drawing/2014/main" id="{EC46EE78-37FF-4A9A-8CE5-6EAD0B4FC842}"/>
                  </a:ext>
                </a:extLst>
              </p:cNvPr>
              <p:cNvSpPr/>
              <p:nvPr/>
            </p:nvSpPr>
            <p:spPr>
              <a:xfrm flipV="1">
                <a:off x="3315711" y="2521678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CC12FEC-3EA2-443C-BEAD-40D6F2240637}"/>
                </a:ext>
              </a:extLst>
            </p:cNvPr>
            <p:cNvSpPr txBox="1"/>
            <p:nvPr/>
          </p:nvSpPr>
          <p:spPr>
            <a:xfrm>
              <a:off x="3320694" y="1943424"/>
              <a:ext cx="2835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수술비 </a:t>
              </a:r>
              <a:r>
                <a:rPr lang="ko-KR" altLang="en-US" sz="3200" spc="-150" dirty="0">
                  <a:solidFill>
                    <a:srgbClr val="FFFF00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연계 완화</a:t>
              </a:r>
              <a:endParaRPr lang="ko-KR" altLang="en-US" sz="2800" spc="-15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EECFBA02-EC88-4B15-AF7C-9B5824E68E40}"/>
              </a:ext>
            </a:extLst>
          </p:cNvPr>
          <p:cNvGrpSpPr/>
          <p:nvPr/>
        </p:nvGrpSpPr>
        <p:grpSpPr>
          <a:xfrm>
            <a:off x="15983800" y="1792460"/>
            <a:ext cx="3138181" cy="4434013"/>
            <a:chOff x="6386064" y="1866211"/>
            <a:chExt cx="3138181" cy="4434013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3000CA8-05F0-4C14-9954-747B292661F4}"/>
                </a:ext>
              </a:extLst>
            </p:cNvPr>
            <p:cNvSpPr txBox="1"/>
            <p:nvPr/>
          </p:nvSpPr>
          <p:spPr>
            <a:xfrm>
              <a:off x="6688681" y="1972526"/>
              <a:ext cx="28355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보험료 인하</a:t>
              </a:r>
            </a:p>
          </p:txBody>
        </p:sp>
        <p:sp>
          <p:nvSpPr>
            <p:cNvPr id="58" name="직사각형 57">
              <a:extLst>
                <a:ext uri="{FF2B5EF4-FFF2-40B4-BE49-F238E27FC236}">
                  <a16:creationId xmlns:a16="http://schemas.microsoft.com/office/drawing/2014/main" id="{770D003E-8F9C-44F9-B219-88154B58DF33}"/>
                </a:ext>
              </a:extLst>
            </p:cNvPr>
            <p:cNvSpPr/>
            <p:nvPr/>
          </p:nvSpPr>
          <p:spPr>
            <a:xfrm>
              <a:off x="6473947" y="1866211"/>
              <a:ext cx="2835565" cy="443401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99997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50"/>
            </a:p>
          </p:txBody>
        </p:sp>
        <p:grpSp>
          <p:nvGrpSpPr>
            <p:cNvPr id="59" name="그룹 58">
              <a:extLst>
                <a:ext uri="{FF2B5EF4-FFF2-40B4-BE49-F238E27FC236}">
                  <a16:creationId xmlns:a16="http://schemas.microsoft.com/office/drawing/2014/main" id="{B3CD1A4A-D90E-41F9-B5BC-CCC6D58FA8C1}"/>
                </a:ext>
              </a:extLst>
            </p:cNvPr>
            <p:cNvGrpSpPr/>
            <p:nvPr/>
          </p:nvGrpSpPr>
          <p:grpSpPr>
            <a:xfrm>
              <a:off x="6386064" y="1943425"/>
              <a:ext cx="3001381" cy="685446"/>
              <a:chOff x="221732" y="1943425"/>
              <a:chExt cx="3181472" cy="685446"/>
            </a:xfrm>
          </p:grpSpPr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ABE730A3-36C0-4C13-9930-17C9536AF9CE}"/>
                  </a:ext>
                </a:extLst>
              </p:cNvPr>
              <p:cNvSpPr/>
              <p:nvPr/>
            </p:nvSpPr>
            <p:spPr>
              <a:xfrm>
                <a:off x="221732" y="1943425"/>
                <a:ext cx="3181472" cy="581422"/>
              </a:xfrm>
              <a:prstGeom prst="rect">
                <a:avLst/>
              </a:prstGeom>
              <a:solidFill>
                <a:srgbClr val="006838"/>
              </a:solidFill>
              <a:ln>
                <a:solidFill>
                  <a:srgbClr val="003E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61" name="직각 삼각형 60">
                <a:extLst>
                  <a:ext uri="{FF2B5EF4-FFF2-40B4-BE49-F238E27FC236}">
                    <a16:creationId xmlns:a16="http://schemas.microsoft.com/office/drawing/2014/main" id="{41F5D7BE-7283-47F9-B001-F2731BC9103D}"/>
                  </a:ext>
                </a:extLst>
              </p:cNvPr>
              <p:cNvSpPr/>
              <p:nvPr/>
            </p:nvSpPr>
            <p:spPr>
              <a:xfrm flipH="1" flipV="1">
                <a:off x="231255" y="2524846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62" name="직각 삼각형 61">
                <a:extLst>
                  <a:ext uri="{FF2B5EF4-FFF2-40B4-BE49-F238E27FC236}">
                    <a16:creationId xmlns:a16="http://schemas.microsoft.com/office/drawing/2014/main" id="{31561EAD-32A1-4816-A58C-66AD31203548}"/>
                  </a:ext>
                </a:extLst>
              </p:cNvPr>
              <p:cNvSpPr/>
              <p:nvPr/>
            </p:nvSpPr>
            <p:spPr>
              <a:xfrm flipV="1">
                <a:off x="3315711" y="2521678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CEAC9F9-33DB-4DFB-AC93-603B65E1CB93}"/>
                </a:ext>
              </a:extLst>
            </p:cNvPr>
            <p:cNvSpPr txBox="1"/>
            <p:nvPr/>
          </p:nvSpPr>
          <p:spPr>
            <a:xfrm>
              <a:off x="6501392" y="1957772"/>
              <a:ext cx="2835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 err="1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신담보</a:t>
              </a:r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 </a:t>
              </a:r>
              <a:r>
                <a:rPr lang="ko-KR" altLang="en-US" sz="3200" spc="-150" dirty="0">
                  <a:solidFill>
                    <a:srgbClr val="FFFF00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출시</a:t>
              </a:r>
              <a:endParaRPr lang="ko-KR" altLang="en-US" sz="2800" spc="-15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</p:grp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7287F9B8-7159-4728-98F8-883F7059A497}"/>
              </a:ext>
            </a:extLst>
          </p:cNvPr>
          <p:cNvSpPr/>
          <p:nvPr/>
        </p:nvSpPr>
        <p:spPr>
          <a:xfrm>
            <a:off x="10148453" y="2743424"/>
            <a:ext cx="20193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pc="-15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건강할때</a:t>
            </a:r>
            <a:r>
              <a:rPr lang="ko-KR" altLang="en-US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1400" spc="-15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청춘어람</a:t>
            </a:r>
            <a:endParaRPr lang="ko-KR" altLang="en-US" sz="1400" spc="-15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7F19311-EE2A-4667-BDE0-A9D7FD8D7E25}"/>
              </a:ext>
            </a:extLst>
          </p:cNvPr>
          <p:cNvSpPr txBox="1"/>
          <p:nvPr/>
        </p:nvSpPr>
        <p:spPr>
          <a:xfrm>
            <a:off x="11092362" y="2955155"/>
            <a:ext cx="147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18%</a:t>
            </a:r>
            <a:r>
              <a:rPr lang="en-US" altLang="ko-KR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ko-KR" altLang="en-US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인하</a:t>
            </a:r>
            <a:endParaRPr lang="ko-KR" altLang="en-US" sz="2000" spc="-15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82F623B2-95FA-480E-A1E9-4DB2C48C0394}"/>
              </a:ext>
            </a:extLst>
          </p:cNvPr>
          <p:cNvSpPr/>
          <p:nvPr/>
        </p:nvSpPr>
        <p:spPr>
          <a:xfrm>
            <a:off x="9906233" y="3111960"/>
            <a:ext cx="12131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암주치</a:t>
            </a:r>
            <a:endParaRPr lang="ko-KR" altLang="en-US" sz="24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2CAF726-24DD-41F1-8889-F6CFB15CF428}"/>
              </a:ext>
            </a:extLst>
          </p:cNvPr>
          <p:cNvSpPr txBox="1"/>
          <p:nvPr/>
        </p:nvSpPr>
        <p:spPr>
          <a:xfrm>
            <a:off x="11171919" y="4558371"/>
            <a:ext cx="147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8%</a:t>
            </a:r>
            <a:r>
              <a:rPr lang="en-US" altLang="ko-KR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ko-KR" altLang="en-US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인하</a:t>
            </a:r>
            <a:endParaRPr lang="ko-KR" altLang="en-US" sz="2000" spc="-15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71" name="직사각형 70">
            <a:extLst>
              <a:ext uri="{FF2B5EF4-FFF2-40B4-BE49-F238E27FC236}">
                <a16:creationId xmlns:a16="http://schemas.microsoft.com/office/drawing/2014/main" id="{13D09F60-497C-42AD-8E5C-ED21B321CE05}"/>
              </a:ext>
            </a:extLst>
          </p:cNvPr>
          <p:cNvSpPr/>
          <p:nvPr/>
        </p:nvSpPr>
        <p:spPr>
          <a:xfrm>
            <a:off x="9796850" y="4732766"/>
            <a:ext cx="15633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하이클래스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44EEB9B-C531-4AFB-87A3-70A99E7E66B9}"/>
              </a:ext>
            </a:extLst>
          </p:cNvPr>
          <p:cNvSpPr txBox="1"/>
          <p:nvPr/>
        </p:nvSpPr>
        <p:spPr>
          <a:xfrm>
            <a:off x="11158103" y="5334711"/>
            <a:ext cx="147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5%</a:t>
            </a:r>
            <a:r>
              <a:rPr lang="en-US" altLang="ko-KR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ko-KR" altLang="en-US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인하</a:t>
            </a:r>
            <a:endParaRPr lang="ko-KR" altLang="en-US" sz="2000" spc="-15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514E807F-2FF0-4712-8DC9-382C5B9299FB}"/>
              </a:ext>
            </a:extLst>
          </p:cNvPr>
          <p:cNvSpPr/>
          <p:nvPr/>
        </p:nvSpPr>
        <p:spPr>
          <a:xfrm>
            <a:off x="9796850" y="5524530"/>
            <a:ext cx="15633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순주치</a:t>
            </a:r>
            <a:endParaRPr lang="ko-KR" altLang="en-US" sz="24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702AF5A-FE31-41A0-BCC5-44BCFA4AA9A8}"/>
              </a:ext>
            </a:extLst>
          </p:cNvPr>
          <p:cNvSpPr txBox="1"/>
          <p:nvPr/>
        </p:nvSpPr>
        <p:spPr>
          <a:xfrm>
            <a:off x="11119363" y="3771198"/>
            <a:ext cx="147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14% </a:t>
            </a:r>
            <a:r>
              <a:rPr lang="ko-KR" altLang="en-US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인하</a:t>
            </a:r>
            <a:endParaRPr lang="ko-KR" altLang="en-US" sz="2000" spc="-15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BA8A983F-1909-4C24-A66D-C6B0DCFFC769}"/>
              </a:ext>
            </a:extLst>
          </p:cNvPr>
          <p:cNvSpPr/>
          <p:nvPr/>
        </p:nvSpPr>
        <p:spPr>
          <a:xfrm>
            <a:off x="9749209" y="3817891"/>
            <a:ext cx="15633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종수술비</a:t>
            </a:r>
            <a:endParaRPr lang="en-US" altLang="ko-KR" sz="20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매회지급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)</a:t>
            </a:r>
            <a:endParaRPr lang="ko-KR" altLang="en-US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81" name="사각형: 둥근 모서리 80">
            <a:extLst>
              <a:ext uri="{FF2B5EF4-FFF2-40B4-BE49-F238E27FC236}">
                <a16:creationId xmlns:a16="http://schemas.microsoft.com/office/drawing/2014/main" id="{58203D1F-70F8-4330-AF4B-C49E2E5F3ECA}"/>
              </a:ext>
            </a:extLst>
          </p:cNvPr>
          <p:cNvSpPr/>
          <p:nvPr/>
        </p:nvSpPr>
        <p:spPr>
          <a:xfrm>
            <a:off x="13257151" y="2741428"/>
            <a:ext cx="2364919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 ① </a:t>
            </a:r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담보</a:t>
            </a:r>
            <a:r>
              <a:rPr lang="ko-KR" altLang="en-US" sz="1400" spc="-15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</a:t>
            </a:r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</a:t>
            </a:r>
            <a:endParaRPr lang="ko-KR" altLang="en-US" sz="1400" spc="-150" dirty="0">
              <a:solidFill>
                <a:srgbClr val="FFFF00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DD6D438-7EEF-4325-BA36-C9F639678BC1}"/>
              </a:ext>
            </a:extLst>
          </p:cNvPr>
          <p:cNvSpPr txBox="1"/>
          <p:nvPr/>
        </p:nvSpPr>
        <p:spPr>
          <a:xfrm>
            <a:off x="12976194" y="3047733"/>
            <a:ext cx="2835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상관없이</a:t>
            </a:r>
            <a:endParaRPr lang="en-US" altLang="ko-KR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패스 담보 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넣고</a:t>
            </a:r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PASS</a:t>
            </a:r>
            <a:endParaRPr lang="ko-KR" altLang="en-US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id="{97CBE38F-45B3-467B-9E83-3D2842D5A63F}"/>
              </a:ext>
            </a:extLst>
          </p:cNvPr>
          <p:cNvSpPr/>
          <p:nvPr/>
        </p:nvSpPr>
        <p:spPr>
          <a:xfrm>
            <a:off x="13257151" y="3810434"/>
            <a:ext cx="2246085" cy="366111"/>
          </a:xfrm>
          <a:prstGeom prst="roundRect">
            <a:avLst>
              <a:gd name="adj" fmla="val 24472"/>
            </a:avLst>
          </a:prstGeom>
          <a:solidFill>
            <a:srgbClr val="006838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수술비 </a:t>
            </a:r>
            <a:r>
              <a:rPr lang="ko-KR" altLang="en-US" spc="-150" dirty="0" err="1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단품플랜</a:t>
            </a:r>
            <a:r>
              <a:rPr lang="ko-KR" altLang="en-US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OK</a:t>
            </a:r>
            <a:endParaRPr lang="ko-KR" altLang="en-US" spc="-15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8" name="사각형: 둥근 모서리 87">
            <a:extLst>
              <a:ext uri="{FF2B5EF4-FFF2-40B4-BE49-F238E27FC236}">
                <a16:creationId xmlns:a16="http://schemas.microsoft.com/office/drawing/2014/main" id="{F9DDEFC8-51A5-4FC1-AB96-C4DC5A038E22}"/>
              </a:ext>
            </a:extLst>
          </p:cNvPr>
          <p:cNvSpPr/>
          <p:nvPr/>
        </p:nvSpPr>
        <p:spPr>
          <a:xfrm>
            <a:off x="13257151" y="4532182"/>
            <a:ext cx="2364919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 ② </a:t>
            </a:r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점유비</a:t>
            </a:r>
            <a:r>
              <a:rPr lang="ko-KR" altLang="en-US" sz="1400" spc="-15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</a:t>
            </a:r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</a:t>
            </a:r>
            <a:endParaRPr lang="ko-KR" altLang="en-US" sz="1400" spc="-150" dirty="0">
              <a:solidFill>
                <a:srgbClr val="FFFF00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C4943A5-825F-4583-AE0E-AC28828B7839}"/>
              </a:ext>
            </a:extLst>
          </p:cNvPr>
          <p:cNvSpPr txBox="1"/>
          <p:nvPr/>
        </p:nvSpPr>
        <p:spPr>
          <a:xfrm>
            <a:off x="12976194" y="4841904"/>
            <a:ext cx="2835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인기 담보 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넣고</a:t>
            </a:r>
            <a:endParaRPr lang="en-US" altLang="ko-KR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</a:t>
            </a:r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70% 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넘겨서 </a:t>
            </a:r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PASS </a:t>
            </a:r>
          </a:p>
        </p:txBody>
      </p:sp>
      <p:sp>
        <p:nvSpPr>
          <p:cNvPr id="90" name="사각형: 둥근 모서리 89">
            <a:extLst>
              <a:ext uri="{FF2B5EF4-FFF2-40B4-BE49-F238E27FC236}">
                <a16:creationId xmlns:a16="http://schemas.microsoft.com/office/drawing/2014/main" id="{80A4F14F-4EE5-4C9F-B710-F65FD5799345}"/>
              </a:ext>
            </a:extLst>
          </p:cNvPr>
          <p:cNvSpPr/>
          <p:nvPr/>
        </p:nvSpPr>
        <p:spPr>
          <a:xfrm>
            <a:off x="13257151" y="5601188"/>
            <a:ext cx="2246085" cy="366111"/>
          </a:xfrm>
          <a:prstGeom prst="roundRect">
            <a:avLst>
              <a:gd name="adj" fmla="val 24472"/>
            </a:avLst>
          </a:prstGeom>
          <a:solidFill>
            <a:srgbClr val="006838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인기 담보 플랜 </a:t>
            </a:r>
            <a:r>
              <a:rPr lang="en-US" altLang="ko-KR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OK</a:t>
            </a:r>
            <a:endParaRPr lang="ko-KR" altLang="en-US" spc="-15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91" name="사각형: 둥근 모서리 90">
            <a:extLst>
              <a:ext uri="{FF2B5EF4-FFF2-40B4-BE49-F238E27FC236}">
                <a16:creationId xmlns:a16="http://schemas.microsoft.com/office/drawing/2014/main" id="{76E8E109-D1D1-4340-A773-0BBB98B5A078}"/>
              </a:ext>
            </a:extLst>
          </p:cNvPr>
          <p:cNvSpPr/>
          <p:nvPr/>
        </p:nvSpPr>
        <p:spPr>
          <a:xfrm>
            <a:off x="16302030" y="2741428"/>
            <a:ext cx="2364919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약물 종류별 </a:t>
            </a:r>
            <a:r>
              <a:rPr lang="ko-KR" altLang="en-US" sz="1400" spc="-15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표적항암치료비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4F3C99A-5FD3-41A3-8FC6-66EB4756D948}"/>
              </a:ext>
            </a:extLst>
          </p:cNvPr>
          <p:cNvSpPr txBox="1"/>
          <p:nvPr/>
        </p:nvSpPr>
        <p:spPr>
          <a:xfrm>
            <a:off x="16067077" y="3047733"/>
            <a:ext cx="2835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연간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약물종류 개수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따라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만기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까지 </a:t>
            </a:r>
            <a:r>
              <a:rPr lang="ko-KR" altLang="en-US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표적항암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보장</a:t>
            </a:r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F04DB600-703D-4C8F-B7F8-F4F8F2791735}"/>
              </a:ext>
            </a:extLst>
          </p:cNvPr>
          <p:cNvSpPr/>
          <p:nvPr/>
        </p:nvSpPr>
        <p:spPr>
          <a:xfrm>
            <a:off x="16274586" y="3926374"/>
            <a:ext cx="729790" cy="210030"/>
          </a:xfrm>
          <a:prstGeom prst="rect">
            <a:avLst/>
          </a:prstGeom>
          <a:solidFill>
            <a:srgbClr val="01B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가지</a:t>
            </a:r>
          </a:p>
        </p:txBody>
      </p:sp>
      <p:sp>
        <p:nvSpPr>
          <p:cNvPr id="98" name="직사각형 97">
            <a:extLst>
              <a:ext uri="{FF2B5EF4-FFF2-40B4-BE49-F238E27FC236}">
                <a16:creationId xmlns:a16="http://schemas.microsoft.com/office/drawing/2014/main" id="{6D30222A-9B19-4B69-8C61-5CE1B3469DA0}"/>
              </a:ext>
            </a:extLst>
          </p:cNvPr>
          <p:cNvSpPr/>
          <p:nvPr/>
        </p:nvSpPr>
        <p:spPr>
          <a:xfrm>
            <a:off x="17119594" y="3926374"/>
            <a:ext cx="729790" cy="210030"/>
          </a:xfrm>
          <a:prstGeom prst="rect">
            <a:avLst/>
          </a:prstGeom>
          <a:solidFill>
            <a:srgbClr val="0181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가지</a:t>
            </a:r>
          </a:p>
        </p:txBody>
      </p:sp>
      <p:sp>
        <p:nvSpPr>
          <p:cNvPr id="99" name="직사각형 98">
            <a:extLst>
              <a:ext uri="{FF2B5EF4-FFF2-40B4-BE49-F238E27FC236}">
                <a16:creationId xmlns:a16="http://schemas.microsoft.com/office/drawing/2014/main" id="{A4D4DB7D-F607-4EB5-BDA5-76D7577F5196}"/>
              </a:ext>
            </a:extLst>
          </p:cNvPr>
          <p:cNvSpPr/>
          <p:nvPr/>
        </p:nvSpPr>
        <p:spPr>
          <a:xfrm>
            <a:off x="17964602" y="3926374"/>
            <a:ext cx="729790" cy="210030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3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가지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6ACA7CD-14B7-4761-8571-909BF0AF7947}"/>
              </a:ext>
            </a:extLst>
          </p:cNvPr>
          <p:cNvSpPr txBox="1"/>
          <p:nvPr/>
        </p:nvSpPr>
        <p:spPr>
          <a:xfrm>
            <a:off x="16180990" y="4261463"/>
            <a:ext cx="916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가입금액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600" spc="-150" dirty="0">
                <a:solidFill>
                  <a:srgbClr val="01BB4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100%</a:t>
            </a:r>
            <a:endParaRPr lang="ko-KR" altLang="en-US" spc="-150" dirty="0">
              <a:solidFill>
                <a:srgbClr val="01BB4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4CFDA9D-CECC-491D-8270-C952001399A8}"/>
              </a:ext>
            </a:extLst>
          </p:cNvPr>
          <p:cNvSpPr txBox="1"/>
          <p:nvPr/>
        </p:nvSpPr>
        <p:spPr>
          <a:xfrm>
            <a:off x="17025998" y="4261463"/>
            <a:ext cx="916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가입금액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600" spc="-150" dirty="0">
                <a:solidFill>
                  <a:srgbClr val="01813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100%</a:t>
            </a:r>
            <a:endParaRPr lang="ko-KR" altLang="en-US" spc="-150" dirty="0">
              <a:solidFill>
                <a:srgbClr val="01813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CD7886F-2122-4FE7-8A1C-7B59227429C3}"/>
              </a:ext>
            </a:extLst>
          </p:cNvPr>
          <p:cNvSpPr txBox="1"/>
          <p:nvPr/>
        </p:nvSpPr>
        <p:spPr>
          <a:xfrm>
            <a:off x="17865564" y="4261463"/>
            <a:ext cx="916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가입금액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6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100%</a:t>
            </a:r>
            <a:endParaRPr lang="ko-KR" altLang="en-US" spc="-15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6CD04EF-31FF-4CBC-8FC9-801F9E751DA8}"/>
              </a:ext>
            </a:extLst>
          </p:cNvPr>
          <p:cNvSpPr txBox="1"/>
          <p:nvPr/>
        </p:nvSpPr>
        <p:spPr>
          <a:xfrm>
            <a:off x="16067077" y="5058097"/>
            <a:ext cx="283556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비갱신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or10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년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/20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년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/30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년 갱신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20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선택 가능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ED2E90E-67EB-4CC8-AABA-67163FC560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403" y="45426"/>
            <a:ext cx="9406943" cy="676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796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4DE5FC1D-1108-47D8-ACED-F6116021BE30}"/>
              </a:ext>
            </a:extLst>
          </p:cNvPr>
          <p:cNvGrpSpPr/>
          <p:nvPr/>
        </p:nvGrpSpPr>
        <p:grpSpPr>
          <a:xfrm>
            <a:off x="10171423" y="6519965"/>
            <a:ext cx="9217102" cy="338035"/>
            <a:chOff x="329989" y="6519965"/>
            <a:chExt cx="9217102" cy="338035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142E1FE4-FD56-D06D-0F10-73560769D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989" y="6536173"/>
              <a:ext cx="9124340" cy="321827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CC56AA-17F4-2CAD-A17B-6211DFC55870}"/>
                </a:ext>
              </a:extLst>
            </p:cNvPr>
            <p:cNvSpPr/>
            <p:nvPr/>
          </p:nvSpPr>
          <p:spPr>
            <a:xfrm>
              <a:off x="8903051" y="6519965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pic>
        <p:nvPicPr>
          <p:cNvPr id="108" name="그림 107">
            <a:extLst>
              <a:ext uri="{FF2B5EF4-FFF2-40B4-BE49-F238E27FC236}">
                <a16:creationId xmlns:a16="http://schemas.microsoft.com/office/drawing/2014/main" id="{C2FA4FFA-5189-3752-4DCA-9E2FBA2ECB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0636" y="88793"/>
            <a:ext cx="1293529" cy="366195"/>
          </a:xfrm>
          <a:prstGeom prst="rect">
            <a:avLst/>
          </a:prstGeom>
        </p:spPr>
      </p:pic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9FF705D7-29FD-3805-C7B6-D48DFCC5C683}"/>
              </a:ext>
            </a:extLst>
          </p:cNvPr>
          <p:cNvCxnSpPr>
            <a:cxnSpLocks/>
          </p:cNvCxnSpPr>
          <p:nvPr/>
        </p:nvCxnSpPr>
        <p:spPr>
          <a:xfrm>
            <a:off x="10087264" y="568027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itle 1">
            <a:extLst>
              <a:ext uri="{FF2B5EF4-FFF2-40B4-BE49-F238E27FC236}">
                <a16:creationId xmlns:a16="http://schemas.microsoft.com/office/drawing/2014/main" id="{03FF1786-CFBB-3DF3-2DF1-F69352BDA055}"/>
              </a:ext>
            </a:extLst>
          </p:cNvPr>
          <p:cNvSpPr txBox="1">
            <a:spLocks/>
          </p:cNvSpPr>
          <p:nvPr/>
        </p:nvSpPr>
        <p:spPr>
          <a:xfrm>
            <a:off x="10087264" y="179181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INTRO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BD8CA5-82F6-4797-8AD5-4A1AB8416A06}"/>
              </a:ext>
            </a:extLst>
          </p:cNvPr>
          <p:cNvSpPr txBox="1"/>
          <p:nvPr/>
        </p:nvSpPr>
        <p:spPr>
          <a:xfrm>
            <a:off x="10429784" y="867357"/>
            <a:ext cx="8700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4</a:t>
            </a:r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월 </a:t>
            </a:r>
            <a:r>
              <a:rPr lang="en-US" altLang="ko-KR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손보</a:t>
            </a:r>
            <a:r>
              <a:rPr lang="ko-KR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</a:t>
            </a:r>
            <a:r>
              <a:rPr lang="ko-KR" altLang="en-US" sz="3600" spc="-300" dirty="0">
                <a:solidFill>
                  <a:srgbClr val="00683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주요 개정사항</a:t>
            </a:r>
            <a:endParaRPr lang="ko-KR" altLang="en-US" sz="3600" spc="-300" dirty="0">
              <a:solidFill>
                <a:srgbClr val="006838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DB0FD57-4EE5-42B8-8B8D-4C3D7D0ECC20}"/>
              </a:ext>
            </a:extLst>
          </p:cNvPr>
          <p:cNvGrpSpPr/>
          <p:nvPr/>
        </p:nvGrpSpPr>
        <p:grpSpPr>
          <a:xfrm>
            <a:off x="10087264" y="1792460"/>
            <a:ext cx="3001381" cy="4434013"/>
            <a:chOff x="124114" y="1866211"/>
            <a:chExt cx="3001381" cy="4434013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297A602F-62F0-44BD-8A6F-31793DAF5BDD}"/>
                </a:ext>
              </a:extLst>
            </p:cNvPr>
            <p:cNvSpPr/>
            <p:nvPr/>
          </p:nvSpPr>
          <p:spPr>
            <a:xfrm>
              <a:off x="211997" y="1866211"/>
              <a:ext cx="2835565" cy="443401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99997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50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800111A9-C0EE-42D4-A106-376302182FE5}"/>
                </a:ext>
              </a:extLst>
            </p:cNvPr>
            <p:cNvGrpSpPr/>
            <p:nvPr/>
          </p:nvGrpSpPr>
          <p:grpSpPr>
            <a:xfrm>
              <a:off x="124114" y="1943425"/>
              <a:ext cx="3001381" cy="685446"/>
              <a:chOff x="221732" y="1943425"/>
              <a:chExt cx="3181472" cy="685446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BDA9B3BC-BCE7-489A-AD0A-592C45B2ADE1}"/>
                  </a:ext>
                </a:extLst>
              </p:cNvPr>
              <p:cNvSpPr/>
              <p:nvPr/>
            </p:nvSpPr>
            <p:spPr>
              <a:xfrm>
                <a:off x="221732" y="1943425"/>
                <a:ext cx="3181472" cy="581422"/>
              </a:xfrm>
              <a:prstGeom prst="rect">
                <a:avLst/>
              </a:prstGeom>
              <a:solidFill>
                <a:srgbClr val="006838"/>
              </a:solidFill>
              <a:ln>
                <a:solidFill>
                  <a:srgbClr val="003E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12" name="직각 삼각형 11">
                <a:extLst>
                  <a:ext uri="{FF2B5EF4-FFF2-40B4-BE49-F238E27FC236}">
                    <a16:creationId xmlns:a16="http://schemas.microsoft.com/office/drawing/2014/main" id="{B95805A1-D378-4493-814C-95A219C734A9}"/>
                  </a:ext>
                </a:extLst>
              </p:cNvPr>
              <p:cNvSpPr/>
              <p:nvPr/>
            </p:nvSpPr>
            <p:spPr>
              <a:xfrm flipH="1" flipV="1">
                <a:off x="231255" y="2524846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17" name="직각 삼각형 16">
                <a:extLst>
                  <a:ext uri="{FF2B5EF4-FFF2-40B4-BE49-F238E27FC236}">
                    <a16:creationId xmlns:a16="http://schemas.microsoft.com/office/drawing/2014/main" id="{6A9112EC-A6D5-4E42-A360-08BB35931782}"/>
                  </a:ext>
                </a:extLst>
              </p:cNvPr>
              <p:cNvSpPr/>
              <p:nvPr/>
            </p:nvSpPr>
            <p:spPr>
              <a:xfrm flipV="1">
                <a:off x="3315711" y="2521678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4C462A8-1F75-404B-8C03-3E27C3E51AE3}"/>
                </a:ext>
              </a:extLst>
            </p:cNvPr>
            <p:cNvSpPr txBox="1"/>
            <p:nvPr/>
          </p:nvSpPr>
          <p:spPr>
            <a:xfrm>
              <a:off x="224881" y="1955274"/>
              <a:ext cx="2835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보험료 </a:t>
              </a:r>
              <a:r>
                <a:rPr lang="ko-KR" altLang="en-US" sz="3200" spc="-150" dirty="0">
                  <a:solidFill>
                    <a:srgbClr val="FFFF00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인하</a:t>
              </a:r>
              <a:endParaRPr lang="ko-KR" altLang="en-US" sz="2800" spc="-15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9E0017C8-9BFD-451B-82F9-4BD5324393AC}"/>
              </a:ext>
            </a:extLst>
          </p:cNvPr>
          <p:cNvGrpSpPr/>
          <p:nvPr/>
        </p:nvGrpSpPr>
        <p:grpSpPr>
          <a:xfrm>
            <a:off x="13241291" y="1792460"/>
            <a:ext cx="3138181" cy="4434013"/>
            <a:chOff x="3251139" y="1866211"/>
            <a:chExt cx="3138181" cy="443401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6E02B0F-2F84-469C-B6C1-BAE2E2811A84}"/>
                </a:ext>
              </a:extLst>
            </p:cNvPr>
            <p:cNvSpPr txBox="1"/>
            <p:nvPr/>
          </p:nvSpPr>
          <p:spPr>
            <a:xfrm>
              <a:off x="3553756" y="1972526"/>
              <a:ext cx="28355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보험료 인하</a:t>
              </a:r>
            </a:p>
          </p:txBody>
        </p: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39E500F-5D38-4107-B064-86DF64205DA8}"/>
                </a:ext>
              </a:extLst>
            </p:cNvPr>
            <p:cNvSpPr/>
            <p:nvPr/>
          </p:nvSpPr>
          <p:spPr>
            <a:xfrm>
              <a:off x="3339022" y="1866211"/>
              <a:ext cx="2835565" cy="443401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99997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50"/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261ED1B8-3094-4890-8A5F-E4ADC9B7FB25}"/>
                </a:ext>
              </a:extLst>
            </p:cNvPr>
            <p:cNvGrpSpPr/>
            <p:nvPr/>
          </p:nvGrpSpPr>
          <p:grpSpPr>
            <a:xfrm>
              <a:off x="3251139" y="1943425"/>
              <a:ext cx="3001381" cy="685446"/>
              <a:chOff x="221732" y="1943425"/>
              <a:chExt cx="3181472" cy="685446"/>
            </a:xfrm>
          </p:grpSpPr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id="{6E6542A0-1EEE-447A-B75C-3DE0BF278B5C}"/>
                  </a:ext>
                </a:extLst>
              </p:cNvPr>
              <p:cNvSpPr/>
              <p:nvPr/>
            </p:nvSpPr>
            <p:spPr>
              <a:xfrm>
                <a:off x="221732" y="1943425"/>
                <a:ext cx="3181472" cy="581422"/>
              </a:xfrm>
              <a:prstGeom prst="rect">
                <a:avLst/>
              </a:prstGeom>
              <a:solidFill>
                <a:srgbClr val="006838"/>
              </a:solidFill>
              <a:ln>
                <a:solidFill>
                  <a:srgbClr val="003E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48" name="직각 삼각형 47">
                <a:extLst>
                  <a:ext uri="{FF2B5EF4-FFF2-40B4-BE49-F238E27FC236}">
                    <a16:creationId xmlns:a16="http://schemas.microsoft.com/office/drawing/2014/main" id="{67D5CAF1-F17D-42C7-9DD2-D9CF2E1BEEBA}"/>
                  </a:ext>
                </a:extLst>
              </p:cNvPr>
              <p:cNvSpPr/>
              <p:nvPr/>
            </p:nvSpPr>
            <p:spPr>
              <a:xfrm flipH="1" flipV="1">
                <a:off x="231255" y="2524846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49" name="직각 삼각형 48">
                <a:extLst>
                  <a:ext uri="{FF2B5EF4-FFF2-40B4-BE49-F238E27FC236}">
                    <a16:creationId xmlns:a16="http://schemas.microsoft.com/office/drawing/2014/main" id="{EC46EE78-37FF-4A9A-8CE5-6EAD0B4FC842}"/>
                  </a:ext>
                </a:extLst>
              </p:cNvPr>
              <p:cNvSpPr/>
              <p:nvPr/>
            </p:nvSpPr>
            <p:spPr>
              <a:xfrm flipV="1">
                <a:off x="3315711" y="2521678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CC12FEC-3EA2-443C-BEAD-40D6F2240637}"/>
                </a:ext>
              </a:extLst>
            </p:cNvPr>
            <p:cNvSpPr txBox="1"/>
            <p:nvPr/>
          </p:nvSpPr>
          <p:spPr>
            <a:xfrm>
              <a:off x="3320694" y="1943424"/>
              <a:ext cx="2835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수술비 </a:t>
              </a:r>
              <a:r>
                <a:rPr lang="ko-KR" altLang="en-US" sz="3200" spc="-150" dirty="0">
                  <a:solidFill>
                    <a:srgbClr val="FFFF00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연계 완화</a:t>
              </a:r>
              <a:endParaRPr lang="ko-KR" altLang="en-US" sz="2800" spc="-15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EECFBA02-EC88-4B15-AF7C-9B5824E68E40}"/>
              </a:ext>
            </a:extLst>
          </p:cNvPr>
          <p:cNvGrpSpPr/>
          <p:nvPr/>
        </p:nvGrpSpPr>
        <p:grpSpPr>
          <a:xfrm>
            <a:off x="16349214" y="1792460"/>
            <a:ext cx="3138181" cy="4434013"/>
            <a:chOff x="6386064" y="1866211"/>
            <a:chExt cx="3138181" cy="4434013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3000CA8-05F0-4C14-9954-747B292661F4}"/>
                </a:ext>
              </a:extLst>
            </p:cNvPr>
            <p:cNvSpPr txBox="1"/>
            <p:nvPr/>
          </p:nvSpPr>
          <p:spPr>
            <a:xfrm>
              <a:off x="6688681" y="1972526"/>
              <a:ext cx="28355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보험료 인하</a:t>
              </a:r>
            </a:p>
          </p:txBody>
        </p:sp>
        <p:sp>
          <p:nvSpPr>
            <p:cNvPr id="58" name="직사각형 57">
              <a:extLst>
                <a:ext uri="{FF2B5EF4-FFF2-40B4-BE49-F238E27FC236}">
                  <a16:creationId xmlns:a16="http://schemas.microsoft.com/office/drawing/2014/main" id="{770D003E-8F9C-44F9-B219-88154B58DF33}"/>
                </a:ext>
              </a:extLst>
            </p:cNvPr>
            <p:cNvSpPr/>
            <p:nvPr/>
          </p:nvSpPr>
          <p:spPr>
            <a:xfrm>
              <a:off x="6473947" y="1866211"/>
              <a:ext cx="2835565" cy="443401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99997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50"/>
            </a:p>
          </p:txBody>
        </p:sp>
        <p:grpSp>
          <p:nvGrpSpPr>
            <p:cNvPr id="59" name="그룹 58">
              <a:extLst>
                <a:ext uri="{FF2B5EF4-FFF2-40B4-BE49-F238E27FC236}">
                  <a16:creationId xmlns:a16="http://schemas.microsoft.com/office/drawing/2014/main" id="{B3CD1A4A-D90E-41F9-B5BC-CCC6D58FA8C1}"/>
                </a:ext>
              </a:extLst>
            </p:cNvPr>
            <p:cNvGrpSpPr/>
            <p:nvPr/>
          </p:nvGrpSpPr>
          <p:grpSpPr>
            <a:xfrm>
              <a:off x="6386064" y="1943425"/>
              <a:ext cx="3001381" cy="685446"/>
              <a:chOff x="221732" y="1943425"/>
              <a:chExt cx="3181472" cy="685446"/>
            </a:xfrm>
          </p:grpSpPr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ABE730A3-36C0-4C13-9930-17C9536AF9CE}"/>
                  </a:ext>
                </a:extLst>
              </p:cNvPr>
              <p:cNvSpPr/>
              <p:nvPr/>
            </p:nvSpPr>
            <p:spPr>
              <a:xfrm>
                <a:off x="221732" y="1943425"/>
                <a:ext cx="3181472" cy="581422"/>
              </a:xfrm>
              <a:prstGeom prst="rect">
                <a:avLst/>
              </a:prstGeom>
              <a:solidFill>
                <a:srgbClr val="006838"/>
              </a:solidFill>
              <a:ln>
                <a:solidFill>
                  <a:srgbClr val="003E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61" name="직각 삼각형 60">
                <a:extLst>
                  <a:ext uri="{FF2B5EF4-FFF2-40B4-BE49-F238E27FC236}">
                    <a16:creationId xmlns:a16="http://schemas.microsoft.com/office/drawing/2014/main" id="{41F5D7BE-7283-47F9-B001-F2731BC9103D}"/>
                  </a:ext>
                </a:extLst>
              </p:cNvPr>
              <p:cNvSpPr/>
              <p:nvPr/>
            </p:nvSpPr>
            <p:spPr>
              <a:xfrm flipH="1" flipV="1">
                <a:off x="231255" y="2524846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  <p:sp>
            <p:nvSpPr>
              <p:cNvPr id="62" name="직각 삼각형 61">
                <a:extLst>
                  <a:ext uri="{FF2B5EF4-FFF2-40B4-BE49-F238E27FC236}">
                    <a16:creationId xmlns:a16="http://schemas.microsoft.com/office/drawing/2014/main" id="{31561EAD-32A1-4816-A58C-66AD31203548}"/>
                  </a:ext>
                </a:extLst>
              </p:cNvPr>
              <p:cNvSpPr/>
              <p:nvPr/>
            </p:nvSpPr>
            <p:spPr>
              <a:xfrm flipV="1">
                <a:off x="3315711" y="2521678"/>
                <a:ext cx="80474" cy="104025"/>
              </a:xfrm>
              <a:prstGeom prst="rtTriangle">
                <a:avLst/>
              </a:prstGeom>
              <a:solidFill>
                <a:srgbClr val="003E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50"/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CEAC9F9-33DB-4DFB-AC93-603B65E1CB93}"/>
                </a:ext>
              </a:extLst>
            </p:cNvPr>
            <p:cNvSpPr txBox="1"/>
            <p:nvPr/>
          </p:nvSpPr>
          <p:spPr>
            <a:xfrm>
              <a:off x="6501392" y="1957772"/>
              <a:ext cx="2835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spc="-150" dirty="0" err="1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신담보</a:t>
              </a:r>
              <a:r>
                <a:rPr lang="ko-KR" altLang="en-US" sz="2800" spc="-150" dirty="0">
                  <a:solidFill>
                    <a:schemeClr val="bg1"/>
                  </a:solidFill>
                  <a:latin typeface="에스코어 드림 5 Medium" panose="020B0503030302020204" pitchFamily="34" charset="-127"/>
                  <a:ea typeface="에스코어 드림 5 Medium" panose="020B0503030302020204" pitchFamily="34" charset="-127"/>
                </a:rPr>
                <a:t> </a:t>
              </a:r>
              <a:r>
                <a:rPr lang="ko-KR" altLang="en-US" sz="3200" spc="-150" dirty="0">
                  <a:solidFill>
                    <a:srgbClr val="FFFF00"/>
                  </a:solidFill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rPr>
                <a:t>출시</a:t>
              </a:r>
              <a:endParaRPr lang="ko-KR" altLang="en-US" sz="2800" spc="-150" dirty="0">
                <a:solidFill>
                  <a:srgbClr val="FFFF00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endParaRPr>
            </a:p>
          </p:txBody>
        </p:sp>
      </p:grp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7287F9B8-7159-4728-98F8-883F7059A497}"/>
              </a:ext>
            </a:extLst>
          </p:cNvPr>
          <p:cNvSpPr/>
          <p:nvPr/>
        </p:nvSpPr>
        <p:spPr>
          <a:xfrm>
            <a:off x="10513867" y="2743424"/>
            <a:ext cx="20193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pc="-15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건강할때</a:t>
            </a:r>
            <a:r>
              <a:rPr lang="ko-KR" altLang="en-US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ko-KR" altLang="en-US" sz="1400" spc="-150" dirty="0" err="1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청춘어람</a:t>
            </a:r>
            <a:endParaRPr lang="ko-KR" altLang="en-US" sz="1400" spc="-15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7F19311-EE2A-4667-BDE0-A9D7FD8D7E25}"/>
              </a:ext>
            </a:extLst>
          </p:cNvPr>
          <p:cNvSpPr txBox="1"/>
          <p:nvPr/>
        </p:nvSpPr>
        <p:spPr>
          <a:xfrm>
            <a:off x="11457776" y="2955155"/>
            <a:ext cx="147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18%</a:t>
            </a:r>
            <a:r>
              <a:rPr lang="en-US" altLang="ko-KR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ko-KR" altLang="en-US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인하</a:t>
            </a:r>
            <a:endParaRPr lang="ko-KR" altLang="en-US" sz="2000" spc="-15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82F623B2-95FA-480E-A1E9-4DB2C48C0394}"/>
              </a:ext>
            </a:extLst>
          </p:cNvPr>
          <p:cNvSpPr/>
          <p:nvPr/>
        </p:nvSpPr>
        <p:spPr>
          <a:xfrm>
            <a:off x="10271647" y="3111960"/>
            <a:ext cx="12131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암주치</a:t>
            </a:r>
            <a:endParaRPr lang="ko-KR" altLang="en-US" sz="24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2CAF726-24DD-41F1-8889-F6CFB15CF428}"/>
              </a:ext>
            </a:extLst>
          </p:cNvPr>
          <p:cNvSpPr txBox="1"/>
          <p:nvPr/>
        </p:nvSpPr>
        <p:spPr>
          <a:xfrm>
            <a:off x="11537333" y="4558371"/>
            <a:ext cx="147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8%</a:t>
            </a:r>
            <a:r>
              <a:rPr lang="en-US" altLang="ko-KR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ko-KR" altLang="en-US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인하</a:t>
            </a:r>
            <a:endParaRPr lang="ko-KR" altLang="en-US" sz="2000" spc="-15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71" name="직사각형 70">
            <a:extLst>
              <a:ext uri="{FF2B5EF4-FFF2-40B4-BE49-F238E27FC236}">
                <a16:creationId xmlns:a16="http://schemas.microsoft.com/office/drawing/2014/main" id="{13D09F60-497C-42AD-8E5C-ED21B321CE05}"/>
              </a:ext>
            </a:extLst>
          </p:cNvPr>
          <p:cNvSpPr/>
          <p:nvPr/>
        </p:nvSpPr>
        <p:spPr>
          <a:xfrm>
            <a:off x="10162264" y="4732766"/>
            <a:ext cx="15633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하이클래스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44EEB9B-C531-4AFB-87A3-70A99E7E66B9}"/>
              </a:ext>
            </a:extLst>
          </p:cNvPr>
          <p:cNvSpPr txBox="1"/>
          <p:nvPr/>
        </p:nvSpPr>
        <p:spPr>
          <a:xfrm>
            <a:off x="11523517" y="5334711"/>
            <a:ext cx="147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5%</a:t>
            </a:r>
            <a:r>
              <a:rPr lang="en-US" altLang="ko-KR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 </a:t>
            </a:r>
            <a:r>
              <a:rPr lang="ko-KR" altLang="en-US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인하</a:t>
            </a:r>
            <a:endParaRPr lang="ko-KR" altLang="en-US" sz="2000" spc="-15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514E807F-2FF0-4712-8DC9-382C5B9299FB}"/>
              </a:ext>
            </a:extLst>
          </p:cNvPr>
          <p:cNvSpPr/>
          <p:nvPr/>
        </p:nvSpPr>
        <p:spPr>
          <a:xfrm>
            <a:off x="10162264" y="5524530"/>
            <a:ext cx="15633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순주치</a:t>
            </a:r>
            <a:endParaRPr lang="ko-KR" altLang="en-US" sz="24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702AF5A-FE31-41A0-BCC5-44BCFA4AA9A8}"/>
              </a:ext>
            </a:extLst>
          </p:cNvPr>
          <p:cNvSpPr txBox="1"/>
          <p:nvPr/>
        </p:nvSpPr>
        <p:spPr>
          <a:xfrm>
            <a:off x="11484777" y="3771198"/>
            <a:ext cx="1473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14% </a:t>
            </a:r>
            <a:r>
              <a:rPr lang="ko-KR" altLang="en-US" sz="4000" spc="-150" dirty="0">
                <a:solidFill>
                  <a:srgbClr val="006838"/>
                </a:solidFill>
                <a:latin typeface="카페24 빛나는별" pitchFamily="2" charset="-127"/>
                <a:ea typeface="카페24 빛나는별" pitchFamily="2" charset="-127"/>
              </a:rPr>
              <a:t>인하</a:t>
            </a:r>
            <a:endParaRPr lang="ko-KR" altLang="en-US" sz="2000" spc="-150" dirty="0">
              <a:solidFill>
                <a:srgbClr val="006838"/>
              </a:solidFill>
              <a:latin typeface="카페24 빛나는별" pitchFamily="2" charset="-127"/>
              <a:ea typeface="카페24 빛나는별" pitchFamily="2" charset="-127"/>
            </a:endParaRPr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BA8A983F-1909-4C24-A66D-C6B0DCFFC769}"/>
              </a:ext>
            </a:extLst>
          </p:cNvPr>
          <p:cNvSpPr/>
          <p:nvPr/>
        </p:nvSpPr>
        <p:spPr>
          <a:xfrm>
            <a:off x="10114623" y="3817891"/>
            <a:ext cx="15633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종수술비</a:t>
            </a:r>
            <a:endParaRPr lang="en-US" altLang="ko-KR" sz="20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(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매회지급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)</a:t>
            </a:r>
            <a:endParaRPr lang="ko-KR" altLang="en-US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81" name="사각형: 둥근 모서리 80">
            <a:extLst>
              <a:ext uri="{FF2B5EF4-FFF2-40B4-BE49-F238E27FC236}">
                <a16:creationId xmlns:a16="http://schemas.microsoft.com/office/drawing/2014/main" id="{58203D1F-70F8-4330-AF4B-C49E2E5F3ECA}"/>
              </a:ext>
            </a:extLst>
          </p:cNvPr>
          <p:cNvSpPr/>
          <p:nvPr/>
        </p:nvSpPr>
        <p:spPr>
          <a:xfrm>
            <a:off x="13622565" y="2741428"/>
            <a:ext cx="2364919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 ① </a:t>
            </a:r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담보</a:t>
            </a:r>
            <a:r>
              <a:rPr lang="ko-KR" altLang="en-US" sz="1400" spc="-15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</a:t>
            </a:r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</a:t>
            </a:r>
            <a:endParaRPr lang="ko-KR" altLang="en-US" sz="1400" spc="-150" dirty="0">
              <a:solidFill>
                <a:srgbClr val="FFFF00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DD6D438-7EEF-4325-BA36-C9F639678BC1}"/>
              </a:ext>
            </a:extLst>
          </p:cNvPr>
          <p:cNvSpPr txBox="1"/>
          <p:nvPr/>
        </p:nvSpPr>
        <p:spPr>
          <a:xfrm>
            <a:off x="13341608" y="3047733"/>
            <a:ext cx="2835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상관없이</a:t>
            </a:r>
            <a:endParaRPr lang="en-US" altLang="ko-KR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DB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패스 담보 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넣고</a:t>
            </a:r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PASS</a:t>
            </a:r>
            <a:endParaRPr lang="ko-KR" altLang="en-US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id="{97CBE38F-45B3-467B-9E83-3D2842D5A63F}"/>
              </a:ext>
            </a:extLst>
          </p:cNvPr>
          <p:cNvSpPr/>
          <p:nvPr/>
        </p:nvSpPr>
        <p:spPr>
          <a:xfrm>
            <a:off x="13622565" y="3810434"/>
            <a:ext cx="2246085" cy="366111"/>
          </a:xfrm>
          <a:prstGeom prst="roundRect">
            <a:avLst>
              <a:gd name="adj" fmla="val 24472"/>
            </a:avLst>
          </a:prstGeom>
          <a:solidFill>
            <a:srgbClr val="006838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수술비 </a:t>
            </a:r>
            <a:r>
              <a:rPr lang="ko-KR" altLang="en-US" spc="-150" dirty="0" err="1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단품플랜</a:t>
            </a:r>
            <a:r>
              <a:rPr lang="ko-KR" altLang="en-US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OK</a:t>
            </a:r>
            <a:endParaRPr lang="ko-KR" altLang="en-US" spc="-15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8" name="사각형: 둥근 모서리 87">
            <a:extLst>
              <a:ext uri="{FF2B5EF4-FFF2-40B4-BE49-F238E27FC236}">
                <a16:creationId xmlns:a16="http://schemas.microsoft.com/office/drawing/2014/main" id="{F9DDEFC8-51A5-4FC1-AB96-C4DC5A038E22}"/>
              </a:ext>
            </a:extLst>
          </p:cNvPr>
          <p:cNvSpPr/>
          <p:nvPr/>
        </p:nvSpPr>
        <p:spPr>
          <a:xfrm>
            <a:off x="13622565" y="4532182"/>
            <a:ext cx="2364919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DB</a:t>
            </a:r>
            <a:r>
              <a:rPr lang="ko-KR" altLang="en-US" sz="1400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패스 ② </a:t>
            </a:r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점유비</a:t>
            </a:r>
            <a:r>
              <a:rPr lang="ko-KR" altLang="en-US" sz="1400" spc="-15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로</a:t>
            </a:r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 </a:t>
            </a:r>
            <a:r>
              <a:rPr lang="en-US" altLang="ko-KR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PASS</a:t>
            </a:r>
            <a:endParaRPr lang="ko-KR" altLang="en-US" sz="1400" spc="-150" dirty="0">
              <a:solidFill>
                <a:srgbClr val="FFFF00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C4943A5-825F-4583-AE0E-AC28828B7839}"/>
              </a:ext>
            </a:extLst>
          </p:cNvPr>
          <p:cNvSpPr txBox="1"/>
          <p:nvPr/>
        </p:nvSpPr>
        <p:spPr>
          <a:xfrm>
            <a:off x="13341608" y="4841904"/>
            <a:ext cx="2835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인기 담보 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넣고</a:t>
            </a:r>
            <a:endParaRPr lang="en-US" altLang="ko-KR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점유비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 </a:t>
            </a:r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70% 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넘겨서 </a:t>
            </a:r>
            <a:r>
              <a:rPr lang="en-US" altLang="ko-KR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PASS </a:t>
            </a:r>
          </a:p>
        </p:txBody>
      </p:sp>
      <p:sp>
        <p:nvSpPr>
          <p:cNvPr id="90" name="사각형: 둥근 모서리 89">
            <a:extLst>
              <a:ext uri="{FF2B5EF4-FFF2-40B4-BE49-F238E27FC236}">
                <a16:creationId xmlns:a16="http://schemas.microsoft.com/office/drawing/2014/main" id="{80A4F14F-4EE5-4C9F-B710-F65FD5799345}"/>
              </a:ext>
            </a:extLst>
          </p:cNvPr>
          <p:cNvSpPr/>
          <p:nvPr/>
        </p:nvSpPr>
        <p:spPr>
          <a:xfrm>
            <a:off x="13622565" y="5601188"/>
            <a:ext cx="2246085" cy="366111"/>
          </a:xfrm>
          <a:prstGeom prst="roundRect">
            <a:avLst>
              <a:gd name="adj" fmla="val 24472"/>
            </a:avLst>
          </a:prstGeom>
          <a:solidFill>
            <a:srgbClr val="006838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인기 담보 플랜 </a:t>
            </a:r>
            <a:r>
              <a:rPr lang="en-US" altLang="ko-KR" spc="-150" dirty="0"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OK</a:t>
            </a:r>
            <a:endParaRPr lang="ko-KR" altLang="en-US" spc="-150" dirty="0"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91" name="사각형: 둥근 모서리 90">
            <a:extLst>
              <a:ext uri="{FF2B5EF4-FFF2-40B4-BE49-F238E27FC236}">
                <a16:creationId xmlns:a16="http://schemas.microsoft.com/office/drawing/2014/main" id="{76E8E109-D1D1-4340-A773-0BBB98B5A078}"/>
              </a:ext>
            </a:extLst>
          </p:cNvPr>
          <p:cNvSpPr/>
          <p:nvPr/>
        </p:nvSpPr>
        <p:spPr>
          <a:xfrm>
            <a:off x="16667444" y="2741428"/>
            <a:ext cx="2364919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pc="-150" dirty="0">
                <a:solidFill>
                  <a:srgbClr val="FFFF00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약물 종류별 </a:t>
            </a:r>
            <a:r>
              <a:rPr lang="ko-KR" altLang="en-US" sz="1400" spc="-150" dirty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표적항암치료비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4F3C99A-5FD3-41A3-8FC6-66EB4756D948}"/>
              </a:ext>
            </a:extLst>
          </p:cNvPr>
          <p:cNvSpPr txBox="1"/>
          <p:nvPr/>
        </p:nvSpPr>
        <p:spPr>
          <a:xfrm>
            <a:off x="16432491" y="3047733"/>
            <a:ext cx="2835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연간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약물종류 개수 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따라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만기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까지 </a:t>
            </a:r>
            <a:r>
              <a:rPr lang="ko-KR" altLang="en-US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표적항암</a:t>
            </a:r>
            <a:r>
              <a:rPr lang="ko-KR" altLang="en-US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보장</a:t>
            </a:r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F04DB600-703D-4C8F-B7F8-F4F8F2791735}"/>
              </a:ext>
            </a:extLst>
          </p:cNvPr>
          <p:cNvSpPr/>
          <p:nvPr/>
        </p:nvSpPr>
        <p:spPr>
          <a:xfrm>
            <a:off x="16640000" y="3926374"/>
            <a:ext cx="729790" cy="210030"/>
          </a:xfrm>
          <a:prstGeom prst="rect">
            <a:avLst/>
          </a:prstGeom>
          <a:solidFill>
            <a:srgbClr val="01B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가지</a:t>
            </a:r>
          </a:p>
        </p:txBody>
      </p:sp>
      <p:sp>
        <p:nvSpPr>
          <p:cNvPr id="98" name="직사각형 97">
            <a:extLst>
              <a:ext uri="{FF2B5EF4-FFF2-40B4-BE49-F238E27FC236}">
                <a16:creationId xmlns:a16="http://schemas.microsoft.com/office/drawing/2014/main" id="{6D30222A-9B19-4B69-8C61-5CE1B3469DA0}"/>
              </a:ext>
            </a:extLst>
          </p:cNvPr>
          <p:cNvSpPr/>
          <p:nvPr/>
        </p:nvSpPr>
        <p:spPr>
          <a:xfrm>
            <a:off x="17485008" y="3926374"/>
            <a:ext cx="729790" cy="210030"/>
          </a:xfrm>
          <a:prstGeom prst="rect">
            <a:avLst/>
          </a:prstGeom>
          <a:solidFill>
            <a:srgbClr val="0181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2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가지</a:t>
            </a:r>
          </a:p>
        </p:txBody>
      </p:sp>
      <p:sp>
        <p:nvSpPr>
          <p:cNvPr id="99" name="직사각형 98">
            <a:extLst>
              <a:ext uri="{FF2B5EF4-FFF2-40B4-BE49-F238E27FC236}">
                <a16:creationId xmlns:a16="http://schemas.microsoft.com/office/drawing/2014/main" id="{A4D4DB7D-F607-4EB5-BDA5-76D7577F5196}"/>
              </a:ext>
            </a:extLst>
          </p:cNvPr>
          <p:cNvSpPr/>
          <p:nvPr/>
        </p:nvSpPr>
        <p:spPr>
          <a:xfrm>
            <a:off x="18330016" y="3926374"/>
            <a:ext cx="729790" cy="210030"/>
          </a:xfrm>
          <a:prstGeom prst="rect">
            <a:avLst/>
          </a:prstGeom>
          <a:solidFill>
            <a:srgbClr val="01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3</a:t>
            </a:r>
            <a:r>
              <a:rPr lang="ko-KR" altLang="en-US" sz="14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가지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6ACA7CD-14B7-4761-8571-909BF0AF7947}"/>
              </a:ext>
            </a:extLst>
          </p:cNvPr>
          <p:cNvSpPr txBox="1"/>
          <p:nvPr/>
        </p:nvSpPr>
        <p:spPr>
          <a:xfrm>
            <a:off x="16546404" y="4261463"/>
            <a:ext cx="916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가입금액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600" spc="-150" dirty="0">
                <a:solidFill>
                  <a:srgbClr val="01BB48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100%</a:t>
            </a:r>
            <a:endParaRPr lang="ko-KR" altLang="en-US" spc="-150" dirty="0">
              <a:solidFill>
                <a:srgbClr val="01BB48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4CFDA9D-CECC-491D-8270-C952001399A8}"/>
              </a:ext>
            </a:extLst>
          </p:cNvPr>
          <p:cNvSpPr txBox="1"/>
          <p:nvPr/>
        </p:nvSpPr>
        <p:spPr>
          <a:xfrm>
            <a:off x="17391412" y="4261463"/>
            <a:ext cx="916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가입금액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600" spc="-150" dirty="0">
                <a:solidFill>
                  <a:srgbClr val="01813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100%</a:t>
            </a:r>
            <a:endParaRPr lang="ko-KR" altLang="en-US" spc="-150" dirty="0">
              <a:solidFill>
                <a:srgbClr val="01813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CD7886F-2122-4FE7-8A1C-7B59227429C3}"/>
              </a:ext>
            </a:extLst>
          </p:cNvPr>
          <p:cNvSpPr txBox="1"/>
          <p:nvPr/>
        </p:nvSpPr>
        <p:spPr>
          <a:xfrm>
            <a:off x="18230978" y="4261463"/>
            <a:ext cx="916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가입금액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r>
              <a:rPr lang="en-US" altLang="ko-KR" sz="1600" spc="-150" dirty="0">
                <a:solidFill>
                  <a:srgbClr val="015722"/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100%</a:t>
            </a:r>
            <a:endParaRPr lang="ko-KR" altLang="en-US" spc="-150" dirty="0">
              <a:solidFill>
                <a:srgbClr val="015722"/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6CD04EF-31FF-4CBC-8FC9-801F9E751DA8}"/>
              </a:ext>
            </a:extLst>
          </p:cNvPr>
          <p:cNvSpPr txBox="1"/>
          <p:nvPr/>
        </p:nvSpPr>
        <p:spPr>
          <a:xfrm>
            <a:off x="16432491" y="5058097"/>
            <a:ext cx="283556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pc="-1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비갱신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 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or10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년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/20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년</a:t>
            </a:r>
            <a:r>
              <a:rPr lang="en-US" altLang="ko-KR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/30</a:t>
            </a:r>
            <a:r>
              <a:rPr lang="ko-KR" altLang="en-US" sz="16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년 갱신</a:t>
            </a:r>
            <a:endParaRPr lang="en-US" altLang="ko-KR" sz="16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  <a:p>
            <a:pPr algn="ctr"/>
            <a:endParaRPr lang="en-US" altLang="ko-KR" sz="20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ko-KR" altLang="en-US" sz="20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선택 가능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1A9FE60-F56C-4997-9B0A-640E30EF80C6}"/>
              </a:ext>
            </a:extLst>
          </p:cNvPr>
          <p:cNvSpPr/>
          <p:nvPr/>
        </p:nvSpPr>
        <p:spPr>
          <a:xfrm>
            <a:off x="9963150" y="720436"/>
            <a:ext cx="9683750" cy="5749248"/>
          </a:xfrm>
          <a:prstGeom prst="rect">
            <a:avLst/>
          </a:prstGeom>
          <a:solidFill>
            <a:schemeClr val="tx1">
              <a:lumMod val="85000"/>
              <a:lumOff val="1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spc="-150" dirty="0">
                <a:solidFill>
                  <a:srgbClr val="FFFF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더욱 저렴</a:t>
            </a:r>
            <a:r>
              <a:rPr lang="ko-KR" altLang="en-US" sz="40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해진 </a:t>
            </a:r>
            <a:r>
              <a:rPr lang="ko-KR" altLang="en-US" sz="4400" spc="-150" dirty="0">
                <a:solidFill>
                  <a:srgbClr val="FFFF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어른이 보험료</a:t>
            </a:r>
            <a:r>
              <a:rPr lang="ko-KR" altLang="en-US" sz="40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와</a:t>
            </a:r>
            <a:endParaRPr lang="en-US" altLang="ko-KR" sz="4000" spc="-15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endParaRPr lang="en-US" altLang="ko-KR" sz="4000" spc="-15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ko-KR" altLang="en-US" sz="4400" spc="-150" dirty="0">
                <a:solidFill>
                  <a:srgbClr val="FFFF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더욱 다양</a:t>
            </a:r>
            <a:r>
              <a:rPr lang="ko-KR" altLang="en-US" sz="40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해진 </a:t>
            </a:r>
            <a:r>
              <a:rPr lang="ko-KR" altLang="en-US" sz="4400" spc="-150" dirty="0">
                <a:solidFill>
                  <a:srgbClr val="FFFF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수술비 </a:t>
            </a:r>
            <a:r>
              <a:rPr lang="en-US" altLang="ko-KR" sz="4400" spc="-150" dirty="0">
                <a:solidFill>
                  <a:srgbClr val="FFFF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DB </a:t>
            </a:r>
            <a:r>
              <a:rPr lang="ko-KR" altLang="en-US" sz="4400" spc="-150" dirty="0">
                <a:solidFill>
                  <a:srgbClr val="FFFF00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패스</a:t>
            </a:r>
            <a:r>
              <a:rPr lang="ko-KR" altLang="en-US" sz="40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로</a:t>
            </a:r>
            <a:endParaRPr lang="en-US" altLang="ko-KR" sz="4000" spc="-15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endParaRPr lang="en-US" altLang="ko-KR" sz="4000" spc="-150" dirty="0">
              <a:latin typeface="에스코어 드림 7 ExtraBold" panose="020B0803030302020204" pitchFamily="34" charset="-127"/>
              <a:ea typeface="에스코어 드림 7 ExtraBold" panose="020B0803030302020204" pitchFamily="34" charset="-127"/>
            </a:endParaRPr>
          </a:p>
          <a:p>
            <a:pPr algn="ctr"/>
            <a:r>
              <a:rPr lang="en-US" altLang="ko-KR" sz="40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4</a:t>
            </a:r>
            <a:r>
              <a:rPr lang="ko-KR" altLang="en-US" sz="4000" spc="-150" dirty="0">
                <a:latin typeface="에스코어 드림 7 ExtraBold" panose="020B0803030302020204" pitchFamily="34" charset="-127"/>
                <a:ea typeface="에스코어 드림 7 ExtraBold" panose="020B0803030302020204" pitchFamily="34" charset="-127"/>
              </a:rPr>
              <a:t>월 마감고민 </a:t>
            </a:r>
            <a:r>
              <a:rPr lang="en-US" altLang="ko-KR" sz="4400" spc="-150" dirty="0"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DB</a:t>
            </a:r>
            <a:r>
              <a:rPr lang="ko-KR" altLang="en-US" sz="4400" spc="-150" dirty="0" err="1"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손보로</a:t>
            </a:r>
            <a:r>
              <a:rPr lang="ko-KR" altLang="en-US" sz="4400" spc="-150" dirty="0"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해결</a:t>
            </a:r>
            <a:endParaRPr lang="en-US" altLang="ko-KR" sz="4000" spc="-150" dirty="0"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84992FE-C288-401C-8390-C18053A1BB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6696"/>
            <a:ext cx="9683750" cy="676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80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그림 50">
            <a:extLst>
              <a:ext uri="{FF2B5EF4-FFF2-40B4-BE49-F238E27FC236}">
                <a16:creationId xmlns:a16="http://schemas.microsoft.com/office/drawing/2014/main" id="{BC1567BB-B3AD-E185-17FF-37AEF3249C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1198" y="6362357"/>
            <a:ext cx="9124340" cy="321827"/>
          </a:xfrm>
          <a:prstGeom prst="rect">
            <a:avLst/>
          </a:prstGeom>
        </p:spPr>
      </p:pic>
      <p:sp>
        <p:nvSpPr>
          <p:cNvPr id="52" name="직사각형 51">
            <a:extLst>
              <a:ext uri="{FF2B5EF4-FFF2-40B4-BE49-F238E27FC236}">
                <a16:creationId xmlns:a16="http://schemas.microsoft.com/office/drawing/2014/main" id="{090C2FEE-340A-17D4-B312-2F2AC26CE678}"/>
              </a:ext>
            </a:extLst>
          </p:cNvPr>
          <p:cNvSpPr/>
          <p:nvPr/>
        </p:nvSpPr>
        <p:spPr>
          <a:xfrm>
            <a:off x="18774260" y="6346149"/>
            <a:ext cx="644040" cy="2877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74" b="1" dirty="0">
                <a:solidFill>
                  <a:srgbClr val="FF0000"/>
                </a:solidFill>
              </a:rPr>
              <a:t>교육용</a:t>
            </a:r>
          </a:p>
        </p:txBody>
      </p:sp>
      <p:pic>
        <p:nvPicPr>
          <p:cNvPr id="41" name="그림 40">
            <a:extLst>
              <a:ext uri="{FF2B5EF4-FFF2-40B4-BE49-F238E27FC236}">
                <a16:creationId xmlns:a16="http://schemas.microsoft.com/office/drawing/2014/main" id="{AF9D1B8F-F0DE-4724-B3C4-51B3FEB6A7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7039" y="217929"/>
            <a:ext cx="959241" cy="271559"/>
          </a:xfrm>
          <a:prstGeom prst="rect">
            <a:avLst/>
          </a:prstGeom>
        </p:spPr>
      </p:pic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A17DA270-3EDF-44DB-B34E-DBEFB21DEBAB}"/>
              </a:ext>
            </a:extLst>
          </p:cNvPr>
          <p:cNvCxnSpPr>
            <a:cxnSpLocks/>
          </p:cNvCxnSpPr>
          <p:nvPr/>
        </p:nvCxnSpPr>
        <p:spPr>
          <a:xfrm>
            <a:off x="10039424" y="562662"/>
            <a:ext cx="9230694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itle 1">
            <a:extLst>
              <a:ext uri="{FF2B5EF4-FFF2-40B4-BE49-F238E27FC236}">
                <a16:creationId xmlns:a16="http://schemas.microsoft.com/office/drawing/2014/main" id="{3E2BBAC7-65F6-492D-A11B-8969EC18AB04}"/>
              </a:ext>
            </a:extLst>
          </p:cNvPr>
          <p:cNvSpPr txBox="1">
            <a:spLocks/>
          </p:cNvSpPr>
          <p:nvPr/>
        </p:nvSpPr>
        <p:spPr>
          <a:xfrm>
            <a:off x="10039424" y="173816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latin typeface="G마켓 산스 TTF Bold" panose="02000000000000000000" pitchFamily="2" charset="-127"/>
                <a:ea typeface="G마켓 산스 TTF Bold" panose="02000000000000000000" pitchFamily="2" charset="-127"/>
                <a:cs typeface="Arial" charset="0"/>
              </a:rPr>
              <a:t>Contents</a:t>
            </a:r>
            <a:endParaRPr lang="ko-KR" altLang="en-US" sz="2000" b="1" spc="-45" dirty="0">
              <a:ln w="13500">
                <a:solidFill>
                  <a:srgbClr val="00CC99">
                    <a:shade val="2500"/>
                    <a:alpha val="6500"/>
                  </a:srgbClr>
                </a:solidFill>
                <a:prstDash val="solid"/>
              </a:ln>
              <a:solidFill>
                <a:srgbClr val="0C523A"/>
              </a:solidFill>
              <a:latin typeface="에스코어 드림 6 Bold" panose="020B0703030302020204" pitchFamily="34" charset="-127"/>
              <a:ea typeface="에스코어 드림 6 Bold" panose="020B0703030302020204" pitchFamily="34" charset="-127"/>
              <a:cs typeface="Arial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7F453DB-7D8A-4E7C-9844-B23734EF8F69}"/>
              </a:ext>
            </a:extLst>
          </p:cNvPr>
          <p:cNvGrpSpPr/>
          <p:nvPr/>
        </p:nvGrpSpPr>
        <p:grpSpPr>
          <a:xfrm>
            <a:off x="11086016" y="1304983"/>
            <a:ext cx="6980818" cy="3366180"/>
            <a:chOff x="1429812" y="1304983"/>
            <a:chExt cx="6980818" cy="3366180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1731CF15-05AD-4118-8A6B-1C68D8BF08EA}"/>
                </a:ext>
              </a:extLst>
            </p:cNvPr>
            <p:cNvGrpSpPr/>
            <p:nvPr/>
          </p:nvGrpSpPr>
          <p:grpSpPr>
            <a:xfrm>
              <a:off x="3613711" y="1304983"/>
              <a:ext cx="2761201" cy="551200"/>
              <a:chOff x="3461274" y="821733"/>
              <a:chExt cx="2761201" cy="551200"/>
            </a:xfrm>
          </p:grpSpPr>
          <p:sp>
            <p:nvSpPr>
              <p:cNvPr id="23" name="Rectangle 304"/>
              <p:cNvSpPr>
                <a:spLocks noChangeArrowheads="1"/>
              </p:cNvSpPr>
              <p:nvPr/>
            </p:nvSpPr>
            <p:spPr bwMode="auto">
              <a:xfrm>
                <a:off x="3461274" y="852338"/>
                <a:ext cx="2761201" cy="511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latinLnBrk="1" hangingPunct="1">
                  <a:defRPr/>
                </a:pPr>
                <a:r>
                  <a:rPr lang="en-US" altLang="ko-KR" sz="2737" b="1" spc="541" dirty="0">
                    <a:latin typeface="에스코어 드림 9 Black" panose="020B0A03030302020204" pitchFamily="34" charset="-127"/>
                    <a:ea typeface="에스코어 드림 9 Black" panose="020B0A03030302020204" pitchFamily="34" charset="-127"/>
                  </a:rPr>
                  <a:t>CONTENTS</a:t>
                </a:r>
              </a:p>
            </p:txBody>
          </p:sp>
          <p:grpSp>
            <p:nvGrpSpPr>
              <p:cNvPr id="24" name="그룹 5"/>
              <p:cNvGrpSpPr>
                <a:grpSpLocks/>
              </p:cNvGrpSpPr>
              <p:nvPr/>
            </p:nvGrpSpPr>
            <p:grpSpPr bwMode="auto">
              <a:xfrm>
                <a:off x="3461274" y="821733"/>
                <a:ext cx="2761201" cy="551200"/>
                <a:chOff x="2737892" y="-635886"/>
                <a:chExt cx="3816424" cy="588046"/>
              </a:xfrm>
            </p:grpSpPr>
            <p:cxnSp>
              <p:nvCxnSpPr>
                <p:cNvPr id="25" name="직선 연결선 22"/>
                <p:cNvCxnSpPr>
                  <a:cxnSpLocks noChangeShapeType="1"/>
                </p:cNvCxnSpPr>
                <p:nvPr/>
              </p:nvCxnSpPr>
              <p:spPr bwMode="auto">
                <a:xfrm>
                  <a:off x="2737892" y="-635886"/>
                  <a:ext cx="3816424" cy="0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6" name="직선 연결선 23"/>
                <p:cNvCxnSpPr>
                  <a:cxnSpLocks noChangeShapeType="1"/>
                </p:cNvCxnSpPr>
                <p:nvPr/>
              </p:nvCxnSpPr>
              <p:spPr bwMode="auto">
                <a:xfrm>
                  <a:off x="2737892" y="-47840"/>
                  <a:ext cx="3816424" cy="0"/>
                </a:xfrm>
                <a:prstGeom prst="line">
                  <a:avLst/>
                </a:prstGeom>
                <a:noFill/>
                <a:ln w="12700" algn="ctr">
                  <a:solidFill>
                    <a:schemeClr val="tx1">
                      <a:lumMod val="95000"/>
                      <a:lumOff val="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D5513602-4E0D-4A84-A817-821DFCDD2F4D}"/>
                </a:ext>
              </a:extLst>
            </p:cNvPr>
            <p:cNvGrpSpPr/>
            <p:nvPr/>
          </p:nvGrpSpPr>
          <p:grpSpPr>
            <a:xfrm>
              <a:off x="1429812" y="2425933"/>
              <a:ext cx="6980818" cy="423317"/>
              <a:chOff x="1249241" y="1698593"/>
              <a:chExt cx="6980818" cy="423317"/>
            </a:xfrm>
          </p:grpSpPr>
          <p:sp>
            <p:nvSpPr>
              <p:cNvPr id="79" name="Rectangle 304">
                <a:extLst>
                  <a:ext uri="{FF2B5EF4-FFF2-40B4-BE49-F238E27FC236}">
                    <a16:creationId xmlns:a16="http://schemas.microsoft.com/office/drawing/2014/main" id="{BBEAFD05-F8FF-7D89-C22D-03C9B659E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3278" y="1760864"/>
                <a:ext cx="5061352" cy="3610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eaLnBrk="1" latinLnBrk="1" hangingPunct="1">
                  <a:defRPr/>
                </a:pPr>
                <a:r>
                  <a:rPr kumimoji="0" lang="ko-KR" altLang="en-US" sz="1759" b="1" spc="293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질병 수술비</a:t>
                </a:r>
                <a:endParaRPr kumimoji="0" lang="en-US" altLang="ko-KR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endParaRPr>
              </a:p>
            </p:txBody>
          </p:sp>
          <p:sp>
            <p:nvSpPr>
              <p:cNvPr id="80" name="Rectangle 304">
                <a:extLst>
                  <a:ext uri="{FF2B5EF4-FFF2-40B4-BE49-F238E27FC236}">
                    <a16:creationId xmlns:a16="http://schemas.microsoft.com/office/drawing/2014/main" id="{44EAEB66-EABB-1F91-4CE5-9870335D9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9241" y="1698593"/>
                <a:ext cx="2104011" cy="391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latinLnBrk="1" hangingPunct="1"/>
                <a:r>
                  <a:rPr lang="en-US" altLang="ko-KR" sz="1956" b="1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01</a:t>
                </a:r>
              </a:p>
            </p:txBody>
          </p:sp>
          <p:sp>
            <p:nvSpPr>
              <p:cNvPr id="81" name="Rectangle 304">
                <a:extLst>
                  <a:ext uri="{FF2B5EF4-FFF2-40B4-BE49-F238E27FC236}">
                    <a16:creationId xmlns:a16="http://schemas.microsoft.com/office/drawing/2014/main" id="{1E970619-3D5F-A82C-EA35-45B2BDBB8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959" y="1776424"/>
                <a:ext cx="1446100" cy="3309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latinLnBrk="1" hangingPunct="1"/>
                <a:r>
                  <a:rPr kumimoji="0" lang="en-US" altLang="ko-KR" sz="1564" b="1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09p</a:t>
                </a:r>
              </a:p>
            </p:txBody>
          </p:sp>
          <p:cxnSp>
            <p:nvCxnSpPr>
              <p:cNvPr id="82" name="직선 연결선 55">
                <a:extLst>
                  <a:ext uri="{FF2B5EF4-FFF2-40B4-BE49-F238E27FC236}">
                    <a16:creationId xmlns:a16="http://schemas.microsoft.com/office/drawing/2014/main" id="{F235E7A6-DD5C-AE2C-6CB6-D4566E21A20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4086225" y="2091822"/>
                <a:ext cx="3137723" cy="0"/>
              </a:xfrm>
              <a:prstGeom prst="line">
                <a:avLst/>
              </a:prstGeom>
              <a:noFill/>
              <a:ln w="19050" algn="ctr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9D9BC109-D81C-49C7-ABE9-824D45AF7476}"/>
                </a:ext>
              </a:extLst>
            </p:cNvPr>
            <p:cNvGrpSpPr/>
            <p:nvPr/>
          </p:nvGrpSpPr>
          <p:grpSpPr>
            <a:xfrm>
              <a:off x="1429812" y="3352206"/>
              <a:ext cx="6980818" cy="413106"/>
              <a:chOff x="1249241" y="2349571"/>
              <a:chExt cx="6980818" cy="413106"/>
            </a:xfrm>
          </p:grpSpPr>
          <p:sp>
            <p:nvSpPr>
              <p:cNvPr id="84" name="Rectangle 304">
                <a:extLst>
                  <a:ext uri="{FF2B5EF4-FFF2-40B4-BE49-F238E27FC236}">
                    <a16:creationId xmlns:a16="http://schemas.microsoft.com/office/drawing/2014/main" id="{1F3983BB-E98D-D21E-8761-0BA486581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3278" y="2401631"/>
                <a:ext cx="5061352" cy="3610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eaLnBrk="1" latinLnBrk="1" hangingPunct="1">
                  <a:defRPr/>
                </a:pPr>
                <a:r>
                  <a:rPr kumimoji="0" lang="ko-KR" altLang="en-US" sz="1759" b="1" spc="293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질병 수술비 </a:t>
                </a:r>
                <a:r>
                  <a:rPr kumimoji="0" lang="en-US" altLang="ko-KR" sz="1759" b="1" spc="293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DB</a:t>
                </a:r>
                <a:r>
                  <a:rPr kumimoji="0" lang="ko-KR" altLang="en-US" sz="1759" b="1" spc="293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패스</a:t>
                </a:r>
                <a:endParaRPr kumimoji="0" lang="en-US" altLang="ko-KR" sz="1759" b="1" spc="293" dirty="0">
                  <a:latin typeface="에스코어 드림 7 ExtraBold" panose="020B0803030302020204" pitchFamily="34" charset="-127"/>
                  <a:ea typeface="에스코어 드림 7 ExtraBold" panose="020B0803030302020204" pitchFamily="34" charset="-127"/>
                </a:endParaRPr>
              </a:p>
            </p:txBody>
          </p:sp>
          <p:sp>
            <p:nvSpPr>
              <p:cNvPr id="85" name="Rectangle 304">
                <a:extLst>
                  <a:ext uri="{FF2B5EF4-FFF2-40B4-BE49-F238E27FC236}">
                    <a16:creationId xmlns:a16="http://schemas.microsoft.com/office/drawing/2014/main" id="{C4FE8D52-35A0-27C8-2255-C55346BED6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9241" y="2349571"/>
                <a:ext cx="2104011" cy="391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latinLnBrk="1" hangingPunct="1"/>
                <a:r>
                  <a:rPr lang="en-US" altLang="ko-KR" sz="1956" b="1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02</a:t>
                </a:r>
              </a:p>
            </p:txBody>
          </p:sp>
          <p:sp>
            <p:nvSpPr>
              <p:cNvPr id="86" name="Rectangle 304">
                <a:extLst>
                  <a:ext uri="{FF2B5EF4-FFF2-40B4-BE49-F238E27FC236}">
                    <a16:creationId xmlns:a16="http://schemas.microsoft.com/office/drawing/2014/main" id="{D01BDE66-1F3F-27F4-700D-4D4952154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959" y="2406325"/>
                <a:ext cx="1446100" cy="3309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latinLnBrk="1" hangingPunct="1"/>
                <a:r>
                  <a:rPr kumimoji="0" lang="en-US" altLang="ko-KR" sz="1564" b="1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18p</a:t>
                </a:r>
              </a:p>
            </p:txBody>
          </p:sp>
        </p:grpSp>
        <p:cxnSp>
          <p:nvCxnSpPr>
            <p:cNvPr id="87" name="직선 연결선 55">
              <a:extLst>
                <a:ext uri="{FF2B5EF4-FFF2-40B4-BE49-F238E27FC236}">
                  <a16:creationId xmlns:a16="http://schemas.microsoft.com/office/drawing/2014/main" id="{0C804589-E319-7BD1-D205-B6AFDC2DB0A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00650" y="3710064"/>
              <a:ext cx="2203869" cy="0"/>
            </a:xfrm>
            <a:prstGeom prst="line">
              <a:avLst/>
            </a:prstGeom>
            <a:noFill/>
            <a:ln w="19050" algn="ctr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8D754E07-85C3-437F-878B-671DEECFDC3D}"/>
                </a:ext>
              </a:extLst>
            </p:cNvPr>
            <p:cNvGrpSpPr/>
            <p:nvPr/>
          </p:nvGrpSpPr>
          <p:grpSpPr>
            <a:xfrm>
              <a:off x="1429812" y="4268268"/>
              <a:ext cx="6980818" cy="402895"/>
              <a:chOff x="1249241" y="3366753"/>
              <a:chExt cx="6980818" cy="402895"/>
            </a:xfrm>
          </p:grpSpPr>
          <p:sp>
            <p:nvSpPr>
              <p:cNvPr id="89" name="Rectangle 304">
                <a:extLst>
                  <a:ext uri="{FF2B5EF4-FFF2-40B4-BE49-F238E27FC236}">
                    <a16:creationId xmlns:a16="http://schemas.microsoft.com/office/drawing/2014/main" id="{D671F8E7-DC41-3F69-B617-D6AD9ADDB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3278" y="3408602"/>
                <a:ext cx="5061352" cy="3610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eaLnBrk="1" latinLnBrk="1" hangingPunct="1">
                  <a:defRPr/>
                </a:pPr>
                <a:r>
                  <a:rPr kumimoji="0" lang="ko-KR" altLang="en-US" sz="1759" b="1" spc="293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암</a:t>
                </a:r>
                <a:r>
                  <a:rPr kumimoji="0" lang="en-US" altLang="ko-KR" sz="1759" b="1" spc="293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/</a:t>
                </a:r>
                <a:r>
                  <a:rPr kumimoji="0" lang="ko-KR" altLang="en-US" sz="1759" b="1" spc="293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순환계 보장</a:t>
                </a:r>
                <a:r>
                  <a:rPr kumimoji="0" lang="en-US" altLang="ko-KR" sz="1759" b="1" spc="293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UP</a:t>
                </a:r>
              </a:p>
            </p:txBody>
          </p:sp>
          <p:sp>
            <p:nvSpPr>
              <p:cNvPr id="90" name="Rectangle 304">
                <a:extLst>
                  <a:ext uri="{FF2B5EF4-FFF2-40B4-BE49-F238E27FC236}">
                    <a16:creationId xmlns:a16="http://schemas.microsoft.com/office/drawing/2014/main" id="{CD058C0B-7D0E-7E30-8315-174DB61297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9241" y="3366753"/>
                <a:ext cx="2104011" cy="391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latinLnBrk="1" hangingPunct="1"/>
                <a:r>
                  <a:rPr lang="en-US" altLang="ko-KR" sz="1956" b="1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03</a:t>
                </a:r>
              </a:p>
            </p:txBody>
          </p:sp>
          <p:sp>
            <p:nvSpPr>
              <p:cNvPr id="91" name="Rectangle 304">
                <a:extLst>
                  <a:ext uri="{FF2B5EF4-FFF2-40B4-BE49-F238E27FC236}">
                    <a16:creationId xmlns:a16="http://schemas.microsoft.com/office/drawing/2014/main" id="{EAAEC1BD-65DF-2064-E8C3-0660C15972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83959" y="3402430"/>
                <a:ext cx="1446100" cy="3330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latinLnBrk="1"/>
                <a:r>
                  <a:rPr kumimoji="0" lang="en-US" altLang="ko-KR" sz="1564" b="1" dirty="0">
                    <a:latin typeface="에스코어 드림 7 ExtraBold" panose="020B0803030302020204" pitchFamily="34" charset="-127"/>
                    <a:ea typeface="에스코어 드림 7 ExtraBold" panose="020B0803030302020204" pitchFamily="34" charset="-127"/>
                  </a:rPr>
                  <a:t>36p</a:t>
                </a:r>
              </a:p>
            </p:txBody>
          </p:sp>
          <p:cxnSp>
            <p:nvCxnSpPr>
              <p:cNvPr id="92" name="직선 연결선 55">
                <a:extLst>
                  <a:ext uri="{FF2B5EF4-FFF2-40B4-BE49-F238E27FC236}">
                    <a16:creationId xmlns:a16="http://schemas.microsoft.com/office/drawing/2014/main" id="{FF220694-98F7-72DF-73DA-6174E9EF675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810529" y="3717404"/>
                <a:ext cx="2311483" cy="0"/>
              </a:xfrm>
              <a:prstGeom prst="line">
                <a:avLst/>
              </a:prstGeom>
              <a:noFill/>
              <a:ln w="19050" algn="ctr">
                <a:solidFill>
                  <a:schemeClr val="bg1">
                    <a:lumMod val="50000"/>
                  </a:schemeClr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4773A827-7501-4D81-9405-4FBDB63382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596" y="176502"/>
            <a:ext cx="9382557" cy="650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21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21351D-DAA9-D1DF-60BE-73D3FEB82FA7}"/>
              </a:ext>
            </a:extLst>
          </p:cNvPr>
          <p:cNvSpPr/>
          <p:nvPr/>
        </p:nvSpPr>
        <p:spPr>
          <a:xfrm>
            <a:off x="9982200" y="436086"/>
            <a:ext cx="9686735" cy="5932596"/>
          </a:xfrm>
          <a:prstGeom prst="rect">
            <a:avLst/>
          </a:prstGeom>
          <a:solidFill>
            <a:srgbClr val="0C52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79362AA-1CF4-7868-92EA-FBC7E8FBA7B2}"/>
              </a:ext>
            </a:extLst>
          </p:cNvPr>
          <p:cNvSpPr/>
          <p:nvPr/>
        </p:nvSpPr>
        <p:spPr>
          <a:xfrm>
            <a:off x="10375093" y="2128116"/>
            <a:ext cx="8900945" cy="236471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1F84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59" spc="-150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9ED52-3175-A9CF-5430-095D6A0D2067}"/>
              </a:ext>
            </a:extLst>
          </p:cNvPr>
          <p:cNvSpPr txBox="1"/>
          <p:nvPr/>
        </p:nvSpPr>
        <p:spPr>
          <a:xfrm>
            <a:off x="11294734" y="3122293"/>
            <a:ext cx="7219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spc="-150" dirty="0" err="1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건가청</a:t>
            </a:r>
            <a:r>
              <a:rPr lang="ko-KR" altLang="en-US" sz="5400" spc="-150" dirty="0">
                <a:solidFill>
                  <a:srgbClr val="FF362D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</a:rPr>
              <a:t> 보험료 인하</a:t>
            </a:r>
            <a:endParaRPr lang="en-US" altLang="ko-KR" sz="5400" spc="-150" dirty="0">
              <a:solidFill>
                <a:srgbClr val="FF362D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A6E5B96-B88F-4CF1-9412-B7E0C2E8C092}"/>
              </a:ext>
            </a:extLst>
          </p:cNvPr>
          <p:cNvGrpSpPr/>
          <p:nvPr/>
        </p:nvGrpSpPr>
        <p:grpSpPr>
          <a:xfrm>
            <a:off x="10215524" y="6416361"/>
            <a:ext cx="9217102" cy="338035"/>
            <a:chOff x="163074" y="6431172"/>
            <a:chExt cx="9217102" cy="338035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E62E9296-AA1B-BE68-F1D9-10033CDE5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50000"/>
            </a:blip>
            <a:stretch>
              <a:fillRect/>
            </a:stretch>
          </p:blipFill>
          <p:spPr>
            <a:xfrm>
              <a:off x="163074" y="6447380"/>
              <a:ext cx="9124340" cy="321827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7A38943F-D36B-8674-19EF-3B1B1D38B7DD}"/>
                </a:ext>
              </a:extLst>
            </p:cNvPr>
            <p:cNvSpPr/>
            <p:nvPr/>
          </p:nvSpPr>
          <p:spPr>
            <a:xfrm>
              <a:off x="8736136" y="6431172"/>
              <a:ext cx="644040" cy="2877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174" b="1" dirty="0">
                  <a:solidFill>
                    <a:srgbClr val="FF0000"/>
                  </a:solidFill>
                </a:rPr>
                <a:t>교육용</a:t>
              </a:r>
            </a:p>
          </p:txBody>
        </p:sp>
      </p:grp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BB9D6D5-3EF4-60BF-DEBF-E75B4C06567F}"/>
              </a:ext>
            </a:extLst>
          </p:cNvPr>
          <p:cNvCxnSpPr>
            <a:cxnSpLocks/>
          </p:cNvCxnSpPr>
          <p:nvPr/>
        </p:nvCxnSpPr>
        <p:spPr>
          <a:xfrm>
            <a:off x="9982200" y="456374"/>
            <a:ext cx="9686735" cy="0"/>
          </a:xfrm>
          <a:prstGeom prst="line">
            <a:avLst/>
          </a:prstGeom>
          <a:ln w="25400">
            <a:solidFill>
              <a:srgbClr val="0085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E87432-F0F8-476B-86C4-5F714060CABE}"/>
              </a:ext>
            </a:extLst>
          </p:cNvPr>
          <p:cNvSpPr txBox="1"/>
          <p:nvPr/>
        </p:nvSpPr>
        <p:spPr>
          <a:xfrm>
            <a:off x="10638328" y="2599073"/>
            <a:ext cx="8413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더욱 저렴해진 업계 </a:t>
            </a:r>
            <a:r>
              <a:rPr lang="en-US" altLang="ko-KR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1</a:t>
            </a:r>
            <a:r>
              <a:rPr lang="ko-KR" altLang="en-US" sz="2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에스코어 드림 4 Regular" panose="020B0503030302020204" pitchFamily="34" charset="-127"/>
                <a:ea typeface="에스코어 드림 4 Regular" panose="020B0503030302020204" pitchFamily="34" charset="-127"/>
              </a:rPr>
              <a:t>위 어른이</a:t>
            </a:r>
            <a:endParaRPr lang="en-US" altLang="ko-KR" sz="2800" spc="-150" dirty="0">
              <a:solidFill>
                <a:schemeClr val="tx1">
                  <a:lumMod val="85000"/>
                  <a:lumOff val="15000"/>
                </a:schemeClr>
              </a:solidFill>
              <a:latin typeface="에스코어 드림 4 Regular" panose="020B0503030302020204" pitchFamily="34" charset="-127"/>
              <a:ea typeface="에스코어 드림 4 Regular" panose="020B0503030302020204" pitchFamily="34" charset="-12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E643C-361A-4798-B8E6-2E1403248049}"/>
              </a:ext>
            </a:extLst>
          </p:cNvPr>
          <p:cNvSpPr txBox="1">
            <a:spLocks/>
          </p:cNvSpPr>
          <p:nvPr/>
        </p:nvSpPr>
        <p:spPr>
          <a:xfrm>
            <a:off x="9985185" y="90388"/>
            <a:ext cx="8392869" cy="3651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14" kern="1200">
                <a:solidFill>
                  <a:srgbClr val="006838"/>
                </a:solidFill>
                <a:latin typeface="DB고딕 B" panose="02020503020101020101" pitchFamily="18" charset="-127"/>
                <a:ea typeface="DB고딕 B" panose="02020503020101020101" pitchFamily="18" charset="-127"/>
                <a:cs typeface="+mj-cs"/>
              </a:defRPr>
            </a:lvl1pPr>
          </a:lstStyle>
          <a:p>
            <a:pPr defTabSz="457200" eaLnBrk="0" fontAlgn="base" latinLnBrk="0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건강할때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가입하는 </a:t>
            </a:r>
            <a:r>
              <a:rPr lang="ko-KR" altLang="en-US" sz="2000" b="1" spc="-45" dirty="0" err="1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청춘어람</a:t>
            </a:r>
            <a:r>
              <a:rPr lang="ko-KR" altLang="en-US" sz="2000" b="1" spc="-45" dirty="0">
                <a:ln w="13500">
                  <a:solidFill>
                    <a:srgbClr val="00CC99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C523A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Arial" charset="0"/>
              </a:rPr>
              <a:t> 보험료 인하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9918AFC-F6E5-46C0-BF66-BDE96FF7E5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5385" y="77202"/>
            <a:ext cx="1050653" cy="29743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E6D8FAA-1503-40A3-A118-604548532D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780"/>
            <a:ext cx="9683750" cy="665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91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24694</TotalTime>
  <Words>1986</Words>
  <Application>Microsoft Office PowerPoint</Application>
  <PresentationFormat>사용자 지정</PresentationFormat>
  <Paragraphs>601</Paragraphs>
  <Slides>56</Slides>
  <Notes>54</Notes>
  <HiddenSlides>0</HiddenSlides>
  <MMClips>0</MMClips>
  <ScaleCrop>false</ScaleCrop>
  <HeadingPairs>
    <vt:vector size="6" baseType="variant">
      <vt:variant>
        <vt:lpstr>사용한 글꼴</vt:lpstr>
      </vt:variant>
      <vt:variant>
        <vt:i4>16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56</vt:i4>
      </vt:variant>
    </vt:vector>
  </HeadingPairs>
  <TitlesOfParts>
    <vt:vector size="73" baseType="lpstr">
      <vt:lpstr>G마켓 산스 TTF Bold</vt:lpstr>
      <vt:lpstr>HY견명조</vt:lpstr>
      <vt:lpstr>맑은 고딕</vt:lpstr>
      <vt:lpstr>배달의민족 연성</vt:lpstr>
      <vt:lpstr>에스코어 드림 3 Light</vt:lpstr>
      <vt:lpstr>에스코어 드림 4 Regular</vt:lpstr>
      <vt:lpstr>에스코어 드림 5 Medium</vt:lpstr>
      <vt:lpstr>에스코어 드림 6 Bold</vt:lpstr>
      <vt:lpstr>에스코어 드림 7 ExtraBold</vt:lpstr>
      <vt:lpstr>에스코어 드림 8 Heavy</vt:lpstr>
      <vt:lpstr>에스코어 드림 9 Black</vt:lpstr>
      <vt:lpstr>카페24 빛나는별</vt:lpstr>
      <vt:lpstr>Arial</vt:lpstr>
      <vt:lpstr>Calibri</vt:lpstr>
      <vt:lpstr>Calibri Light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배상범</dc:creator>
  <cp:lastModifiedBy>김재원</cp:lastModifiedBy>
  <cp:revision>1036</cp:revision>
  <cp:lastPrinted>2024-05-28T07:47:55Z</cp:lastPrinted>
  <dcterms:created xsi:type="dcterms:W3CDTF">2024-01-23T04:16:35Z</dcterms:created>
  <dcterms:modified xsi:type="dcterms:W3CDTF">2026-03-31T00:46:19Z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Fasoo_Trace_ID" pid="2">
    <vt:lpwstr>eyJub2RlMSI6eyJkc2QiOiIwMTAwMDAwMDAwMDAyMjIyIiwibG9nVGltZSI6IjIwMjYtMDItMjZUMDA6MDE6MzlaIiwicElEIjoxLCJ0cmFjZUlkIjoiMkM0NDc1MDhEOUQyNEZEMEI1NTFEOTlERTY3ODlCODYiLCJ1c2VyQ29kZSI6IjEyMTAwMDU0In0sIm5vZGUyIjp7ImRzZCI6IjAxMDAwMDAwMDAwMDIyMjIiLCJsb2dUaW1lIjoiMjAyNi0wMy0yNlQyMzo1MTozNVoiLCJwSUQiOjEsInRyYWNlSWQiOiJGNDZDNDBBREJDRDk0Qjk5ODQwMUFDQzhGMjMzRDcyNiIsInVzZXJDb2RlIjoiMTIxMDAwNTQifSwibm9kZTMiOnsiZHNkIjoiMDEwMDAwMDAwMDAwMjIyMiIsImxvZ1RpbWUiOiIyMDI2LTAzLTI5VDIzOjA5OjIxWiIsInBJRCI6MSwidHJhY2VJZCI6IkI1NzNCNzMzNjZDMzQyNDdCNUI4M0NGNEI4RjQ4OTI5IiwidXNlckNvZGUiOiIxMjEwMDA1NCJ9LCJub2RlNCI6eyJkc2QiOiIwMTAwMDAwMDAwMDAyMjIyIiwibG9nVGltZSI6IjIwMjYtMDMtMzFUMDA6MDA6NTFaIiwicElEIjoxLCJ0cmFjZUlkIjoiMDYwMkRGQUMyNDc4NDBENkFDMjdCNTBDOEQyMUU3MUQiLCJ1c2VyQ29kZSI6IjEyMTAwMDU0In0sIm5vZGU1Ijp7ImRzZCI6IjAwMDAwMDAwMDAwMDAwMDAiLCJsb2dUaW1lIjoiMjAyNi0wMy0zMVQwMDo0ODoxMFoiLCJwSUQiOjIwNDgsInRyYWNlSWQiOiJGMDZDOTVGNkJGQUI0M0JFQjU3RTgxMkE3MUUwNzQwNCIsInVzZXJDb2RlIjoiMTIxMDAwNTQifSwibm9kZUNvdW50IjoyMCwicm9vdFRyYWNlSWQiOiJCODA3MDA5NjRBNjQ0NjEzOEY1NEVDNTIyNUUxQkNEMyJ9</vt:lpwstr>
  </property>
</Properties>
</file>