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3" r:id="rId4"/>
  </p:sldMasterIdLst>
  <p:notesMasterIdLst>
    <p:notesMasterId r:id="rId46"/>
  </p:notesMasterIdLst>
  <p:handoutMasterIdLst>
    <p:handoutMasterId r:id="rId47"/>
  </p:handoutMasterIdLst>
  <p:sldIdLst>
    <p:sldId id="1204" r:id="rId5"/>
    <p:sldId id="1258" r:id="rId6"/>
    <p:sldId id="1276" r:id="rId7"/>
    <p:sldId id="1262" r:id="rId8"/>
    <p:sldId id="1264" r:id="rId9"/>
    <p:sldId id="1263" r:id="rId10"/>
    <p:sldId id="1265" r:id="rId11"/>
    <p:sldId id="1125" r:id="rId12"/>
    <p:sldId id="1275" r:id="rId13"/>
    <p:sldId id="1259" r:id="rId14"/>
    <p:sldId id="1269" r:id="rId15"/>
    <p:sldId id="1270" r:id="rId16"/>
    <p:sldId id="1271" r:id="rId17"/>
    <p:sldId id="1272" r:id="rId18"/>
    <p:sldId id="1278" r:id="rId19"/>
    <p:sldId id="1286" r:id="rId20"/>
    <p:sldId id="1279" r:id="rId21"/>
    <p:sldId id="1280" r:id="rId22"/>
    <p:sldId id="1282" r:id="rId23"/>
    <p:sldId id="1281" r:id="rId24"/>
    <p:sldId id="1186" r:id="rId25"/>
    <p:sldId id="1240" r:id="rId26"/>
    <p:sldId id="1289" r:id="rId27"/>
    <p:sldId id="1285" r:id="rId28"/>
    <p:sldId id="1284" r:id="rId29"/>
    <p:sldId id="1277" r:id="rId30"/>
    <p:sldId id="1241" r:id="rId31"/>
    <p:sldId id="1287" r:id="rId32"/>
    <p:sldId id="1288" r:id="rId33"/>
    <p:sldId id="1119" r:id="rId34"/>
    <p:sldId id="1109" r:id="rId35"/>
    <p:sldId id="1110" r:id="rId36"/>
    <p:sldId id="1111" r:id="rId37"/>
    <p:sldId id="1112" r:id="rId38"/>
    <p:sldId id="1113" r:id="rId39"/>
    <p:sldId id="1114" r:id="rId40"/>
    <p:sldId id="1115" r:id="rId41"/>
    <p:sldId id="1116" r:id="rId42"/>
    <p:sldId id="993" r:id="rId43"/>
    <p:sldId id="994" r:id="rId44"/>
    <p:sldId id="1071" r:id="rId45"/>
  </p:sldIdLst>
  <p:sldSz cx="10367963" cy="7272338"/>
  <p:notesSz cx="6797675" cy="9929813"/>
  <p:embeddedFontLst>
    <p:embeddedFont>
      <p:font typeface=".엘리스 디지털배움체 TTF" panose="02000503000000000000" pitchFamily="2" charset="-127"/>
      <p:regular r:id="rId48"/>
      <p:bold r:id="rId49"/>
    </p:embeddedFont>
    <p:embeddedFont>
      <p:font typeface="G마켓 산스 Bold" panose="02000000000000000000" pitchFamily="50" charset="-127"/>
      <p:regular r:id="rId50"/>
    </p:embeddedFont>
    <p:embeddedFont>
      <p:font typeface="G마켓 산스 TTF Bold" panose="02000000000000000000" pitchFamily="2" charset="-127"/>
      <p:bold r:id="rId51"/>
    </p:embeddedFont>
    <p:embeddedFont>
      <p:font typeface="SB 어그로 Bold" panose="02020603020101020101" pitchFamily="18" charset="-127"/>
      <p:regular r:id="rId52"/>
    </p:embeddedFont>
    <p:embeddedFont>
      <p:font typeface="강원교육모두 Bold" panose="02020603020101020101" pitchFamily="18" charset="-127"/>
      <p:regular r:id="rId53"/>
    </p:embeddedFont>
    <p:embeddedFont>
      <p:font typeface="강원교육새음 Medium" panose="02020603020101020101" pitchFamily="18" charset="-127"/>
      <p:regular r:id="rId54"/>
    </p:embeddedFont>
    <p:embeddedFont>
      <p:font typeface="강원교육튼튼" panose="02020603020101020101" pitchFamily="18" charset="-127"/>
      <p:regular r:id="rId55"/>
    </p:embeddedFont>
    <p:embeddedFont>
      <p:font typeface="맑은 고딕" panose="020B0503020000020004" pitchFamily="50" charset="-127"/>
      <p:regular r:id="rId56"/>
      <p:bold r:id="rId57"/>
    </p:embeddedFont>
    <p:embeddedFont>
      <p:font typeface="배달의민족 도현" panose="020B0600000101010101" pitchFamily="50" charset="-127"/>
      <p:regular r:id="rId58"/>
    </p:embeddedFont>
    <p:embeddedFont>
      <p:font typeface="배달의민족 주아" panose="02020603020101020101" pitchFamily="18" charset="-127"/>
      <p:regular r:id="rId59"/>
    </p:embeddedFont>
    <p:embeddedFont>
      <p:font typeface="여기어때 잘난체 2 TTF" pitchFamily="2" charset="-127"/>
      <p:regular r:id="rId60"/>
    </p:embeddedFont>
    <p:embeddedFont>
      <p:font typeface="페이퍼로지 5 Medium" pitchFamily="2" charset="-127"/>
      <p:regular r:id="rId61"/>
    </p:embeddedFont>
    <p:embeddedFont>
      <p:font typeface="페이퍼로지 6 SemiBold" pitchFamily="2" charset="-127"/>
      <p:bold r:id="rId62"/>
    </p:embeddedFont>
    <p:embeddedFont>
      <p:font typeface="페이퍼로지 7 Bold" pitchFamily="2" charset="-127"/>
      <p:bold r:id="rId63"/>
    </p:embeddedFont>
    <p:embeddedFont>
      <p:font typeface="페이퍼로지 8 ExtraBold" pitchFamily="2" charset="-127"/>
      <p:bold r:id="rId64"/>
    </p:embeddedFont>
    <p:embeddedFont>
      <p:font typeface="페이퍼로지 9 Black" pitchFamily="2" charset="-127"/>
      <p:bold r:id="rId65"/>
    </p:embeddedFont>
    <p:embeddedFont>
      <p:font typeface="프리젠테이션 6 SemiBold" pitchFamily="2" charset="-127"/>
      <p:bold r:id="rId66"/>
    </p:embeddedFont>
    <p:embeddedFont>
      <p:font typeface="프리젠테이션 7 Bold" pitchFamily="2" charset="-127"/>
      <p:bold r:id="rId67"/>
    </p:embeddedFont>
    <p:embeddedFont>
      <p:font typeface="흥국씨앗 L" panose="020B0303000000000000" pitchFamily="50" charset="-127"/>
      <p:regular r:id="rId68"/>
    </p:embeddedFont>
    <p:embeddedFont>
      <p:font typeface="흥국씨앗 M" panose="020B0603000000000000" pitchFamily="50" charset="-127"/>
      <p:regular r:id="rId6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영업방향" id="{7536981B-9CBA-4432-9345-E820C0A56BE0}">
          <p14:sldIdLst>
            <p14:sldId id="1204"/>
            <p14:sldId id="1258"/>
            <p14:sldId id="1276"/>
            <p14:sldId id="1262"/>
            <p14:sldId id="1264"/>
            <p14:sldId id="1263"/>
            <p14:sldId id="1265"/>
            <p14:sldId id="1125"/>
            <p14:sldId id="1275"/>
            <p14:sldId id="1259"/>
            <p14:sldId id="1269"/>
            <p14:sldId id="1270"/>
            <p14:sldId id="1271"/>
            <p14:sldId id="1272"/>
            <p14:sldId id="1278"/>
            <p14:sldId id="1286"/>
            <p14:sldId id="1279"/>
            <p14:sldId id="1280"/>
            <p14:sldId id="1282"/>
            <p14:sldId id="1281"/>
            <p14:sldId id="1186"/>
            <p14:sldId id="1240"/>
            <p14:sldId id="1289"/>
            <p14:sldId id="1285"/>
            <p14:sldId id="1284"/>
            <p14:sldId id="1277"/>
            <p14:sldId id="1241"/>
            <p14:sldId id="1287"/>
            <p14:sldId id="1288"/>
            <p14:sldId id="1119"/>
            <p14:sldId id="1109"/>
            <p14:sldId id="1110"/>
            <p14:sldId id="1111"/>
            <p14:sldId id="1112"/>
            <p14:sldId id="1113"/>
            <p14:sldId id="1114"/>
            <p14:sldId id="1115"/>
            <p14:sldId id="1116"/>
          </p14:sldIdLst>
        </p14:section>
        <p14:section name="레이아웃" id="{56144DFF-1AA5-4BD7-8DFA-E6E74CF26CDF}">
          <p14:sldIdLst/>
        </p14:section>
        <p14:section name="숨긴 페이지" id="{CB9363CB-36FB-499B-B305-C41D7753AD46}">
          <p14:sldIdLst>
            <p14:sldId id="993"/>
            <p14:sldId id="994"/>
            <p14:sldId id="107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5D60BB2-BF1E-C25D-E123-06F5311FCB83}" name="김유현" initials="김" userId="S::1612154@Incar01.onmicrosoft.com::24957072-155a-41d9-a766-5e0cbcbd5e2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D99952"/>
    <a:srgbClr val="E86996"/>
    <a:srgbClr val="FFFFFF"/>
    <a:srgbClr val="203BAC"/>
    <a:srgbClr val="BD5183"/>
    <a:srgbClr val="AF8044"/>
    <a:srgbClr val="F5EDE7"/>
    <a:srgbClr val="E8EAEC"/>
    <a:srgbClr val="E679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576" autoAdjust="0"/>
  </p:normalViewPr>
  <p:slideViewPr>
    <p:cSldViewPr snapToGrid="0">
      <p:cViewPr varScale="1">
        <p:scale>
          <a:sx n="93" d="100"/>
          <a:sy n="93" d="100"/>
        </p:scale>
        <p:origin x="1806" y="96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4080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handoutMaster" Target="handoutMasters/handoutMaster1.xml"/><Relationship Id="rId63" Type="http://schemas.openxmlformats.org/officeDocument/2006/relationships/font" Target="fonts/font16.fntdata"/><Relationship Id="rId68" Type="http://schemas.openxmlformats.org/officeDocument/2006/relationships/font" Target="fonts/font21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66" Type="http://schemas.openxmlformats.org/officeDocument/2006/relationships/font" Target="fonts/font19.fntdata"/><Relationship Id="rId74" Type="http://schemas.microsoft.com/office/2018/10/relationships/authors" Target="authors.xml"/><Relationship Id="rId5" Type="http://schemas.openxmlformats.org/officeDocument/2006/relationships/slide" Target="slides/slide1.xml"/><Relationship Id="rId61" Type="http://schemas.openxmlformats.org/officeDocument/2006/relationships/font" Target="fonts/font14.fntdata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64" Type="http://schemas.openxmlformats.org/officeDocument/2006/relationships/font" Target="fonts/font17.fntdata"/><Relationship Id="rId69" Type="http://schemas.openxmlformats.org/officeDocument/2006/relationships/font" Target="fonts/font22.fntdata"/><Relationship Id="rId8" Type="http://schemas.openxmlformats.org/officeDocument/2006/relationships/slide" Target="slides/slide4.xml"/><Relationship Id="rId51" Type="http://schemas.openxmlformats.org/officeDocument/2006/relationships/font" Target="fonts/font4.fntdata"/><Relationship Id="rId72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59" Type="http://schemas.openxmlformats.org/officeDocument/2006/relationships/font" Target="fonts/font12.fntdata"/><Relationship Id="rId67" Type="http://schemas.openxmlformats.org/officeDocument/2006/relationships/font" Target="fonts/font20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font" Target="fonts/font7.fntdata"/><Relationship Id="rId62" Type="http://schemas.openxmlformats.org/officeDocument/2006/relationships/font" Target="fonts/font15.fntdata"/><Relationship Id="rId7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font" Target="fonts/font5.fntdata"/><Relationship Id="rId60" Type="http://schemas.openxmlformats.org/officeDocument/2006/relationships/font" Target="fonts/font13.fntdata"/><Relationship Id="rId65" Type="http://schemas.openxmlformats.org/officeDocument/2006/relationships/font" Target="fonts/font18.fntdata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7" Type="http://schemas.openxmlformats.org/officeDocument/2006/relationships/slide" Target="slides/slide3.xml"/><Relationship Id="rId71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B7411C9B-4D02-DCCC-2D13-3863DE163A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7FBE943-84EB-1848-4171-EB429B4B201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98E3C-1E33-42F4-A553-83DF8ADA0527}" type="datetimeFigureOut">
              <a:rPr lang="ko-KR" altLang="en-US" smtClean="0"/>
              <a:t>2026-06-29(Mon)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29D2964-45CE-8484-5F2A-B3D4D2172B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CAB36BE-DC5F-60A4-02E8-F430F0F76A6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9B468-D9BF-4C37-814F-0B29B9C392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1169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FF0C72-5DCE-42F0-A7AD-E0DA042D8DBA}" type="datetimeFigureOut">
              <a:rPr lang="ko-KR" altLang="en-US" smtClean="0"/>
              <a:t>2026-06-29(Mon)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011238" y="1241425"/>
            <a:ext cx="47752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8722"/>
            <a:ext cx="543814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380FE4-3B57-4107-992C-B1506B8D55A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756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0FE4-3B57-4107-992C-B1506B8D55AE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4724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미래에셋</a:t>
            </a:r>
            <a:r>
              <a:rPr lang="en-US" altLang="ko-KR" dirty="0"/>
              <a:t>, </a:t>
            </a:r>
            <a:r>
              <a:rPr lang="ko-KR" altLang="en-US" dirty="0"/>
              <a:t>삼성생명</a:t>
            </a:r>
            <a:r>
              <a:rPr lang="en-US" altLang="ko-KR" dirty="0"/>
              <a:t>, DB</a:t>
            </a:r>
            <a:r>
              <a:rPr lang="ko-KR" altLang="en-US" dirty="0" err="1"/>
              <a:t>손보</a:t>
            </a:r>
            <a:r>
              <a:rPr lang="en-US" altLang="ko-KR" dirty="0"/>
              <a:t>, KB</a:t>
            </a:r>
            <a:r>
              <a:rPr lang="ko-KR" altLang="en-US" dirty="0" err="1"/>
              <a:t>손보</a:t>
            </a:r>
            <a:r>
              <a:rPr lang="en-US" altLang="ko-KR" dirty="0"/>
              <a:t>, </a:t>
            </a:r>
            <a:r>
              <a:rPr lang="ko-KR" altLang="en-US" dirty="0" err="1"/>
              <a:t>한화손보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0FE4-3B57-4107-992C-B1506B8D55AE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69742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미래에셋</a:t>
            </a:r>
            <a:r>
              <a:rPr lang="en-US" altLang="ko-KR" dirty="0"/>
              <a:t>, </a:t>
            </a:r>
            <a:r>
              <a:rPr lang="ko-KR" altLang="en-US" dirty="0"/>
              <a:t>삼성생명</a:t>
            </a:r>
            <a:r>
              <a:rPr lang="en-US" altLang="ko-KR" dirty="0"/>
              <a:t>, DB</a:t>
            </a:r>
            <a:r>
              <a:rPr lang="ko-KR" altLang="en-US" dirty="0" err="1"/>
              <a:t>손보</a:t>
            </a:r>
            <a:r>
              <a:rPr lang="en-US" altLang="ko-KR" dirty="0"/>
              <a:t>, KB</a:t>
            </a:r>
            <a:r>
              <a:rPr lang="ko-KR" altLang="en-US" dirty="0" err="1"/>
              <a:t>손보</a:t>
            </a:r>
            <a:r>
              <a:rPr lang="en-US" altLang="ko-KR" dirty="0"/>
              <a:t>, </a:t>
            </a:r>
            <a:r>
              <a:rPr lang="ko-KR" altLang="en-US" dirty="0" err="1"/>
              <a:t>한화손보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0FE4-3B57-4107-992C-B1506B8D55AE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23064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미래에셋</a:t>
            </a:r>
            <a:r>
              <a:rPr lang="en-US" altLang="ko-KR" dirty="0"/>
              <a:t>, </a:t>
            </a:r>
            <a:r>
              <a:rPr lang="ko-KR" altLang="en-US" dirty="0"/>
              <a:t>삼성생명</a:t>
            </a:r>
            <a:r>
              <a:rPr lang="en-US" altLang="ko-KR" dirty="0"/>
              <a:t>, DB</a:t>
            </a:r>
            <a:r>
              <a:rPr lang="ko-KR" altLang="en-US" dirty="0" err="1"/>
              <a:t>손보</a:t>
            </a:r>
            <a:r>
              <a:rPr lang="en-US" altLang="ko-KR" dirty="0"/>
              <a:t>, KB</a:t>
            </a:r>
            <a:r>
              <a:rPr lang="ko-KR" altLang="en-US" dirty="0" err="1"/>
              <a:t>손보</a:t>
            </a:r>
            <a:r>
              <a:rPr lang="en-US" altLang="ko-KR" dirty="0"/>
              <a:t>, </a:t>
            </a:r>
            <a:r>
              <a:rPr lang="ko-KR" altLang="en-US" dirty="0" err="1"/>
              <a:t>한화손보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0FE4-3B57-4107-992C-B1506B8D55AE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16887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미래에셋</a:t>
            </a:r>
            <a:r>
              <a:rPr lang="en-US" altLang="ko-KR" dirty="0"/>
              <a:t>, </a:t>
            </a:r>
            <a:r>
              <a:rPr lang="ko-KR" altLang="en-US" dirty="0"/>
              <a:t>삼성생명</a:t>
            </a:r>
            <a:r>
              <a:rPr lang="en-US" altLang="ko-KR" dirty="0"/>
              <a:t>, DB</a:t>
            </a:r>
            <a:r>
              <a:rPr lang="ko-KR" altLang="en-US" dirty="0" err="1"/>
              <a:t>손보</a:t>
            </a:r>
            <a:r>
              <a:rPr lang="en-US" altLang="ko-KR" dirty="0"/>
              <a:t>, KB</a:t>
            </a:r>
            <a:r>
              <a:rPr lang="ko-KR" altLang="en-US" dirty="0" err="1"/>
              <a:t>손보</a:t>
            </a:r>
            <a:r>
              <a:rPr lang="en-US" altLang="ko-KR" dirty="0"/>
              <a:t>, </a:t>
            </a:r>
            <a:r>
              <a:rPr lang="ko-KR" altLang="en-US" dirty="0" err="1"/>
              <a:t>한화손보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0FE4-3B57-4107-992C-B1506B8D55AE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37000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0FE4-3B57-4107-992C-B1506B8D55AE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52808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0FE4-3B57-4107-992C-B1506B8D55AE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75213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0FE4-3B57-4107-992C-B1506B8D55AE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0998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0FE4-3B57-4107-992C-B1506B8D55AE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6417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DB, KB, </a:t>
            </a:r>
            <a:r>
              <a:rPr lang="ko-KR" altLang="en-US" dirty="0" err="1"/>
              <a:t>메리츠</a:t>
            </a:r>
            <a:r>
              <a:rPr lang="en-US" altLang="ko-KR" dirty="0"/>
              <a:t>, </a:t>
            </a:r>
            <a:r>
              <a:rPr lang="ko-KR" altLang="en-US" dirty="0"/>
              <a:t>삼성</a:t>
            </a:r>
            <a:r>
              <a:rPr lang="en-US" altLang="ko-KR" dirty="0"/>
              <a:t>, </a:t>
            </a:r>
            <a:r>
              <a:rPr lang="ko-KR" altLang="en-US" dirty="0"/>
              <a:t>한화</a:t>
            </a:r>
            <a:r>
              <a:rPr lang="en-US" altLang="ko-KR" dirty="0"/>
              <a:t>, </a:t>
            </a:r>
            <a:r>
              <a:rPr lang="ko-KR" altLang="en-US" dirty="0"/>
              <a:t>현대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0FE4-3B57-4107-992C-B1506B8D55AE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4194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DB, KB, </a:t>
            </a:r>
            <a:r>
              <a:rPr lang="ko-KR" altLang="en-US" dirty="0" err="1"/>
              <a:t>메리츠</a:t>
            </a:r>
            <a:r>
              <a:rPr lang="en-US" altLang="ko-KR" dirty="0"/>
              <a:t>, </a:t>
            </a:r>
            <a:r>
              <a:rPr lang="ko-KR" altLang="en-US" dirty="0"/>
              <a:t>삼성</a:t>
            </a:r>
            <a:r>
              <a:rPr lang="en-US" altLang="ko-KR" dirty="0"/>
              <a:t>, </a:t>
            </a:r>
            <a:r>
              <a:rPr lang="ko-KR" altLang="en-US" dirty="0"/>
              <a:t>한화</a:t>
            </a:r>
            <a:r>
              <a:rPr lang="en-US" altLang="ko-KR" dirty="0"/>
              <a:t>, </a:t>
            </a:r>
            <a:r>
              <a:rPr lang="ko-KR" altLang="en-US" dirty="0"/>
              <a:t>현대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0FE4-3B57-4107-992C-B1506B8D55AE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310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DB, KB, </a:t>
            </a:r>
            <a:r>
              <a:rPr lang="ko-KR" altLang="en-US" dirty="0" err="1"/>
              <a:t>메리츠</a:t>
            </a:r>
            <a:r>
              <a:rPr lang="en-US" altLang="ko-KR" dirty="0"/>
              <a:t>, </a:t>
            </a:r>
            <a:r>
              <a:rPr lang="ko-KR" altLang="en-US" dirty="0"/>
              <a:t>삼성</a:t>
            </a:r>
            <a:r>
              <a:rPr lang="en-US" altLang="ko-KR" dirty="0"/>
              <a:t>, </a:t>
            </a:r>
            <a:r>
              <a:rPr lang="ko-KR" altLang="en-US" dirty="0"/>
              <a:t>한화</a:t>
            </a:r>
            <a:r>
              <a:rPr lang="en-US" altLang="ko-KR" dirty="0"/>
              <a:t>, </a:t>
            </a:r>
            <a:r>
              <a:rPr lang="ko-KR" altLang="en-US" dirty="0"/>
              <a:t>현대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0FE4-3B57-4107-992C-B1506B8D55AE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861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0FE4-3B57-4107-992C-B1506B8D55AE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22346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미래에셋</a:t>
            </a:r>
            <a:r>
              <a:rPr lang="en-US" altLang="ko-KR" dirty="0"/>
              <a:t>, </a:t>
            </a:r>
            <a:r>
              <a:rPr lang="ko-KR" altLang="en-US" dirty="0"/>
              <a:t>삼성생명</a:t>
            </a:r>
            <a:r>
              <a:rPr lang="en-US" altLang="ko-KR" dirty="0"/>
              <a:t>, DB</a:t>
            </a:r>
            <a:r>
              <a:rPr lang="ko-KR" altLang="en-US" dirty="0" err="1"/>
              <a:t>손보</a:t>
            </a:r>
            <a:r>
              <a:rPr lang="en-US" altLang="ko-KR" dirty="0"/>
              <a:t>, KB</a:t>
            </a:r>
            <a:r>
              <a:rPr lang="ko-KR" altLang="en-US" dirty="0" err="1"/>
              <a:t>손보</a:t>
            </a:r>
            <a:r>
              <a:rPr lang="en-US" altLang="ko-KR" dirty="0"/>
              <a:t>, </a:t>
            </a:r>
            <a:r>
              <a:rPr lang="ko-KR" altLang="en-US" dirty="0" err="1"/>
              <a:t>한화손보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0FE4-3B57-4107-992C-B1506B8D55AE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1236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미래에셋</a:t>
            </a:r>
            <a:r>
              <a:rPr lang="en-US" altLang="ko-KR" dirty="0"/>
              <a:t>, </a:t>
            </a:r>
            <a:r>
              <a:rPr lang="ko-KR" altLang="en-US" dirty="0"/>
              <a:t>삼성생명</a:t>
            </a:r>
            <a:r>
              <a:rPr lang="en-US" altLang="ko-KR" dirty="0"/>
              <a:t>, DB</a:t>
            </a:r>
            <a:r>
              <a:rPr lang="ko-KR" altLang="en-US" dirty="0" err="1"/>
              <a:t>손보</a:t>
            </a:r>
            <a:r>
              <a:rPr lang="en-US" altLang="ko-KR" dirty="0"/>
              <a:t>, KB</a:t>
            </a:r>
            <a:r>
              <a:rPr lang="ko-KR" altLang="en-US" dirty="0" err="1"/>
              <a:t>손보</a:t>
            </a:r>
            <a:r>
              <a:rPr lang="en-US" altLang="ko-KR" dirty="0"/>
              <a:t>, </a:t>
            </a:r>
            <a:r>
              <a:rPr lang="ko-KR" altLang="en-US" dirty="0" err="1"/>
              <a:t>한화손보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0FE4-3B57-4107-992C-B1506B8D55AE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3460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미래에셋</a:t>
            </a:r>
            <a:r>
              <a:rPr lang="en-US" altLang="ko-KR" dirty="0"/>
              <a:t>, </a:t>
            </a:r>
            <a:r>
              <a:rPr lang="ko-KR" altLang="en-US" dirty="0"/>
              <a:t>삼성생명</a:t>
            </a:r>
            <a:r>
              <a:rPr lang="en-US" altLang="ko-KR" dirty="0"/>
              <a:t>, DB</a:t>
            </a:r>
            <a:r>
              <a:rPr lang="ko-KR" altLang="en-US" dirty="0" err="1"/>
              <a:t>손보</a:t>
            </a:r>
            <a:r>
              <a:rPr lang="en-US" altLang="ko-KR" dirty="0"/>
              <a:t>, KB</a:t>
            </a:r>
            <a:r>
              <a:rPr lang="ko-KR" altLang="en-US" dirty="0" err="1"/>
              <a:t>손보</a:t>
            </a:r>
            <a:r>
              <a:rPr lang="en-US" altLang="ko-KR" dirty="0"/>
              <a:t>, </a:t>
            </a:r>
            <a:r>
              <a:rPr lang="ko-KR" altLang="en-US" dirty="0" err="1"/>
              <a:t>한화손보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0FE4-3B57-4107-992C-B1506B8D55AE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1256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>
            <a:extLst>
              <a:ext uri="{FF2B5EF4-FFF2-40B4-BE49-F238E27FC236}">
                <a16:creationId xmlns:a16="http://schemas.microsoft.com/office/drawing/2014/main" id="{55FFB6B4-42D2-D4F8-5CE1-F79B1FEBE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187204"/>
            <a:ext cx="3499923" cy="503590"/>
          </a:xfrm>
        </p:spPr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2" name="슬라이드 번호">
            <a:extLst>
              <a:ext uri="{FF2B5EF4-FFF2-40B4-BE49-F238E27FC236}">
                <a16:creationId xmlns:a16="http://schemas.microsoft.com/office/drawing/2014/main" id="{22654F0D-A0C9-98A4-11BF-7C0A28630877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9692469" y="7027565"/>
            <a:ext cx="643293" cy="250534"/>
          </a:xfrm>
          <a:prstGeom prst="rect">
            <a:avLst/>
          </a:prstGeom>
        </p:spPr>
        <p:txBody>
          <a:bodyPr lIns="91436" tIns="91436" rIns="91436" bIns="91436"/>
          <a:lstStyle>
            <a:lvl1pPr algn="r">
              <a:defRPr sz="800" spc="0">
                <a:solidFill>
                  <a:schemeClr val="tx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+mj-cs"/>
                <a:sym typeface="맑은 고딕"/>
              </a:defRPr>
            </a:lvl1pPr>
          </a:lstStyle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dirty="0"/>
              <a:t>/38</a:t>
            </a:r>
          </a:p>
        </p:txBody>
      </p:sp>
    </p:spTree>
    <p:extLst>
      <p:ext uri="{BB962C8B-B14F-4D97-AF65-F5344CB8AC3E}">
        <p14:creationId xmlns:p14="http://schemas.microsoft.com/office/powerpoint/2010/main" val="22260286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>
            <a:extLst>
              <a:ext uri="{FF2B5EF4-FFF2-40B4-BE49-F238E27FC236}">
                <a16:creationId xmlns:a16="http://schemas.microsoft.com/office/drawing/2014/main" id="{55FFB6B4-42D2-D4F8-5CE1-F79B1FEBE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187204"/>
            <a:ext cx="3499923" cy="503590"/>
          </a:xfrm>
        </p:spPr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2" name="슬라이드 번호">
            <a:extLst>
              <a:ext uri="{FF2B5EF4-FFF2-40B4-BE49-F238E27FC236}">
                <a16:creationId xmlns:a16="http://schemas.microsoft.com/office/drawing/2014/main" id="{D6F2D027-7A67-837E-F506-DE657F16C52B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9692469" y="7027565"/>
            <a:ext cx="643293" cy="250534"/>
          </a:xfrm>
          <a:prstGeom prst="rect">
            <a:avLst/>
          </a:prstGeom>
        </p:spPr>
        <p:txBody>
          <a:bodyPr lIns="91436" tIns="91436" rIns="91436" bIns="91436"/>
          <a:lstStyle>
            <a:lvl1pPr algn="r">
              <a:defRPr sz="800" spc="0">
                <a:solidFill>
                  <a:schemeClr val="tx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+mj-cs"/>
                <a:sym typeface="맑은 고딕"/>
              </a:defRPr>
            </a:lvl1pPr>
          </a:lstStyle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dirty="0"/>
              <a:t>/38</a:t>
            </a:r>
          </a:p>
        </p:txBody>
      </p:sp>
    </p:spTree>
    <p:extLst>
      <p:ext uri="{BB962C8B-B14F-4D97-AF65-F5344CB8AC3E}">
        <p14:creationId xmlns:p14="http://schemas.microsoft.com/office/powerpoint/2010/main" val="33476758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6F665553-075D-1329-A7CE-B74B58C1762D}"/>
              </a:ext>
            </a:extLst>
          </p:cNvPr>
          <p:cNvSpPr/>
          <p:nvPr userDrawn="1"/>
        </p:nvSpPr>
        <p:spPr>
          <a:xfrm>
            <a:off x="-19" y="720000"/>
            <a:ext cx="10368000" cy="36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A5A00979-46F8-61F3-506F-08C4652E3026}"/>
              </a:ext>
            </a:extLst>
          </p:cNvPr>
          <p:cNvGrpSpPr/>
          <p:nvPr userDrawn="1"/>
        </p:nvGrpSpPr>
        <p:grpSpPr>
          <a:xfrm>
            <a:off x="-19" y="720000"/>
            <a:ext cx="10368000" cy="36000"/>
            <a:chOff x="-19" y="720000"/>
            <a:chExt cx="10368000" cy="36000"/>
          </a:xfrm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7C1DA808-69DE-24BA-4364-3044C3573514}"/>
                </a:ext>
              </a:extLst>
            </p:cNvPr>
            <p:cNvSpPr/>
            <p:nvPr userDrawn="1"/>
          </p:nvSpPr>
          <p:spPr>
            <a:xfrm>
              <a:off x="-19" y="720000"/>
              <a:ext cx="10368000" cy="3600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1DA72131-BDB2-5B20-7262-20C13236056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19" y="720000"/>
              <a:ext cx="10368000" cy="0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텍스트 개체 틀 3">
            <a:extLst>
              <a:ext uri="{FF2B5EF4-FFF2-40B4-BE49-F238E27FC236}">
                <a16:creationId xmlns:a16="http://schemas.microsoft.com/office/drawing/2014/main" id="{2CFA36D0-BF74-9B1C-B36D-6CED12B2DF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4000" y="36000"/>
            <a:ext cx="621965" cy="677108"/>
          </a:xfrm>
        </p:spPr>
        <p:txBody>
          <a:bodyPr wrap="none" lIns="0" tIns="0" rIns="0" bIns="0" anchor="b"/>
          <a:lstStyle>
            <a:lvl1pPr>
              <a:defRPr lang="ko-KR" altLang="en-US" sz="4400" kern="1200" spc="-150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6D6E71">
                    <a:alpha val="25000"/>
                  </a:srgb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/>
              <a:t>02</a:t>
            </a:r>
            <a:endParaRPr lang="ko-KR" altLang="en-US" dirty="0"/>
          </a:p>
        </p:txBody>
      </p:sp>
      <p:sp>
        <p:nvSpPr>
          <p:cNvPr id="7" name="제목 6">
            <a:extLst>
              <a:ext uri="{FF2B5EF4-FFF2-40B4-BE49-F238E27FC236}">
                <a16:creationId xmlns:a16="http://schemas.microsoft.com/office/drawing/2014/main" id="{DD67C8E7-8F0B-09D5-09D9-8B929C707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2" name="슬라이드 번호">
            <a:extLst>
              <a:ext uri="{FF2B5EF4-FFF2-40B4-BE49-F238E27FC236}">
                <a16:creationId xmlns:a16="http://schemas.microsoft.com/office/drawing/2014/main" id="{5D81BB72-D578-AF7D-DBD4-40C09E31C132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9692469" y="7027565"/>
            <a:ext cx="643293" cy="250534"/>
          </a:xfrm>
          <a:prstGeom prst="rect">
            <a:avLst/>
          </a:prstGeom>
        </p:spPr>
        <p:txBody>
          <a:bodyPr lIns="91436" tIns="91436" rIns="91436" bIns="91436"/>
          <a:lstStyle>
            <a:lvl1pPr algn="r">
              <a:defRPr sz="800" spc="0">
                <a:solidFill>
                  <a:schemeClr val="tx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+mj-cs"/>
                <a:sym typeface="맑은 고딕"/>
              </a:defRPr>
            </a:lvl1pPr>
          </a:lstStyle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dirty="0"/>
              <a:t>/38</a:t>
            </a:r>
          </a:p>
        </p:txBody>
      </p:sp>
    </p:spTree>
    <p:extLst>
      <p:ext uri="{BB962C8B-B14F-4D97-AF65-F5344CB8AC3E}">
        <p14:creationId xmlns:p14="http://schemas.microsoft.com/office/powerpoint/2010/main" val="1774139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금소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6F665553-075D-1329-A7CE-B74B58C1762D}"/>
              </a:ext>
            </a:extLst>
          </p:cNvPr>
          <p:cNvSpPr/>
          <p:nvPr userDrawn="1"/>
        </p:nvSpPr>
        <p:spPr>
          <a:xfrm>
            <a:off x="-19" y="720000"/>
            <a:ext cx="10368000" cy="36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A5A00979-46F8-61F3-506F-08C4652E3026}"/>
              </a:ext>
            </a:extLst>
          </p:cNvPr>
          <p:cNvGrpSpPr/>
          <p:nvPr userDrawn="1"/>
        </p:nvGrpSpPr>
        <p:grpSpPr>
          <a:xfrm>
            <a:off x="-19" y="720000"/>
            <a:ext cx="10368000" cy="36000"/>
            <a:chOff x="-19" y="720000"/>
            <a:chExt cx="10368000" cy="36000"/>
          </a:xfrm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7C1DA808-69DE-24BA-4364-3044C3573514}"/>
                </a:ext>
              </a:extLst>
            </p:cNvPr>
            <p:cNvSpPr/>
            <p:nvPr userDrawn="1"/>
          </p:nvSpPr>
          <p:spPr>
            <a:xfrm>
              <a:off x="-19" y="720000"/>
              <a:ext cx="10368000" cy="3600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1DA72131-BDB2-5B20-7262-20C13236056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19" y="720000"/>
              <a:ext cx="10368000" cy="0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제목 3">
            <a:extLst>
              <a:ext uri="{FF2B5EF4-FFF2-40B4-BE49-F238E27FC236}">
                <a16:creationId xmlns:a16="http://schemas.microsoft.com/office/drawing/2014/main" id="{20973D0C-DEAF-9975-28CA-E354BA28D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D76DE70C-1C94-D75A-FEED-F5A831E67C9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60000" y="234000"/>
            <a:ext cx="360000" cy="360000"/>
            <a:chOff x="3631406" y="1988344"/>
            <a:chExt cx="3100387" cy="3294410"/>
          </a:xfrm>
        </p:grpSpPr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730404E1-30CD-D80F-C7C3-A7AD8A5C6495}"/>
                </a:ext>
              </a:extLst>
            </p:cNvPr>
            <p:cNvSpPr/>
            <p:nvPr/>
          </p:nvSpPr>
          <p:spPr>
            <a:xfrm>
              <a:off x="3631406" y="4595812"/>
              <a:ext cx="3100387" cy="686942"/>
            </a:xfrm>
            <a:custGeom>
              <a:avLst/>
              <a:gdLst>
                <a:gd name="connsiteX0" fmla="*/ 207550 w 3100387"/>
                <a:gd name="connsiteY0" fmla="*/ 0 h 686942"/>
                <a:gd name="connsiteX1" fmla="*/ 0 w 3100387"/>
                <a:gd name="connsiteY1" fmla="*/ 686943 h 686942"/>
                <a:gd name="connsiteX2" fmla="*/ 3100388 w 3100387"/>
                <a:gd name="connsiteY2" fmla="*/ 686943 h 686942"/>
                <a:gd name="connsiteX3" fmla="*/ 2892838 w 3100387"/>
                <a:gd name="connsiteY3" fmla="*/ 0 h 686942"/>
                <a:gd name="connsiteX4" fmla="*/ 207550 w 3100387"/>
                <a:gd name="connsiteY4" fmla="*/ 0 h 686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0387" h="686942">
                  <a:moveTo>
                    <a:pt x="207550" y="0"/>
                  </a:moveTo>
                  <a:lnTo>
                    <a:pt x="0" y="686943"/>
                  </a:lnTo>
                  <a:lnTo>
                    <a:pt x="3100388" y="686943"/>
                  </a:lnTo>
                  <a:lnTo>
                    <a:pt x="2892838" y="0"/>
                  </a:lnTo>
                  <a:lnTo>
                    <a:pt x="20755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FFE8D61A-3FFF-E04F-E31F-CD529FAAD6EF}"/>
                </a:ext>
              </a:extLst>
            </p:cNvPr>
            <p:cNvSpPr/>
            <p:nvPr/>
          </p:nvSpPr>
          <p:spPr>
            <a:xfrm>
              <a:off x="3838960" y="1988344"/>
              <a:ext cx="2685292" cy="2607566"/>
            </a:xfrm>
            <a:custGeom>
              <a:avLst/>
              <a:gdLst>
                <a:gd name="connsiteX0" fmla="*/ 1342644 w 2685287"/>
                <a:gd name="connsiteY0" fmla="*/ 0 h 2607564"/>
                <a:gd name="connsiteX1" fmla="*/ 0 w 2685287"/>
                <a:gd name="connsiteY1" fmla="*/ 1342644 h 2607564"/>
                <a:gd name="connsiteX2" fmla="*/ 0 w 2685287"/>
                <a:gd name="connsiteY2" fmla="*/ 1342644 h 2607564"/>
                <a:gd name="connsiteX3" fmla="*/ 0 w 2685287"/>
                <a:gd name="connsiteY3" fmla="*/ 2607564 h 2607564"/>
                <a:gd name="connsiteX4" fmla="*/ 2685288 w 2685287"/>
                <a:gd name="connsiteY4" fmla="*/ 2607564 h 2607564"/>
                <a:gd name="connsiteX5" fmla="*/ 2685288 w 2685287"/>
                <a:gd name="connsiteY5" fmla="*/ 1342644 h 2607564"/>
                <a:gd name="connsiteX6" fmla="*/ 1342644 w 2685287"/>
                <a:gd name="connsiteY6" fmla="*/ 0 h 2607564"/>
                <a:gd name="connsiteX7" fmla="*/ 1342644 w 2685287"/>
                <a:gd name="connsiteY7" fmla="*/ 0 h 260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5287" h="2607564">
                  <a:moveTo>
                    <a:pt x="1342644" y="0"/>
                  </a:moveTo>
                  <a:cubicBezTo>
                    <a:pt x="601123" y="0"/>
                    <a:pt x="0" y="601123"/>
                    <a:pt x="0" y="1342644"/>
                  </a:cubicBezTo>
                  <a:lnTo>
                    <a:pt x="0" y="1342644"/>
                  </a:lnTo>
                  <a:lnTo>
                    <a:pt x="0" y="2607564"/>
                  </a:lnTo>
                  <a:lnTo>
                    <a:pt x="2685288" y="2607564"/>
                  </a:lnTo>
                  <a:lnTo>
                    <a:pt x="2685288" y="1342644"/>
                  </a:lnTo>
                  <a:cubicBezTo>
                    <a:pt x="2685288" y="601123"/>
                    <a:pt x="2084165" y="0"/>
                    <a:pt x="1342644" y="0"/>
                  </a:cubicBezTo>
                  <a:lnTo>
                    <a:pt x="1342644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433CE405-FBA3-217F-913C-736741BDE7D8}"/>
                </a:ext>
              </a:extLst>
            </p:cNvPr>
            <p:cNvSpPr/>
            <p:nvPr/>
          </p:nvSpPr>
          <p:spPr>
            <a:xfrm>
              <a:off x="4975288" y="2493169"/>
              <a:ext cx="412688" cy="1138302"/>
            </a:xfrm>
            <a:custGeom>
              <a:avLst/>
              <a:gdLst>
                <a:gd name="connsiteX0" fmla="*/ 262414 w 412688"/>
                <a:gd name="connsiteY0" fmla="*/ 0 h 1138302"/>
                <a:gd name="connsiteX1" fmla="*/ 150209 w 412688"/>
                <a:gd name="connsiteY1" fmla="*/ 0 h 1138302"/>
                <a:gd name="connsiteX2" fmla="*/ 0 w 412688"/>
                <a:gd name="connsiteY2" fmla="*/ 150209 h 1138302"/>
                <a:gd name="connsiteX3" fmla="*/ 381 w 412688"/>
                <a:gd name="connsiteY3" fmla="*/ 160211 h 1138302"/>
                <a:gd name="connsiteX4" fmla="*/ 56483 w 412688"/>
                <a:gd name="connsiteY4" fmla="*/ 998220 h 1138302"/>
                <a:gd name="connsiteX5" fmla="*/ 216503 w 412688"/>
                <a:gd name="connsiteY5" fmla="*/ 1137952 h 1138302"/>
                <a:gd name="connsiteX6" fmla="*/ 356235 w 412688"/>
                <a:gd name="connsiteY6" fmla="*/ 998220 h 1138302"/>
                <a:gd name="connsiteX7" fmla="*/ 412337 w 412688"/>
                <a:gd name="connsiteY7" fmla="*/ 160401 h 1138302"/>
                <a:gd name="connsiteX8" fmla="*/ 272606 w 412688"/>
                <a:gd name="connsiteY8" fmla="*/ 381 h 1138302"/>
                <a:gd name="connsiteX9" fmla="*/ 262414 w 412688"/>
                <a:gd name="connsiteY9" fmla="*/ 0 h 1138302"/>
                <a:gd name="connsiteX10" fmla="*/ 262414 w 412688"/>
                <a:gd name="connsiteY10" fmla="*/ 0 h 113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2688" h="1138302">
                  <a:moveTo>
                    <a:pt x="262414" y="0"/>
                  </a:moveTo>
                  <a:lnTo>
                    <a:pt x="150209" y="0"/>
                  </a:lnTo>
                  <a:cubicBezTo>
                    <a:pt x="67246" y="0"/>
                    <a:pt x="0" y="67247"/>
                    <a:pt x="0" y="150209"/>
                  </a:cubicBezTo>
                  <a:cubicBezTo>
                    <a:pt x="0" y="153543"/>
                    <a:pt x="95" y="156877"/>
                    <a:pt x="381" y="160211"/>
                  </a:cubicBezTo>
                  <a:lnTo>
                    <a:pt x="56483" y="998220"/>
                  </a:lnTo>
                  <a:cubicBezTo>
                    <a:pt x="62103" y="1080992"/>
                    <a:pt x="133731" y="1143572"/>
                    <a:pt x="216503" y="1137952"/>
                  </a:cubicBezTo>
                  <a:cubicBezTo>
                    <a:pt x="291465" y="1132904"/>
                    <a:pt x="351187" y="1073182"/>
                    <a:pt x="356235" y="998220"/>
                  </a:cubicBezTo>
                  <a:lnTo>
                    <a:pt x="412337" y="160401"/>
                  </a:lnTo>
                  <a:cubicBezTo>
                    <a:pt x="417957" y="77629"/>
                    <a:pt x="355378" y="6001"/>
                    <a:pt x="272606" y="381"/>
                  </a:cubicBezTo>
                  <a:cubicBezTo>
                    <a:pt x="269177" y="191"/>
                    <a:pt x="265843" y="0"/>
                    <a:pt x="262414" y="0"/>
                  </a:cubicBezTo>
                  <a:lnTo>
                    <a:pt x="262414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2F5DD56E-3A94-C0B6-A8CD-C19ADCA541D6}"/>
                </a:ext>
              </a:extLst>
            </p:cNvPr>
            <p:cNvSpPr/>
            <p:nvPr/>
          </p:nvSpPr>
          <p:spPr>
            <a:xfrm>
              <a:off x="4962220" y="3921900"/>
              <a:ext cx="433427" cy="366731"/>
            </a:xfrm>
            <a:custGeom>
              <a:avLst/>
              <a:gdLst>
                <a:gd name="connsiteX0" fmla="*/ 252717 w 433427"/>
                <a:gd name="connsiteY0" fmla="*/ 19 h 366731"/>
                <a:gd name="connsiteX1" fmla="*/ 186042 w 433427"/>
                <a:gd name="connsiteY1" fmla="*/ 19 h 366731"/>
                <a:gd name="connsiteX2" fmla="*/ 19 w 433427"/>
                <a:gd name="connsiteY2" fmla="*/ 180708 h 366731"/>
                <a:gd name="connsiteX3" fmla="*/ 180708 w 433427"/>
                <a:gd name="connsiteY3" fmla="*/ 366731 h 366731"/>
                <a:gd name="connsiteX4" fmla="*/ 186042 w 433427"/>
                <a:gd name="connsiteY4" fmla="*/ 366731 h 366731"/>
                <a:gd name="connsiteX5" fmla="*/ 252717 w 433427"/>
                <a:gd name="connsiteY5" fmla="*/ 366731 h 366731"/>
                <a:gd name="connsiteX6" fmla="*/ 433406 w 433427"/>
                <a:gd name="connsiteY6" fmla="*/ 180708 h 366731"/>
                <a:gd name="connsiteX7" fmla="*/ 252717 w 433427"/>
                <a:gd name="connsiteY7" fmla="*/ 19 h 366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3427" h="366731">
                  <a:moveTo>
                    <a:pt x="252717" y="19"/>
                  </a:moveTo>
                  <a:lnTo>
                    <a:pt x="186042" y="19"/>
                  </a:lnTo>
                  <a:cubicBezTo>
                    <a:pt x="84791" y="-1410"/>
                    <a:pt x="1543" y="79457"/>
                    <a:pt x="19" y="180708"/>
                  </a:cubicBezTo>
                  <a:cubicBezTo>
                    <a:pt x="-1410" y="281959"/>
                    <a:pt x="79457" y="365207"/>
                    <a:pt x="180708" y="366731"/>
                  </a:cubicBezTo>
                  <a:cubicBezTo>
                    <a:pt x="182518" y="366731"/>
                    <a:pt x="184232" y="366731"/>
                    <a:pt x="186042" y="366731"/>
                  </a:cubicBezTo>
                  <a:lnTo>
                    <a:pt x="252717" y="366731"/>
                  </a:lnTo>
                  <a:cubicBezTo>
                    <a:pt x="353968" y="365302"/>
                    <a:pt x="434930" y="281959"/>
                    <a:pt x="433406" y="180708"/>
                  </a:cubicBezTo>
                  <a:cubicBezTo>
                    <a:pt x="431977" y="81457"/>
                    <a:pt x="351872" y="1447"/>
                    <a:pt x="252717" y="19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2" name="슬라이드 번호">
            <a:extLst>
              <a:ext uri="{FF2B5EF4-FFF2-40B4-BE49-F238E27FC236}">
                <a16:creationId xmlns:a16="http://schemas.microsoft.com/office/drawing/2014/main" id="{9B88B1B2-21AE-2230-7464-A69526BA87E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9692469" y="7027565"/>
            <a:ext cx="643293" cy="250534"/>
          </a:xfrm>
          <a:prstGeom prst="rect">
            <a:avLst/>
          </a:prstGeom>
        </p:spPr>
        <p:txBody>
          <a:bodyPr lIns="91436" tIns="91436" rIns="91436" bIns="91436"/>
          <a:lstStyle>
            <a:lvl1pPr algn="r">
              <a:defRPr sz="800" spc="0">
                <a:solidFill>
                  <a:schemeClr val="tx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+mj-cs"/>
                <a:sym typeface="맑은 고딕"/>
              </a:defRPr>
            </a:lvl1pPr>
          </a:lstStyle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dirty="0"/>
              <a:t>/38</a:t>
            </a:r>
          </a:p>
        </p:txBody>
      </p:sp>
    </p:spTree>
    <p:extLst>
      <p:ext uri="{BB962C8B-B14F-4D97-AF65-F5344CB8AC3E}">
        <p14:creationId xmlns:p14="http://schemas.microsoft.com/office/powerpoint/2010/main" val="10623416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D3D638A9-2147-BB5F-7DB3-0DCE484EAA06}"/>
              </a:ext>
            </a:extLst>
          </p:cNvPr>
          <p:cNvGrpSpPr/>
          <p:nvPr userDrawn="1"/>
        </p:nvGrpSpPr>
        <p:grpSpPr>
          <a:xfrm>
            <a:off x="0" y="7092337"/>
            <a:ext cx="10367963" cy="180001"/>
            <a:chOff x="0" y="7092337"/>
            <a:chExt cx="10367963" cy="180001"/>
          </a:xfrm>
        </p:grpSpPr>
        <p:sp>
          <p:nvSpPr>
            <p:cNvPr id="4" name="하단 바">
              <a:extLst>
                <a:ext uri="{FF2B5EF4-FFF2-40B4-BE49-F238E27FC236}">
                  <a16:creationId xmlns:a16="http://schemas.microsoft.com/office/drawing/2014/main" id="{9ED88E84-64A9-C4C0-4ED9-FDE1DAB53E9F}"/>
                </a:ext>
              </a:extLst>
            </p:cNvPr>
            <p:cNvSpPr/>
            <p:nvPr userDrawn="1"/>
          </p:nvSpPr>
          <p:spPr>
            <a:xfrm>
              <a:off x="0" y="7092338"/>
              <a:ext cx="10367926" cy="1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0" tIns="18000" rIns="36000" bIns="18000"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본 자료는 흥국생명 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GA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설계사 교육용 자료로 고객에게 교부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·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배포할 수 없으며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, 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특히 보험 안내자료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(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광고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-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선전물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)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로의 사용을 엄격히 금지합니다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. 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승인번호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: 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준법감시인 </a:t>
              </a:r>
              <a:r>
                <a:rPr kumimoji="0" lang="ko-KR" altLang="en-US" sz="700" b="0" i="0" u="none" strike="noStrike" kern="1200" cap="none" spc="-3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심의필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 제 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26-IA1-000094 (2026.06.29~2027.06.28)</a:t>
              </a:r>
              <a:endParaRPr kumimoji="0" lang="ko-KR" altLang="en-US" sz="7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9624CA8-BBF1-9C9C-F5E0-963A96FD6292}"/>
                </a:ext>
              </a:extLst>
            </p:cNvPr>
            <p:cNvSpPr txBox="1"/>
            <p:nvPr userDrawn="1"/>
          </p:nvSpPr>
          <p:spPr>
            <a:xfrm>
              <a:off x="0" y="7092337"/>
              <a:ext cx="1318905" cy="180001"/>
            </a:xfrm>
            <a:prstGeom prst="rect">
              <a:avLst/>
            </a:prstGeom>
            <a:solidFill>
              <a:srgbClr val="281D53"/>
            </a:solidFill>
          </p:spPr>
          <p:txBody>
            <a:bodyPr wrap="none" lIns="180000" tIns="39600" rIns="180000" bIns="39600" rtlCol="0" anchor="ctr">
              <a:spAutoFit/>
            </a:bodyPr>
            <a:lstStyle/>
            <a:p>
              <a:pPr algn="l"/>
              <a:r>
                <a:rPr lang="ko-KR" altLang="en-US" sz="650" b="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</a:rPr>
                <a:t>판매인교육용 </a:t>
              </a:r>
              <a:r>
                <a:rPr lang="en-US" altLang="ko-KR" sz="650" b="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</a:rPr>
                <a:t>- </a:t>
              </a:r>
              <a:r>
                <a:rPr lang="ko-KR" altLang="en-US" sz="650" b="0" dirty="0" err="1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</a:rPr>
                <a:t>고객배포금지</a:t>
              </a:r>
              <a:endParaRPr lang="ko-KR" altLang="en-US" sz="650" b="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A9AA0979-D711-F043-8E95-C39DDCA3941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7092338"/>
              <a:ext cx="10367963" cy="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DD13CB21-EE08-0165-1828-C2B419310E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24857" y="1945851"/>
            <a:ext cx="276264" cy="161948"/>
          </a:xfrm>
          <a:prstGeom prst="rect">
            <a:avLst/>
          </a:prstGeom>
        </p:spPr>
      </p:pic>
      <p:sp>
        <p:nvSpPr>
          <p:cNvPr id="2" name="슬라이드 번호">
            <a:extLst>
              <a:ext uri="{FF2B5EF4-FFF2-40B4-BE49-F238E27FC236}">
                <a16:creationId xmlns:a16="http://schemas.microsoft.com/office/drawing/2014/main" id="{406B63C1-D4ED-2EE5-3DB9-BCC1F3E0525D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9692469" y="7027565"/>
            <a:ext cx="643293" cy="250534"/>
          </a:xfrm>
          <a:prstGeom prst="rect">
            <a:avLst/>
          </a:prstGeom>
        </p:spPr>
        <p:txBody>
          <a:bodyPr lIns="91436" tIns="91436" rIns="91436" bIns="91436"/>
          <a:lstStyle>
            <a:lvl1pPr algn="r">
              <a:defRPr sz="800" spc="0">
                <a:solidFill>
                  <a:schemeClr val="tx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+mj-cs"/>
                <a:sym typeface="맑은 고딕"/>
              </a:defRPr>
            </a:lvl1pPr>
          </a:lstStyle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dirty="0"/>
              <a:t>/38</a:t>
            </a:r>
          </a:p>
        </p:txBody>
      </p:sp>
    </p:spTree>
    <p:extLst>
      <p:ext uri="{BB962C8B-B14F-4D97-AF65-F5344CB8AC3E}">
        <p14:creationId xmlns:p14="http://schemas.microsoft.com/office/powerpoint/2010/main" val="8832991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D3D638A9-2147-BB5F-7DB3-0DCE484EAA06}"/>
              </a:ext>
            </a:extLst>
          </p:cNvPr>
          <p:cNvGrpSpPr/>
          <p:nvPr userDrawn="1"/>
        </p:nvGrpSpPr>
        <p:grpSpPr>
          <a:xfrm>
            <a:off x="0" y="7092337"/>
            <a:ext cx="10367963" cy="180001"/>
            <a:chOff x="0" y="7092337"/>
            <a:chExt cx="10367963" cy="180001"/>
          </a:xfrm>
        </p:grpSpPr>
        <p:sp>
          <p:nvSpPr>
            <p:cNvPr id="4" name="하단 바">
              <a:extLst>
                <a:ext uri="{FF2B5EF4-FFF2-40B4-BE49-F238E27FC236}">
                  <a16:creationId xmlns:a16="http://schemas.microsoft.com/office/drawing/2014/main" id="{9ED88E84-64A9-C4C0-4ED9-FDE1DAB53E9F}"/>
                </a:ext>
              </a:extLst>
            </p:cNvPr>
            <p:cNvSpPr/>
            <p:nvPr userDrawn="1"/>
          </p:nvSpPr>
          <p:spPr>
            <a:xfrm>
              <a:off x="0" y="7092338"/>
              <a:ext cx="10367926" cy="1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0" tIns="18000" rIns="36000" bIns="18000"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본 자료는 흥국생명 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GA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설계사 교육용 자료로 고객에게 교부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·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배포할 수 없으며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, 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특히 보험 안내자료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(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광고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-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선전물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)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로의 사용을 엄격히 금지합니다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. 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승인번호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: 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준법감시인 </a:t>
              </a:r>
              <a:r>
                <a:rPr kumimoji="0" lang="ko-KR" altLang="en-US" sz="700" b="0" i="0" u="none" strike="noStrike" kern="1200" cap="none" spc="-3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심의필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 제 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26-IA1-000094 (2026.06.29~2027.06.28)</a:t>
              </a:r>
              <a:endParaRPr kumimoji="0" lang="ko-KR" altLang="en-US" sz="7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9624CA8-BBF1-9C9C-F5E0-963A96FD6292}"/>
                </a:ext>
              </a:extLst>
            </p:cNvPr>
            <p:cNvSpPr txBox="1"/>
            <p:nvPr userDrawn="1"/>
          </p:nvSpPr>
          <p:spPr>
            <a:xfrm>
              <a:off x="0" y="7092337"/>
              <a:ext cx="1318905" cy="180001"/>
            </a:xfrm>
            <a:prstGeom prst="rect">
              <a:avLst/>
            </a:prstGeom>
            <a:solidFill>
              <a:srgbClr val="281D53"/>
            </a:solidFill>
          </p:spPr>
          <p:txBody>
            <a:bodyPr wrap="none" lIns="180000" tIns="39600" rIns="180000" bIns="39600" rtlCol="0" anchor="ctr">
              <a:spAutoFit/>
            </a:bodyPr>
            <a:lstStyle/>
            <a:p>
              <a:pPr algn="l"/>
              <a:r>
                <a:rPr lang="ko-KR" altLang="en-US" sz="650" b="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</a:rPr>
                <a:t>판매인교육용 </a:t>
              </a:r>
              <a:r>
                <a:rPr lang="en-US" altLang="ko-KR" sz="650" b="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</a:rPr>
                <a:t>- </a:t>
              </a:r>
              <a:r>
                <a:rPr lang="ko-KR" altLang="en-US" sz="650" b="0" dirty="0" err="1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</a:rPr>
                <a:t>고객배포금지</a:t>
              </a:r>
              <a:endParaRPr lang="ko-KR" altLang="en-US" sz="650" b="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A9AA0979-D711-F043-8E95-C39DDCA3941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7092338"/>
              <a:ext cx="10367963" cy="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DD13CB21-EE08-0165-1828-C2B419310E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24857" y="1945851"/>
            <a:ext cx="276264" cy="161948"/>
          </a:xfrm>
          <a:prstGeom prst="rect">
            <a:avLst/>
          </a:prstGeom>
        </p:spPr>
      </p:pic>
      <p:sp>
        <p:nvSpPr>
          <p:cNvPr id="8" name="슬라이드 번호">
            <a:extLst>
              <a:ext uri="{FF2B5EF4-FFF2-40B4-BE49-F238E27FC236}">
                <a16:creationId xmlns:a16="http://schemas.microsoft.com/office/drawing/2014/main" id="{9B1CF64C-4C5E-051D-0C49-E6A634AE44CB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9692469" y="7027565"/>
            <a:ext cx="643293" cy="250534"/>
          </a:xfrm>
          <a:prstGeom prst="rect">
            <a:avLst/>
          </a:prstGeom>
        </p:spPr>
        <p:txBody>
          <a:bodyPr lIns="91436" tIns="91436" rIns="91436" bIns="91436"/>
          <a:lstStyle>
            <a:lvl1pPr algn="r">
              <a:defRPr sz="800" spc="0">
                <a:solidFill>
                  <a:schemeClr val="tx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+mj-cs"/>
                <a:sym typeface="맑은 고딕"/>
              </a:defRPr>
            </a:lvl1pPr>
          </a:lstStyle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dirty="0"/>
              <a:t>/38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80DF159-4528-DDC1-70EB-81184E0CB4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33844"/>
          <a:stretch>
            <a:fillRect/>
          </a:stretch>
        </p:blipFill>
        <p:spPr>
          <a:xfrm>
            <a:off x="-1303" y="2689888"/>
            <a:ext cx="2468443" cy="4395849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9FFA011B-A412-FD05-6C70-92BBE21D452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37017"/>
          <a:stretch>
            <a:fillRect/>
          </a:stretch>
        </p:blipFill>
        <p:spPr>
          <a:xfrm>
            <a:off x="7677080" y="2786408"/>
            <a:ext cx="2688462" cy="4291265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B3F265F9-8058-D6C8-FA20-E309F7360CE5}"/>
              </a:ext>
            </a:extLst>
          </p:cNvPr>
          <p:cNvGrpSpPr/>
          <p:nvPr userDrawn="1"/>
        </p:nvGrpSpPr>
        <p:grpSpPr>
          <a:xfrm>
            <a:off x="1588124" y="943954"/>
            <a:ext cx="7191715" cy="3706174"/>
            <a:chOff x="934548" y="2250033"/>
            <a:chExt cx="5403242" cy="278450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7474A64-126A-1D95-48CE-83BC376624B9}"/>
                </a:ext>
              </a:extLst>
            </p:cNvPr>
            <p:cNvSpPr txBox="1"/>
            <p:nvPr/>
          </p:nvSpPr>
          <p:spPr>
            <a:xfrm>
              <a:off x="934548" y="2250033"/>
              <a:ext cx="5403242" cy="2784504"/>
            </a:xfrm>
            <a:prstGeom prst="rect">
              <a:avLst/>
            </a:prstGeom>
            <a:noFill/>
          </p:spPr>
          <p:txBody>
            <a:bodyPr wrap="none" lIns="0" tIns="0" rIns="0" bIns="0" rtlCol="0">
              <a:prstTxWarp prst="textArchUp">
                <a:avLst>
                  <a:gd name="adj" fmla="val 12582898"/>
                </a:avLst>
              </a:prstTxWarp>
              <a:spAutoFit/>
            </a:bodyPr>
            <a:lstStyle/>
            <a:p>
              <a:pPr algn="ctr" latinLnBrk="1"/>
              <a:r>
                <a:rPr lang="ko-KR" altLang="en-US" sz="2000" dirty="0">
                  <a:solidFill>
                    <a:srgbClr val="351B6F"/>
                  </a:solidFill>
                  <a:latin typeface="긱블말랑이" panose="020D0504000000000000" pitchFamily="50" charset="-127"/>
                  <a:ea typeface="긱블말랑이" panose="020D0504000000000000" pitchFamily="50" charset="-127"/>
                </a:rPr>
                <a:t>  승리에 목마른 우리에게 </a:t>
              </a:r>
              <a:r>
                <a:rPr lang="ko-KR" altLang="en-US" sz="2000" dirty="0" err="1">
                  <a:solidFill>
                    <a:srgbClr val="351B6F"/>
                  </a:solidFill>
                  <a:latin typeface="긱블말랑이" panose="020D0504000000000000" pitchFamily="50" charset="-127"/>
                  <a:ea typeface="긱블말랑이" panose="020D0504000000000000" pitchFamily="50" charset="-127"/>
                </a:rPr>
                <a:t>필요한건</a:t>
              </a:r>
              <a:endParaRPr lang="ko-KR" altLang="en-US" sz="2000" dirty="0">
                <a:solidFill>
                  <a:srgbClr val="351B6F"/>
                </a:solidFill>
                <a:latin typeface="긱블말랑이" panose="020D0504000000000000" pitchFamily="50" charset="-127"/>
                <a:ea typeface="긱블말랑이" panose="020D0504000000000000" pitchFamily="50" charset="-127"/>
              </a:endParaRPr>
            </a:p>
          </p:txBody>
        </p:sp>
        <p:pic>
          <p:nvPicPr>
            <p:cNvPr id="14" name="그래픽 13">
              <a:extLst>
                <a:ext uri="{FF2B5EF4-FFF2-40B4-BE49-F238E27FC236}">
                  <a16:creationId xmlns:a16="http://schemas.microsoft.com/office/drawing/2014/main" id="{EDBE700F-3D06-E0E1-138F-2C984914F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36169" y="2250306"/>
              <a:ext cx="5400000" cy="1669699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C1C73655-6266-E368-3C96-C966AAB129AF}"/>
              </a:ext>
            </a:extLst>
          </p:cNvPr>
          <p:cNvGrpSpPr/>
          <p:nvPr userDrawn="1"/>
        </p:nvGrpSpPr>
        <p:grpSpPr>
          <a:xfrm>
            <a:off x="3877071" y="3134622"/>
            <a:ext cx="2613784" cy="2395184"/>
            <a:chOff x="-4291658" y="4183919"/>
            <a:chExt cx="2702623" cy="2476594"/>
          </a:xfrm>
          <a:effectLst>
            <a:outerShdw dist="88900" dir="2700000" algn="tl" rotWithShape="0">
              <a:schemeClr val="bg1"/>
            </a:outerShdw>
          </a:effectLst>
        </p:grpSpPr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35ADD4C7-54F9-3903-CDFE-8FD06E8C72D1}"/>
                </a:ext>
              </a:extLst>
            </p:cNvPr>
            <p:cNvSpPr/>
            <p:nvPr/>
          </p:nvSpPr>
          <p:spPr>
            <a:xfrm>
              <a:off x="-3994859" y="4183919"/>
              <a:ext cx="507111" cy="573388"/>
            </a:xfrm>
            <a:custGeom>
              <a:avLst/>
              <a:gdLst>
                <a:gd name="csX0" fmla="*/ 97917 w 507111"/>
                <a:gd name="csY0" fmla="*/ 364808 h 573388"/>
                <a:gd name="csX1" fmla="*/ 192977 w 507111"/>
                <a:gd name="csY1" fmla="*/ 363665 h 573388"/>
                <a:gd name="csX2" fmla="*/ 192977 w 507111"/>
                <a:gd name="csY2" fmla="*/ 336614 h 573388"/>
                <a:gd name="csX3" fmla="*/ 5429 w 507111"/>
                <a:gd name="csY3" fmla="*/ 338042 h 573388"/>
                <a:gd name="csX4" fmla="*/ 5429 w 507111"/>
                <a:gd name="csY4" fmla="*/ 243078 h 573388"/>
                <a:gd name="csX5" fmla="*/ 501872 w 507111"/>
                <a:gd name="csY5" fmla="*/ 246602 h 573388"/>
                <a:gd name="csX6" fmla="*/ 501872 w 507111"/>
                <a:gd name="csY6" fmla="*/ 334232 h 573388"/>
                <a:gd name="csX7" fmla="*/ 314420 w 507111"/>
                <a:gd name="csY7" fmla="*/ 335661 h 573388"/>
                <a:gd name="csX8" fmla="*/ 314420 w 507111"/>
                <a:gd name="csY8" fmla="*/ 362141 h 573388"/>
                <a:gd name="csX9" fmla="*/ 409480 w 507111"/>
                <a:gd name="csY9" fmla="*/ 360998 h 573388"/>
                <a:gd name="csX10" fmla="*/ 507111 w 507111"/>
                <a:gd name="csY10" fmla="*/ 457295 h 573388"/>
                <a:gd name="csX11" fmla="*/ 409289 w 507111"/>
                <a:gd name="csY11" fmla="*/ 559213 h 573388"/>
                <a:gd name="csX12" fmla="*/ 97631 w 507111"/>
                <a:gd name="csY12" fmla="*/ 573215 h 573388"/>
                <a:gd name="csX13" fmla="*/ 0 w 507111"/>
                <a:gd name="csY13" fmla="*/ 471773 h 573388"/>
                <a:gd name="csX14" fmla="*/ 97822 w 507111"/>
                <a:gd name="csY14" fmla="*/ 364712 h 573388"/>
                <a:gd name="csX15" fmla="*/ 502253 w 507111"/>
                <a:gd name="csY15" fmla="*/ 22289 h 573388"/>
                <a:gd name="csX16" fmla="*/ 502253 w 507111"/>
                <a:gd name="csY16" fmla="*/ 109919 h 573388"/>
                <a:gd name="csX17" fmla="*/ 340138 w 507111"/>
                <a:gd name="csY17" fmla="*/ 105061 h 573388"/>
                <a:gd name="csX18" fmla="*/ 502253 w 507111"/>
                <a:gd name="csY18" fmla="*/ 144971 h 573388"/>
                <a:gd name="csX19" fmla="*/ 502253 w 507111"/>
                <a:gd name="csY19" fmla="*/ 235553 h 573388"/>
                <a:gd name="csX20" fmla="*/ 254127 w 507111"/>
                <a:gd name="csY20" fmla="*/ 160877 h 573388"/>
                <a:gd name="csX21" fmla="*/ 5810 w 507111"/>
                <a:gd name="csY21" fmla="*/ 231077 h 573388"/>
                <a:gd name="csX22" fmla="*/ 5810 w 507111"/>
                <a:gd name="csY22" fmla="*/ 132969 h 573388"/>
                <a:gd name="csX23" fmla="*/ 168021 w 507111"/>
                <a:gd name="csY23" fmla="*/ 99917 h 573388"/>
                <a:gd name="csX24" fmla="*/ 5906 w 507111"/>
                <a:gd name="csY24" fmla="*/ 94964 h 573388"/>
                <a:gd name="csX25" fmla="*/ 5906 w 507111"/>
                <a:gd name="csY25" fmla="*/ 0 h 573388"/>
                <a:gd name="csX26" fmla="*/ 502349 w 507111"/>
                <a:gd name="csY26" fmla="*/ 22384 h 573388"/>
                <a:gd name="csX27" fmla="*/ 132112 w 507111"/>
                <a:gd name="csY27" fmla="*/ 481775 h 573388"/>
                <a:gd name="csX28" fmla="*/ 375095 w 507111"/>
                <a:gd name="csY28" fmla="*/ 474345 h 573388"/>
                <a:gd name="csX29" fmla="*/ 385096 w 507111"/>
                <a:gd name="csY29" fmla="*/ 460915 h 573388"/>
                <a:gd name="csX30" fmla="*/ 375095 w 507111"/>
                <a:gd name="csY30" fmla="*/ 448056 h 573388"/>
                <a:gd name="csX31" fmla="*/ 132112 w 507111"/>
                <a:gd name="csY31" fmla="*/ 454438 h 573388"/>
                <a:gd name="csX32" fmla="*/ 122015 w 507111"/>
                <a:gd name="csY32" fmla="*/ 468344 h 573388"/>
                <a:gd name="csX33" fmla="*/ 132017 w 507111"/>
                <a:gd name="csY33" fmla="*/ 481679 h 57338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</a:cxnLst>
              <a:rect l="l" t="t" r="r" b="b"/>
              <a:pathLst>
                <a:path w="507111" h="573388">
                  <a:moveTo>
                    <a:pt x="97917" y="364808"/>
                  </a:moveTo>
                  <a:cubicBezTo>
                    <a:pt x="129635" y="364427"/>
                    <a:pt x="161258" y="364046"/>
                    <a:pt x="192977" y="363665"/>
                  </a:cubicBezTo>
                  <a:cubicBezTo>
                    <a:pt x="192977" y="354616"/>
                    <a:pt x="192977" y="345662"/>
                    <a:pt x="192977" y="336614"/>
                  </a:cubicBezTo>
                  <a:cubicBezTo>
                    <a:pt x="130493" y="337090"/>
                    <a:pt x="68009" y="337566"/>
                    <a:pt x="5429" y="338042"/>
                  </a:cubicBezTo>
                  <a:cubicBezTo>
                    <a:pt x="5429" y="306419"/>
                    <a:pt x="5429" y="274701"/>
                    <a:pt x="5429" y="243078"/>
                  </a:cubicBezTo>
                  <a:cubicBezTo>
                    <a:pt x="170879" y="244316"/>
                    <a:pt x="336423" y="245459"/>
                    <a:pt x="501872" y="246602"/>
                  </a:cubicBezTo>
                  <a:cubicBezTo>
                    <a:pt x="501872" y="275844"/>
                    <a:pt x="501872" y="304991"/>
                    <a:pt x="501872" y="334232"/>
                  </a:cubicBezTo>
                  <a:cubicBezTo>
                    <a:pt x="439388" y="334709"/>
                    <a:pt x="376904" y="335185"/>
                    <a:pt x="314420" y="335661"/>
                  </a:cubicBezTo>
                  <a:cubicBezTo>
                    <a:pt x="314420" y="344519"/>
                    <a:pt x="314420" y="353378"/>
                    <a:pt x="314420" y="362141"/>
                  </a:cubicBezTo>
                  <a:cubicBezTo>
                    <a:pt x="346139" y="361760"/>
                    <a:pt x="377762" y="361379"/>
                    <a:pt x="409480" y="360998"/>
                  </a:cubicBezTo>
                  <a:cubicBezTo>
                    <a:pt x="472821" y="360331"/>
                    <a:pt x="507206" y="393192"/>
                    <a:pt x="507111" y="457295"/>
                  </a:cubicBezTo>
                  <a:cubicBezTo>
                    <a:pt x="507111" y="521399"/>
                    <a:pt x="472726" y="556260"/>
                    <a:pt x="409289" y="559213"/>
                  </a:cubicBezTo>
                  <a:cubicBezTo>
                    <a:pt x="305372" y="563880"/>
                    <a:pt x="201549" y="568547"/>
                    <a:pt x="97631" y="573215"/>
                  </a:cubicBezTo>
                  <a:cubicBezTo>
                    <a:pt x="34290" y="576167"/>
                    <a:pt x="-95" y="541592"/>
                    <a:pt x="0" y="471773"/>
                  </a:cubicBezTo>
                  <a:cubicBezTo>
                    <a:pt x="0" y="401955"/>
                    <a:pt x="34385" y="365379"/>
                    <a:pt x="97822" y="364712"/>
                  </a:cubicBezTo>
                  <a:close/>
                  <a:moveTo>
                    <a:pt x="502253" y="22289"/>
                  </a:moveTo>
                  <a:cubicBezTo>
                    <a:pt x="502253" y="51530"/>
                    <a:pt x="502253" y="80677"/>
                    <a:pt x="502253" y="109919"/>
                  </a:cubicBezTo>
                  <a:cubicBezTo>
                    <a:pt x="448247" y="108299"/>
                    <a:pt x="394145" y="106680"/>
                    <a:pt x="340138" y="105061"/>
                  </a:cubicBezTo>
                  <a:cubicBezTo>
                    <a:pt x="369189" y="130588"/>
                    <a:pt x="430435" y="142113"/>
                    <a:pt x="502253" y="144971"/>
                  </a:cubicBezTo>
                  <a:cubicBezTo>
                    <a:pt x="502253" y="175165"/>
                    <a:pt x="502253" y="205359"/>
                    <a:pt x="502253" y="235553"/>
                  </a:cubicBezTo>
                  <a:cubicBezTo>
                    <a:pt x="401860" y="234696"/>
                    <a:pt x="303181" y="217361"/>
                    <a:pt x="254127" y="160877"/>
                  </a:cubicBezTo>
                  <a:cubicBezTo>
                    <a:pt x="204978" y="215170"/>
                    <a:pt x="106204" y="231934"/>
                    <a:pt x="5810" y="231077"/>
                  </a:cubicBezTo>
                  <a:cubicBezTo>
                    <a:pt x="5810" y="198406"/>
                    <a:pt x="5810" y="165640"/>
                    <a:pt x="5810" y="132969"/>
                  </a:cubicBezTo>
                  <a:cubicBezTo>
                    <a:pt x="77629" y="133445"/>
                    <a:pt x="138875" y="124301"/>
                    <a:pt x="168021" y="99917"/>
                  </a:cubicBezTo>
                  <a:cubicBezTo>
                    <a:pt x="114014" y="98298"/>
                    <a:pt x="59912" y="96679"/>
                    <a:pt x="5906" y="94964"/>
                  </a:cubicBezTo>
                  <a:cubicBezTo>
                    <a:pt x="5906" y="63341"/>
                    <a:pt x="5906" y="31623"/>
                    <a:pt x="5906" y="0"/>
                  </a:cubicBezTo>
                  <a:cubicBezTo>
                    <a:pt x="171355" y="7430"/>
                    <a:pt x="336899" y="14954"/>
                    <a:pt x="502349" y="22384"/>
                  </a:cubicBezTo>
                  <a:close/>
                  <a:moveTo>
                    <a:pt x="132112" y="481775"/>
                  </a:moveTo>
                  <a:cubicBezTo>
                    <a:pt x="213074" y="479298"/>
                    <a:pt x="294132" y="476822"/>
                    <a:pt x="375095" y="474345"/>
                  </a:cubicBezTo>
                  <a:cubicBezTo>
                    <a:pt x="380333" y="474155"/>
                    <a:pt x="385096" y="469868"/>
                    <a:pt x="385096" y="460915"/>
                  </a:cubicBezTo>
                  <a:cubicBezTo>
                    <a:pt x="385096" y="451961"/>
                    <a:pt x="380333" y="447961"/>
                    <a:pt x="375095" y="448056"/>
                  </a:cubicBezTo>
                  <a:cubicBezTo>
                    <a:pt x="294132" y="450152"/>
                    <a:pt x="213170" y="452342"/>
                    <a:pt x="132112" y="454438"/>
                  </a:cubicBezTo>
                  <a:cubicBezTo>
                    <a:pt x="126873" y="454628"/>
                    <a:pt x="122111" y="459010"/>
                    <a:pt x="122015" y="468344"/>
                  </a:cubicBezTo>
                  <a:cubicBezTo>
                    <a:pt x="122015" y="477679"/>
                    <a:pt x="126778" y="481870"/>
                    <a:pt x="132017" y="481679"/>
                  </a:cubicBezTo>
                  <a:close/>
                </a:path>
              </a:pathLst>
            </a:custGeom>
            <a:solidFill>
              <a:srgbClr val="EC008C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4966A15B-529D-5F8E-7477-3737F0907A9A}"/>
                </a:ext>
              </a:extLst>
            </p:cNvPr>
            <p:cNvSpPr/>
            <p:nvPr/>
          </p:nvSpPr>
          <p:spPr>
            <a:xfrm>
              <a:off x="-3445171" y="4215131"/>
              <a:ext cx="507111" cy="521713"/>
            </a:xfrm>
            <a:custGeom>
              <a:avLst/>
              <a:gdLst>
                <a:gd name="csX0" fmla="*/ 84296 w 507111"/>
                <a:gd name="csY0" fmla="*/ 403794 h 521713"/>
                <a:gd name="csX1" fmla="*/ 84392 w 507111"/>
                <a:gd name="csY1" fmla="*/ 307782 h 521713"/>
                <a:gd name="csX2" fmla="*/ 0 w 507111"/>
                <a:gd name="csY2" fmla="*/ 159002 h 521713"/>
                <a:gd name="csX3" fmla="*/ 156019 w 507111"/>
                <a:gd name="csY3" fmla="*/ 220 h 521713"/>
                <a:gd name="csX4" fmla="*/ 351472 w 507111"/>
                <a:gd name="csY4" fmla="*/ 8983 h 521713"/>
                <a:gd name="csX5" fmla="*/ 507111 w 507111"/>
                <a:gd name="csY5" fmla="*/ 167479 h 521713"/>
                <a:gd name="csX6" fmla="*/ 422434 w 507111"/>
                <a:gd name="csY6" fmla="*/ 304925 h 521713"/>
                <a:gd name="csX7" fmla="*/ 422339 w 507111"/>
                <a:gd name="csY7" fmla="*/ 395317 h 521713"/>
                <a:gd name="csX8" fmla="*/ 501586 w 507111"/>
                <a:gd name="csY8" fmla="*/ 393317 h 521713"/>
                <a:gd name="csX9" fmla="*/ 501491 w 507111"/>
                <a:gd name="csY9" fmla="*/ 499330 h 521713"/>
                <a:gd name="csX10" fmla="*/ 5048 w 507111"/>
                <a:gd name="csY10" fmla="*/ 521714 h 521713"/>
                <a:gd name="csX11" fmla="*/ 5144 w 507111"/>
                <a:gd name="csY11" fmla="*/ 405890 h 521713"/>
                <a:gd name="csX12" fmla="*/ 84392 w 507111"/>
                <a:gd name="csY12" fmla="*/ 403889 h 521713"/>
                <a:gd name="csX13" fmla="*/ 174307 w 507111"/>
                <a:gd name="csY13" fmla="*/ 215866 h 521713"/>
                <a:gd name="csX14" fmla="*/ 332803 w 507111"/>
                <a:gd name="csY14" fmla="*/ 217009 h 521713"/>
                <a:gd name="csX15" fmla="*/ 385191 w 507111"/>
                <a:gd name="csY15" fmla="*/ 165383 h 521713"/>
                <a:gd name="csX16" fmla="*/ 332994 w 507111"/>
                <a:gd name="csY16" fmla="*/ 112043 h 521713"/>
                <a:gd name="csX17" fmla="*/ 174498 w 507111"/>
                <a:gd name="csY17" fmla="*/ 107948 h 521713"/>
                <a:gd name="csX18" fmla="*/ 122111 w 507111"/>
                <a:gd name="csY18" fmla="*/ 161097 h 521713"/>
                <a:gd name="csX19" fmla="*/ 174307 w 507111"/>
                <a:gd name="csY19" fmla="*/ 215961 h 521713"/>
                <a:gd name="csX20" fmla="*/ 295561 w 507111"/>
                <a:gd name="csY20" fmla="*/ 398365 h 521713"/>
                <a:gd name="csX21" fmla="*/ 295561 w 507111"/>
                <a:gd name="csY21" fmla="*/ 321308 h 521713"/>
                <a:gd name="csX22" fmla="*/ 211074 w 507111"/>
                <a:gd name="csY22" fmla="*/ 322260 h 521713"/>
                <a:gd name="csX23" fmla="*/ 211074 w 507111"/>
                <a:gd name="csY23" fmla="*/ 400460 h 521713"/>
                <a:gd name="csX24" fmla="*/ 295561 w 507111"/>
                <a:gd name="csY24" fmla="*/ 398270 h 52171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507111" h="521713">
                  <a:moveTo>
                    <a:pt x="84296" y="403794"/>
                  </a:moveTo>
                  <a:cubicBezTo>
                    <a:pt x="84296" y="371790"/>
                    <a:pt x="84296" y="339786"/>
                    <a:pt x="84392" y="307782"/>
                  </a:cubicBezTo>
                  <a:cubicBezTo>
                    <a:pt x="33147" y="283208"/>
                    <a:pt x="0" y="229201"/>
                    <a:pt x="0" y="159002"/>
                  </a:cubicBezTo>
                  <a:cubicBezTo>
                    <a:pt x="95" y="60037"/>
                    <a:pt x="66199" y="-4257"/>
                    <a:pt x="156019" y="220"/>
                  </a:cubicBezTo>
                  <a:cubicBezTo>
                    <a:pt x="221170" y="3173"/>
                    <a:pt x="286321" y="6030"/>
                    <a:pt x="351472" y="8983"/>
                  </a:cubicBezTo>
                  <a:cubicBezTo>
                    <a:pt x="441293" y="13460"/>
                    <a:pt x="507206" y="77849"/>
                    <a:pt x="507111" y="167479"/>
                  </a:cubicBezTo>
                  <a:cubicBezTo>
                    <a:pt x="507111" y="231487"/>
                    <a:pt x="473678" y="280636"/>
                    <a:pt x="422434" y="304925"/>
                  </a:cubicBezTo>
                  <a:cubicBezTo>
                    <a:pt x="422434" y="335024"/>
                    <a:pt x="422434" y="365218"/>
                    <a:pt x="422339" y="395317"/>
                  </a:cubicBezTo>
                  <a:cubicBezTo>
                    <a:pt x="448723" y="394650"/>
                    <a:pt x="475107" y="393983"/>
                    <a:pt x="501586" y="393317"/>
                  </a:cubicBezTo>
                  <a:cubicBezTo>
                    <a:pt x="501586" y="428654"/>
                    <a:pt x="501586" y="463992"/>
                    <a:pt x="501491" y="499330"/>
                  </a:cubicBezTo>
                  <a:cubicBezTo>
                    <a:pt x="336042" y="506759"/>
                    <a:pt x="170497" y="514284"/>
                    <a:pt x="5048" y="521714"/>
                  </a:cubicBezTo>
                  <a:cubicBezTo>
                    <a:pt x="5048" y="483137"/>
                    <a:pt x="5048" y="444466"/>
                    <a:pt x="5144" y="405890"/>
                  </a:cubicBezTo>
                  <a:cubicBezTo>
                    <a:pt x="31528" y="405223"/>
                    <a:pt x="57912" y="404556"/>
                    <a:pt x="84392" y="403889"/>
                  </a:cubicBezTo>
                  <a:close/>
                  <a:moveTo>
                    <a:pt x="174307" y="215866"/>
                  </a:moveTo>
                  <a:cubicBezTo>
                    <a:pt x="227171" y="216247"/>
                    <a:pt x="279940" y="216628"/>
                    <a:pt x="332803" y="217009"/>
                  </a:cubicBezTo>
                  <a:cubicBezTo>
                    <a:pt x="361855" y="217199"/>
                    <a:pt x="385096" y="197864"/>
                    <a:pt x="385191" y="165383"/>
                  </a:cubicBezTo>
                  <a:cubicBezTo>
                    <a:pt x="385191" y="132903"/>
                    <a:pt x="362045" y="112805"/>
                    <a:pt x="332994" y="112043"/>
                  </a:cubicBezTo>
                  <a:cubicBezTo>
                    <a:pt x="280130" y="110710"/>
                    <a:pt x="227362" y="109281"/>
                    <a:pt x="174498" y="107948"/>
                  </a:cubicBezTo>
                  <a:cubicBezTo>
                    <a:pt x="145447" y="107186"/>
                    <a:pt x="122206" y="126998"/>
                    <a:pt x="122111" y="161097"/>
                  </a:cubicBezTo>
                  <a:cubicBezTo>
                    <a:pt x="122111" y="195197"/>
                    <a:pt x="145256" y="215771"/>
                    <a:pt x="174307" y="215961"/>
                  </a:cubicBezTo>
                  <a:close/>
                  <a:moveTo>
                    <a:pt x="295561" y="398365"/>
                  </a:moveTo>
                  <a:cubicBezTo>
                    <a:pt x="295561" y="372647"/>
                    <a:pt x="295561" y="347025"/>
                    <a:pt x="295561" y="321308"/>
                  </a:cubicBezTo>
                  <a:cubicBezTo>
                    <a:pt x="267367" y="321593"/>
                    <a:pt x="239268" y="321974"/>
                    <a:pt x="211074" y="322260"/>
                  </a:cubicBezTo>
                  <a:cubicBezTo>
                    <a:pt x="211074" y="348359"/>
                    <a:pt x="211074" y="374457"/>
                    <a:pt x="211074" y="400460"/>
                  </a:cubicBezTo>
                  <a:cubicBezTo>
                    <a:pt x="239268" y="399794"/>
                    <a:pt x="267367" y="399032"/>
                    <a:pt x="295561" y="398270"/>
                  </a:cubicBezTo>
                  <a:close/>
                </a:path>
              </a:pathLst>
            </a:custGeom>
            <a:solidFill>
              <a:srgbClr val="351B6F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0A25D375-01A8-1423-5B37-C2BFA607A937}"/>
                </a:ext>
              </a:extLst>
            </p:cNvPr>
            <p:cNvSpPr/>
            <p:nvPr/>
          </p:nvSpPr>
          <p:spPr>
            <a:xfrm>
              <a:off x="-2885291" y="4222209"/>
              <a:ext cx="507111" cy="484152"/>
            </a:xfrm>
            <a:custGeom>
              <a:avLst/>
              <a:gdLst>
                <a:gd name="csX0" fmla="*/ 0 w 507111"/>
                <a:gd name="csY0" fmla="*/ 224123 h 484152"/>
                <a:gd name="csX1" fmla="*/ 108395 w 507111"/>
                <a:gd name="csY1" fmla="*/ 129064 h 484152"/>
                <a:gd name="csX2" fmla="*/ 205550 w 507111"/>
                <a:gd name="csY2" fmla="*/ 131255 h 484152"/>
                <a:gd name="csX3" fmla="*/ 313754 w 507111"/>
                <a:gd name="csY3" fmla="*/ 225552 h 484152"/>
                <a:gd name="csX4" fmla="*/ 205359 w 507111"/>
                <a:gd name="csY4" fmla="*/ 318802 h 484152"/>
                <a:gd name="csX5" fmla="*/ 108204 w 507111"/>
                <a:gd name="csY5" fmla="*/ 320135 h 484152"/>
                <a:gd name="csX6" fmla="*/ 0 w 507111"/>
                <a:gd name="csY6" fmla="*/ 224028 h 484152"/>
                <a:gd name="csX7" fmla="*/ 96393 w 507111"/>
                <a:gd name="csY7" fmla="*/ 25717 h 484152"/>
                <a:gd name="csX8" fmla="*/ 96393 w 507111"/>
                <a:gd name="csY8" fmla="*/ 0 h 484152"/>
                <a:gd name="csX9" fmla="*/ 217837 w 507111"/>
                <a:gd name="csY9" fmla="*/ 5810 h 484152"/>
                <a:gd name="csX10" fmla="*/ 217837 w 507111"/>
                <a:gd name="csY10" fmla="*/ 30956 h 484152"/>
                <a:gd name="csX11" fmla="*/ 313944 w 507111"/>
                <a:gd name="csY11" fmla="*/ 35052 h 484152"/>
                <a:gd name="csX12" fmla="*/ 313849 w 507111"/>
                <a:gd name="csY12" fmla="*/ 118967 h 484152"/>
                <a:gd name="csX13" fmla="*/ 95 w 507111"/>
                <a:gd name="csY13" fmla="*/ 110871 h 484152"/>
                <a:gd name="csX14" fmla="*/ 191 w 507111"/>
                <a:gd name="csY14" fmla="*/ 21717 h 484152"/>
                <a:gd name="csX15" fmla="*/ 96298 w 507111"/>
                <a:gd name="csY15" fmla="*/ 25813 h 484152"/>
                <a:gd name="csX16" fmla="*/ 126587 w 507111"/>
                <a:gd name="csY16" fmla="*/ 335280 h 484152"/>
                <a:gd name="csX17" fmla="*/ 126587 w 507111"/>
                <a:gd name="csY17" fmla="*/ 366046 h 484152"/>
                <a:gd name="csX18" fmla="*/ 158210 w 507111"/>
                <a:gd name="csY18" fmla="*/ 395859 h 484152"/>
                <a:gd name="csX19" fmla="*/ 464534 w 507111"/>
                <a:gd name="csY19" fmla="*/ 387096 h 484152"/>
                <a:gd name="csX20" fmla="*/ 464439 w 507111"/>
                <a:gd name="csY20" fmla="*/ 468440 h 484152"/>
                <a:gd name="csX21" fmla="*/ 121158 w 507111"/>
                <a:gd name="csY21" fmla="*/ 483965 h 484152"/>
                <a:gd name="csX22" fmla="*/ 5048 w 507111"/>
                <a:gd name="csY22" fmla="*/ 373952 h 484152"/>
                <a:gd name="csX23" fmla="*/ 5048 w 507111"/>
                <a:gd name="csY23" fmla="*/ 337280 h 484152"/>
                <a:gd name="csX24" fmla="*/ 126492 w 507111"/>
                <a:gd name="csY24" fmla="*/ 335280 h 484152"/>
                <a:gd name="csX25" fmla="*/ 137351 w 507111"/>
                <a:gd name="csY25" fmla="*/ 238030 h 484152"/>
                <a:gd name="csX26" fmla="*/ 176403 w 507111"/>
                <a:gd name="csY26" fmla="*/ 238030 h 484152"/>
                <a:gd name="csX27" fmla="*/ 191738 w 507111"/>
                <a:gd name="csY27" fmla="*/ 224885 h 484152"/>
                <a:gd name="csX28" fmla="*/ 176403 w 507111"/>
                <a:gd name="csY28" fmla="*/ 211646 h 484152"/>
                <a:gd name="csX29" fmla="*/ 137351 w 507111"/>
                <a:gd name="csY29" fmla="*/ 211360 h 484152"/>
                <a:gd name="csX30" fmla="*/ 122015 w 507111"/>
                <a:gd name="csY30" fmla="*/ 224600 h 484152"/>
                <a:gd name="csX31" fmla="*/ 137351 w 507111"/>
                <a:gd name="csY31" fmla="*/ 237935 h 484152"/>
                <a:gd name="csX32" fmla="*/ 338233 w 507111"/>
                <a:gd name="csY32" fmla="*/ 26289 h 484152"/>
                <a:gd name="csX33" fmla="*/ 459677 w 507111"/>
                <a:gd name="csY33" fmla="*/ 31718 h 484152"/>
                <a:gd name="csX34" fmla="*/ 459581 w 507111"/>
                <a:gd name="csY34" fmla="*/ 139541 h 484152"/>
                <a:gd name="csX35" fmla="*/ 507111 w 507111"/>
                <a:gd name="csY35" fmla="*/ 140589 h 484152"/>
                <a:gd name="csX36" fmla="*/ 507016 w 507111"/>
                <a:gd name="csY36" fmla="*/ 235458 h 484152"/>
                <a:gd name="csX37" fmla="*/ 459486 w 507111"/>
                <a:gd name="csY37" fmla="*/ 235363 h 484152"/>
                <a:gd name="csX38" fmla="*/ 459391 w 507111"/>
                <a:gd name="csY38" fmla="*/ 339376 h 484152"/>
                <a:gd name="csX39" fmla="*/ 337947 w 507111"/>
                <a:gd name="csY39" fmla="*/ 341662 h 484152"/>
                <a:gd name="csX40" fmla="*/ 338328 w 507111"/>
                <a:gd name="csY40" fmla="*/ 26289 h 48415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</a:cxnLst>
              <a:rect l="l" t="t" r="r" b="b"/>
              <a:pathLst>
                <a:path w="507111" h="484152">
                  <a:moveTo>
                    <a:pt x="0" y="224123"/>
                  </a:moveTo>
                  <a:cubicBezTo>
                    <a:pt x="0" y="171545"/>
                    <a:pt x="39719" y="127254"/>
                    <a:pt x="108395" y="129064"/>
                  </a:cubicBezTo>
                  <a:cubicBezTo>
                    <a:pt x="140779" y="129826"/>
                    <a:pt x="173165" y="130588"/>
                    <a:pt x="205550" y="131255"/>
                  </a:cubicBezTo>
                  <a:cubicBezTo>
                    <a:pt x="274225" y="133064"/>
                    <a:pt x="313754" y="176308"/>
                    <a:pt x="313754" y="225552"/>
                  </a:cubicBezTo>
                  <a:cubicBezTo>
                    <a:pt x="313754" y="274701"/>
                    <a:pt x="274034" y="317754"/>
                    <a:pt x="205359" y="318802"/>
                  </a:cubicBezTo>
                  <a:cubicBezTo>
                    <a:pt x="172974" y="319278"/>
                    <a:pt x="140589" y="319659"/>
                    <a:pt x="108204" y="320135"/>
                  </a:cubicBezTo>
                  <a:cubicBezTo>
                    <a:pt x="39529" y="321278"/>
                    <a:pt x="0" y="276701"/>
                    <a:pt x="0" y="224028"/>
                  </a:cubicBezTo>
                  <a:close/>
                  <a:moveTo>
                    <a:pt x="96393" y="25717"/>
                  </a:moveTo>
                  <a:cubicBezTo>
                    <a:pt x="96393" y="17145"/>
                    <a:pt x="96393" y="8572"/>
                    <a:pt x="96393" y="0"/>
                  </a:cubicBezTo>
                  <a:cubicBezTo>
                    <a:pt x="136874" y="1905"/>
                    <a:pt x="177356" y="3810"/>
                    <a:pt x="217837" y="5810"/>
                  </a:cubicBezTo>
                  <a:cubicBezTo>
                    <a:pt x="217837" y="14192"/>
                    <a:pt x="217837" y="22574"/>
                    <a:pt x="217837" y="30956"/>
                  </a:cubicBezTo>
                  <a:cubicBezTo>
                    <a:pt x="249841" y="32290"/>
                    <a:pt x="281940" y="33719"/>
                    <a:pt x="313944" y="35052"/>
                  </a:cubicBezTo>
                  <a:cubicBezTo>
                    <a:pt x="313944" y="63055"/>
                    <a:pt x="313944" y="90964"/>
                    <a:pt x="313849" y="118967"/>
                  </a:cubicBezTo>
                  <a:cubicBezTo>
                    <a:pt x="209264" y="116300"/>
                    <a:pt x="104680" y="113538"/>
                    <a:pt x="95" y="110871"/>
                  </a:cubicBezTo>
                  <a:cubicBezTo>
                    <a:pt x="95" y="81153"/>
                    <a:pt x="95" y="51435"/>
                    <a:pt x="191" y="21717"/>
                  </a:cubicBezTo>
                  <a:cubicBezTo>
                    <a:pt x="32195" y="23050"/>
                    <a:pt x="64294" y="24479"/>
                    <a:pt x="96298" y="25813"/>
                  </a:cubicBezTo>
                  <a:close/>
                  <a:moveTo>
                    <a:pt x="126587" y="335280"/>
                  </a:moveTo>
                  <a:cubicBezTo>
                    <a:pt x="126587" y="345567"/>
                    <a:pt x="126587" y="355759"/>
                    <a:pt x="126587" y="366046"/>
                  </a:cubicBezTo>
                  <a:cubicBezTo>
                    <a:pt x="126587" y="384524"/>
                    <a:pt x="139256" y="396431"/>
                    <a:pt x="158210" y="395859"/>
                  </a:cubicBezTo>
                  <a:cubicBezTo>
                    <a:pt x="260318" y="392906"/>
                    <a:pt x="362426" y="390049"/>
                    <a:pt x="464534" y="387096"/>
                  </a:cubicBezTo>
                  <a:cubicBezTo>
                    <a:pt x="464534" y="414242"/>
                    <a:pt x="464534" y="441389"/>
                    <a:pt x="464439" y="468440"/>
                  </a:cubicBezTo>
                  <a:cubicBezTo>
                    <a:pt x="350044" y="473678"/>
                    <a:pt x="235553" y="478822"/>
                    <a:pt x="121158" y="483965"/>
                  </a:cubicBezTo>
                  <a:cubicBezTo>
                    <a:pt x="51435" y="487394"/>
                    <a:pt x="5048" y="443389"/>
                    <a:pt x="5048" y="373952"/>
                  </a:cubicBezTo>
                  <a:cubicBezTo>
                    <a:pt x="5048" y="361759"/>
                    <a:pt x="5048" y="349472"/>
                    <a:pt x="5048" y="337280"/>
                  </a:cubicBezTo>
                  <a:cubicBezTo>
                    <a:pt x="45529" y="336614"/>
                    <a:pt x="86011" y="335947"/>
                    <a:pt x="126492" y="335280"/>
                  </a:cubicBezTo>
                  <a:close/>
                  <a:moveTo>
                    <a:pt x="137351" y="238030"/>
                  </a:moveTo>
                  <a:cubicBezTo>
                    <a:pt x="150400" y="238030"/>
                    <a:pt x="163449" y="238030"/>
                    <a:pt x="176403" y="238030"/>
                  </a:cubicBezTo>
                  <a:cubicBezTo>
                    <a:pt x="185357" y="238030"/>
                    <a:pt x="191738" y="233553"/>
                    <a:pt x="191738" y="224885"/>
                  </a:cubicBezTo>
                  <a:cubicBezTo>
                    <a:pt x="191738" y="216313"/>
                    <a:pt x="185452" y="211741"/>
                    <a:pt x="176403" y="211646"/>
                  </a:cubicBezTo>
                  <a:cubicBezTo>
                    <a:pt x="163354" y="211646"/>
                    <a:pt x="150304" y="211455"/>
                    <a:pt x="137351" y="211360"/>
                  </a:cubicBezTo>
                  <a:cubicBezTo>
                    <a:pt x="128397" y="211360"/>
                    <a:pt x="122015" y="215837"/>
                    <a:pt x="122015" y="224600"/>
                  </a:cubicBezTo>
                  <a:cubicBezTo>
                    <a:pt x="122015" y="233267"/>
                    <a:pt x="128302" y="237935"/>
                    <a:pt x="137351" y="237935"/>
                  </a:cubicBezTo>
                  <a:close/>
                  <a:moveTo>
                    <a:pt x="338233" y="26289"/>
                  </a:moveTo>
                  <a:cubicBezTo>
                    <a:pt x="378714" y="28099"/>
                    <a:pt x="419195" y="29908"/>
                    <a:pt x="459677" y="31718"/>
                  </a:cubicBezTo>
                  <a:cubicBezTo>
                    <a:pt x="459677" y="67628"/>
                    <a:pt x="459677" y="103632"/>
                    <a:pt x="459581" y="139541"/>
                  </a:cubicBezTo>
                  <a:cubicBezTo>
                    <a:pt x="475393" y="139922"/>
                    <a:pt x="491300" y="140208"/>
                    <a:pt x="507111" y="140589"/>
                  </a:cubicBezTo>
                  <a:cubicBezTo>
                    <a:pt x="507111" y="172212"/>
                    <a:pt x="507111" y="203835"/>
                    <a:pt x="507016" y="235458"/>
                  </a:cubicBezTo>
                  <a:cubicBezTo>
                    <a:pt x="491204" y="235458"/>
                    <a:pt x="475298" y="235458"/>
                    <a:pt x="459486" y="235363"/>
                  </a:cubicBezTo>
                  <a:cubicBezTo>
                    <a:pt x="459486" y="270034"/>
                    <a:pt x="459486" y="304705"/>
                    <a:pt x="459391" y="339376"/>
                  </a:cubicBezTo>
                  <a:cubicBezTo>
                    <a:pt x="418910" y="340138"/>
                    <a:pt x="378428" y="340900"/>
                    <a:pt x="337947" y="341662"/>
                  </a:cubicBezTo>
                  <a:cubicBezTo>
                    <a:pt x="338042" y="236506"/>
                    <a:pt x="338233" y="131445"/>
                    <a:pt x="338328" y="26289"/>
                  </a:cubicBezTo>
                  <a:close/>
                </a:path>
              </a:pathLst>
            </a:custGeom>
            <a:solidFill>
              <a:srgbClr val="351B6F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1A7CF241-0923-10D1-5042-AF0F582E583B}"/>
                </a:ext>
              </a:extLst>
            </p:cNvPr>
            <p:cNvSpPr/>
            <p:nvPr/>
          </p:nvSpPr>
          <p:spPr>
            <a:xfrm>
              <a:off x="-2330841" y="4258023"/>
              <a:ext cx="480631" cy="423498"/>
            </a:xfrm>
            <a:custGeom>
              <a:avLst/>
              <a:gdLst>
                <a:gd name="csX0" fmla="*/ 121539 w 480631"/>
                <a:gd name="csY0" fmla="*/ 262795 h 423498"/>
                <a:gd name="csX1" fmla="*/ 121539 w 480631"/>
                <a:gd name="csY1" fmla="*/ 304038 h 423498"/>
                <a:gd name="csX2" fmla="*/ 153162 w 480631"/>
                <a:gd name="csY2" fmla="*/ 330708 h 423498"/>
                <a:gd name="csX3" fmla="*/ 480632 w 480631"/>
                <a:gd name="csY3" fmla="*/ 322231 h 423498"/>
                <a:gd name="csX4" fmla="*/ 480536 w 480631"/>
                <a:gd name="csY4" fmla="*/ 406718 h 423498"/>
                <a:gd name="csX5" fmla="*/ 116110 w 480631"/>
                <a:gd name="csY5" fmla="*/ 423291 h 423498"/>
                <a:gd name="csX6" fmla="*/ 0 w 480631"/>
                <a:gd name="csY6" fmla="*/ 325184 h 423498"/>
                <a:gd name="csX7" fmla="*/ 0 w 480631"/>
                <a:gd name="csY7" fmla="*/ 264128 h 423498"/>
                <a:gd name="csX8" fmla="*/ 121444 w 480631"/>
                <a:gd name="csY8" fmla="*/ 262795 h 423498"/>
                <a:gd name="csX9" fmla="*/ 354044 w 480631"/>
                <a:gd name="csY9" fmla="*/ 183261 h 423498"/>
                <a:gd name="csX10" fmla="*/ 291751 w 480631"/>
                <a:gd name="csY10" fmla="*/ 182880 h 423498"/>
                <a:gd name="csX11" fmla="*/ 96298 w 480631"/>
                <a:gd name="csY11" fmla="*/ 240125 h 423498"/>
                <a:gd name="csX12" fmla="*/ 191 w 480631"/>
                <a:gd name="csY12" fmla="*/ 240697 h 423498"/>
                <a:gd name="csX13" fmla="*/ 286 w 480631"/>
                <a:gd name="csY13" fmla="*/ 151448 h 423498"/>
                <a:gd name="csX14" fmla="*/ 106966 w 480631"/>
                <a:gd name="csY14" fmla="*/ 152781 h 423498"/>
                <a:gd name="csX15" fmla="*/ 191548 w 480631"/>
                <a:gd name="csY15" fmla="*/ 117729 h 423498"/>
                <a:gd name="csX16" fmla="*/ 191548 w 480631"/>
                <a:gd name="csY16" fmla="*/ 89725 h 423498"/>
                <a:gd name="csX17" fmla="*/ 381 w 480631"/>
                <a:gd name="csY17" fmla="*/ 84582 h 423498"/>
                <a:gd name="csX18" fmla="*/ 476 w 480631"/>
                <a:gd name="csY18" fmla="*/ 0 h 423498"/>
                <a:gd name="csX19" fmla="*/ 313182 w 480631"/>
                <a:gd name="csY19" fmla="*/ 13907 h 423498"/>
                <a:gd name="csX20" fmla="*/ 313087 w 480631"/>
                <a:gd name="csY20" fmla="*/ 95155 h 423498"/>
                <a:gd name="csX21" fmla="*/ 354330 w 480631"/>
                <a:gd name="csY21" fmla="*/ 96202 h 423498"/>
                <a:gd name="csX22" fmla="*/ 354425 w 480631"/>
                <a:gd name="csY22" fmla="*/ 15716 h 423498"/>
                <a:gd name="csX23" fmla="*/ 475869 w 480631"/>
                <a:gd name="csY23" fmla="*/ 21050 h 423498"/>
                <a:gd name="csX24" fmla="*/ 475488 w 480631"/>
                <a:gd name="csY24" fmla="*/ 279940 h 423498"/>
                <a:gd name="csX25" fmla="*/ 354044 w 480631"/>
                <a:gd name="csY25" fmla="*/ 281845 h 423498"/>
                <a:gd name="csX26" fmla="*/ 354139 w 480631"/>
                <a:gd name="csY26" fmla="*/ 183071 h 4234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</a:cxnLst>
              <a:rect l="l" t="t" r="r" b="b"/>
              <a:pathLst>
                <a:path w="480631" h="423498">
                  <a:moveTo>
                    <a:pt x="121539" y="262795"/>
                  </a:moveTo>
                  <a:cubicBezTo>
                    <a:pt x="121539" y="276511"/>
                    <a:pt x="121539" y="290227"/>
                    <a:pt x="121539" y="304038"/>
                  </a:cubicBezTo>
                  <a:cubicBezTo>
                    <a:pt x="121539" y="320516"/>
                    <a:pt x="134207" y="331184"/>
                    <a:pt x="153162" y="330708"/>
                  </a:cubicBezTo>
                  <a:cubicBezTo>
                    <a:pt x="262318" y="327851"/>
                    <a:pt x="371475" y="325088"/>
                    <a:pt x="480632" y="322231"/>
                  </a:cubicBezTo>
                  <a:cubicBezTo>
                    <a:pt x="480632" y="350425"/>
                    <a:pt x="480632" y="378524"/>
                    <a:pt x="480536" y="406718"/>
                  </a:cubicBezTo>
                  <a:cubicBezTo>
                    <a:pt x="359092" y="412242"/>
                    <a:pt x="237554" y="417767"/>
                    <a:pt x="116110" y="423291"/>
                  </a:cubicBezTo>
                  <a:cubicBezTo>
                    <a:pt x="46387" y="426720"/>
                    <a:pt x="0" y="387477"/>
                    <a:pt x="0" y="325184"/>
                  </a:cubicBezTo>
                  <a:cubicBezTo>
                    <a:pt x="0" y="304800"/>
                    <a:pt x="0" y="284417"/>
                    <a:pt x="0" y="264128"/>
                  </a:cubicBezTo>
                  <a:cubicBezTo>
                    <a:pt x="40481" y="263652"/>
                    <a:pt x="80963" y="263271"/>
                    <a:pt x="121444" y="262795"/>
                  </a:cubicBezTo>
                  <a:close/>
                  <a:moveTo>
                    <a:pt x="354044" y="183261"/>
                  </a:moveTo>
                  <a:cubicBezTo>
                    <a:pt x="333280" y="183166"/>
                    <a:pt x="312515" y="182975"/>
                    <a:pt x="291751" y="182880"/>
                  </a:cubicBezTo>
                  <a:cubicBezTo>
                    <a:pt x="263176" y="220123"/>
                    <a:pt x="204025" y="239363"/>
                    <a:pt x="96298" y="240125"/>
                  </a:cubicBezTo>
                  <a:cubicBezTo>
                    <a:pt x="64294" y="240316"/>
                    <a:pt x="32195" y="240506"/>
                    <a:pt x="191" y="240697"/>
                  </a:cubicBezTo>
                  <a:cubicBezTo>
                    <a:pt x="191" y="210979"/>
                    <a:pt x="191" y="181166"/>
                    <a:pt x="286" y="151448"/>
                  </a:cubicBezTo>
                  <a:cubicBezTo>
                    <a:pt x="35814" y="151924"/>
                    <a:pt x="71438" y="152400"/>
                    <a:pt x="106966" y="152781"/>
                  </a:cubicBezTo>
                  <a:cubicBezTo>
                    <a:pt x="168212" y="153543"/>
                    <a:pt x="191548" y="139351"/>
                    <a:pt x="191548" y="117729"/>
                  </a:cubicBezTo>
                  <a:cubicBezTo>
                    <a:pt x="191548" y="108395"/>
                    <a:pt x="191548" y="99060"/>
                    <a:pt x="191548" y="89725"/>
                  </a:cubicBezTo>
                  <a:cubicBezTo>
                    <a:pt x="127825" y="88011"/>
                    <a:pt x="64103" y="86297"/>
                    <a:pt x="381" y="84582"/>
                  </a:cubicBezTo>
                  <a:cubicBezTo>
                    <a:pt x="381" y="56388"/>
                    <a:pt x="381" y="28194"/>
                    <a:pt x="476" y="0"/>
                  </a:cubicBezTo>
                  <a:cubicBezTo>
                    <a:pt x="104680" y="4667"/>
                    <a:pt x="208883" y="9239"/>
                    <a:pt x="313182" y="13907"/>
                  </a:cubicBezTo>
                  <a:cubicBezTo>
                    <a:pt x="313182" y="40958"/>
                    <a:pt x="313182" y="68009"/>
                    <a:pt x="313087" y="95155"/>
                  </a:cubicBezTo>
                  <a:cubicBezTo>
                    <a:pt x="326803" y="95536"/>
                    <a:pt x="340519" y="95917"/>
                    <a:pt x="354330" y="96202"/>
                  </a:cubicBezTo>
                  <a:cubicBezTo>
                    <a:pt x="354330" y="69342"/>
                    <a:pt x="354330" y="42577"/>
                    <a:pt x="354425" y="15716"/>
                  </a:cubicBezTo>
                  <a:cubicBezTo>
                    <a:pt x="394907" y="17526"/>
                    <a:pt x="435388" y="19336"/>
                    <a:pt x="475869" y="21050"/>
                  </a:cubicBezTo>
                  <a:cubicBezTo>
                    <a:pt x="475774" y="107347"/>
                    <a:pt x="475679" y="193643"/>
                    <a:pt x="475488" y="279940"/>
                  </a:cubicBezTo>
                  <a:cubicBezTo>
                    <a:pt x="435007" y="280607"/>
                    <a:pt x="394525" y="281273"/>
                    <a:pt x="354044" y="281845"/>
                  </a:cubicBezTo>
                  <a:cubicBezTo>
                    <a:pt x="354044" y="248888"/>
                    <a:pt x="354044" y="216027"/>
                    <a:pt x="354139" y="183071"/>
                  </a:cubicBezTo>
                  <a:close/>
                </a:path>
              </a:pathLst>
            </a:custGeom>
            <a:solidFill>
              <a:srgbClr val="351B6F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A3901F2D-C2C8-2369-8E5E-12A6BC4BDDF2}"/>
                </a:ext>
              </a:extLst>
            </p:cNvPr>
            <p:cNvSpPr/>
            <p:nvPr/>
          </p:nvSpPr>
          <p:spPr>
            <a:xfrm>
              <a:off x="-4291658" y="5449791"/>
              <a:ext cx="480821" cy="574357"/>
            </a:xfrm>
            <a:custGeom>
              <a:avLst/>
              <a:gdLst>
                <a:gd name="csX0" fmla="*/ 108109 w 480821"/>
                <a:gd name="csY0" fmla="*/ 574262 h 574357"/>
                <a:gd name="csX1" fmla="*/ 108299 w 480821"/>
                <a:gd name="csY1" fmla="*/ 424243 h 574357"/>
                <a:gd name="csX2" fmla="*/ 0 w 480821"/>
                <a:gd name="csY2" fmla="*/ 425958 h 574357"/>
                <a:gd name="csX3" fmla="*/ 95 w 480821"/>
                <a:gd name="csY3" fmla="*/ 318230 h 574357"/>
                <a:gd name="csX4" fmla="*/ 229838 w 480821"/>
                <a:gd name="csY4" fmla="*/ 317754 h 574357"/>
                <a:gd name="csX5" fmla="*/ 229553 w 480821"/>
                <a:gd name="csY5" fmla="*/ 570167 h 574357"/>
                <a:gd name="csX6" fmla="*/ 108109 w 480821"/>
                <a:gd name="csY6" fmla="*/ 574358 h 574357"/>
                <a:gd name="csX7" fmla="*/ 191 w 480821"/>
                <a:gd name="csY7" fmla="*/ 172402 h 574357"/>
                <a:gd name="csX8" fmla="*/ 55150 w 480821"/>
                <a:gd name="csY8" fmla="*/ 133636 h 574357"/>
                <a:gd name="csX9" fmla="*/ 55150 w 480821"/>
                <a:gd name="csY9" fmla="*/ 115348 h 574357"/>
                <a:gd name="csX10" fmla="*/ 191 w 480821"/>
                <a:gd name="csY10" fmla="*/ 114109 h 574357"/>
                <a:gd name="csX11" fmla="*/ 286 w 480821"/>
                <a:gd name="csY11" fmla="*/ 0 h 574357"/>
                <a:gd name="csX12" fmla="*/ 160877 w 480821"/>
                <a:gd name="csY12" fmla="*/ 6001 h 574357"/>
                <a:gd name="csX13" fmla="*/ 160782 w 480821"/>
                <a:gd name="csY13" fmla="*/ 123349 h 574357"/>
                <a:gd name="csX14" fmla="*/ 95 w 480821"/>
                <a:gd name="csY14" fmla="*/ 292798 h 574357"/>
                <a:gd name="csX15" fmla="*/ 191 w 480821"/>
                <a:gd name="csY15" fmla="*/ 172402 h 574357"/>
                <a:gd name="csX16" fmla="*/ 369856 w 480821"/>
                <a:gd name="csY16" fmla="*/ 225457 h 574357"/>
                <a:gd name="csX17" fmla="*/ 310706 w 480821"/>
                <a:gd name="csY17" fmla="*/ 224885 h 574357"/>
                <a:gd name="csX18" fmla="*/ 170117 w 480821"/>
                <a:gd name="csY18" fmla="*/ 292989 h 574357"/>
                <a:gd name="csX19" fmla="*/ 170212 w 480821"/>
                <a:gd name="csY19" fmla="*/ 175069 h 574357"/>
                <a:gd name="csX20" fmla="*/ 228314 w 480821"/>
                <a:gd name="csY20" fmla="*/ 137160 h 574357"/>
                <a:gd name="csX21" fmla="*/ 228314 w 480821"/>
                <a:gd name="csY21" fmla="*/ 119253 h 574357"/>
                <a:gd name="csX22" fmla="*/ 180785 w 480821"/>
                <a:gd name="csY22" fmla="*/ 118110 h 574357"/>
                <a:gd name="csX23" fmla="*/ 180880 w 480821"/>
                <a:gd name="csY23" fmla="*/ 6572 h 574357"/>
                <a:gd name="csX24" fmla="*/ 334042 w 480821"/>
                <a:gd name="csY24" fmla="*/ 12287 h 574357"/>
                <a:gd name="csX25" fmla="*/ 334042 w 480821"/>
                <a:gd name="csY25" fmla="*/ 103442 h 574357"/>
                <a:gd name="csX26" fmla="*/ 369951 w 480821"/>
                <a:gd name="csY26" fmla="*/ 104394 h 574357"/>
                <a:gd name="csX27" fmla="*/ 369951 w 480821"/>
                <a:gd name="csY27" fmla="*/ 13716 h 574357"/>
                <a:gd name="csX28" fmla="*/ 480822 w 480821"/>
                <a:gd name="csY28" fmla="*/ 17812 h 574357"/>
                <a:gd name="csX29" fmla="*/ 480536 w 480821"/>
                <a:gd name="csY29" fmla="*/ 293180 h 574357"/>
                <a:gd name="csX30" fmla="*/ 369665 w 480821"/>
                <a:gd name="csY30" fmla="*/ 293180 h 574357"/>
                <a:gd name="csX31" fmla="*/ 369665 w 480821"/>
                <a:gd name="csY31" fmla="*/ 225457 h 574357"/>
                <a:gd name="csX32" fmla="*/ 358997 w 480821"/>
                <a:gd name="csY32" fmla="*/ 565690 h 574357"/>
                <a:gd name="csX33" fmla="*/ 359093 w 480821"/>
                <a:gd name="csY33" fmla="*/ 420338 h 574357"/>
                <a:gd name="csX34" fmla="*/ 250317 w 480821"/>
                <a:gd name="csY34" fmla="*/ 422053 h 574357"/>
                <a:gd name="csX35" fmla="*/ 250317 w 480821"/>
                <a:gd name="csY35" fmla="*/ 317659 h 574357"/>
                <a:gd name="csX36" fmla="*/ 480632 w 480821"/>
                <a:gd name="csY36" fmla="*/ 317087 h 574357"/>
                <a:gd name="csX37" fmla="*/ 480346 w 480821"/>
                <a:gd name="csY37" fmla="*/ 561404 h 574357"/>
                <a:gd name="csX38" fmla="*/ 358902 w 480821"/>
                <a:gd name="csY38" fmla="*/ 565594 h 5743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</a:cxnLst>
              <a:rect l="l" t="t" r="r" b="b"/>
              <a:pathLst>
                <a:path w="480821" h="574357">
                  <a:moveTo>
                    <a:pt x="108109" y="574262"/>
                  </a:moveTo>
                  <a:cubicBezTo>
                    <a:pt x="108109" y="524256"/>
                    <a:pt x="108204" y="474250"/>
                    <a:pt x="108299" y="424243"/>
                  </a:cubicBezTo>
                  <a:cubicBezTo>
                    <a:pt x="72200" y="424815"/>
                    <a:pt x="36100" y="425387"/>
                    <a:pt x="0" y="425958"/>
                  </a:cubicBezTo>
                  <a:cubicBezTo>
                    <a:pt x="0" y="390049"/>
                    <a:pt x="0" y="354139"/>
                    <a:pt x="95" y="318230"/>
                  </a:cubicBezTo>
                  <a:cubicBezTo>
                    <a:pt x="76676" y="318040"/>
                    <a:pt x="153257" y="317849"/>
                    <a:pt x="229838" y="317754"/>
                  </a:cubicBezTo>
                  <a:cubicBezTo>
                    <a:pt x="229838" y="401860"/>
                    <a:pt x="229648" y="486061"/>
                    <a:pt x="229553" y="570167"/>
                  </a:cubicBezTo>
                  <a:cubicBezTo>
                    <a:pt x="189071" y="571595"/>
                    <a:pt x="148590" y="572929"/>
                    <a:pt x="108109" y="574358"/>
                  </a:cubicBezTo>
                  <a:close/>
                  <a:moveTo>
                    <a:pt x="191" y="172402"/>
                  </a:moveTo>
                  <a:cubicBezTo>
                    <a:pt x="31909" y="172879"/>
                    <a:pt x="55150" y="160020"/>
                    <a:pt x="55150" y="133636"/>
                  </a:cubicBezTo>
                  <a:cubicBezTo>
                    <a:pt x="55150" y="127540"/>
                    <a:pt x="55150" y="121444"/>
                    <a:pt x="55150" y="115348"/>
                  </a:cubicBezTo>
                  <a:cubicBezTo>
                    <a:pt x="36862" y="114967"/>
                    <a:pt x="18479" y="114490"/>
                    <a:pt x="191" y="114109"/>
                  </a:cubicBezTo>
                  <a:cubicBezTo>
                    <a:pt x="191" y="76105"/>
                    <a:pt x="191" y="38100"/>
                    <a:pt x="286" y="0"/>
                  </a:cubicBezTo>
                  <a:cubicBezTo>
                    <a:pt x="53816" y="2000"/>
                    <a:pt x="107347" y="4000"/>
                    <a:pt x="160877" y="6001"/>
                  </a:cubicBezTo>
                  <a:cubicBezTo>
                    <a:pt x="160877" y="45148"/>
                    <a:pt x="160877" y="84296"/>
                    <a:pt x="160782" y="123349"/>
                  </a:cubicBezTo>
                  <a:cubicBezTo>
                    <a:pt x="160687" y="235458"/>
                    <a:pt x="98870" y="292608"/>
                    <a:pt x="95" y="292798"/>
                  </a:cubicBezTo>
                  <a:cubicBezTo>
                    <a:pt x="95" y="252698"/>
                    <a:pt x="95" y="212503"/>
                    <a:pt x="191" y="172402"/>
                  </a:cubicBezTo>
                  <a:close/>
                  <a:moveTo>
                    <a:pt x="369856" y="225457"/>
                  </a:moveTo>
                  <a:cubicBezTo>
                    <a:pt x="350139" y="225266"/>
                    <a:pt x="330422" y="225076"/>
                    <a:pt x="310706" y="224885"/>
                  </a:cubicBezTo>
                  <a:cubicBezTo>
                    <a:pt x="284226" y="269653"/>
                    <a:pt x="235649" y="292989"/>
                    <a:pt x="170117" y="292989"/>
                  </a:cubicBezTo>
                  <a:cubicBezTo>
                    <a:pt x="170117" y="253651"/>
                    <a:pt x="170117" y="214408"/>
                    <a:pt x="170212" y="175069"/>
                  </a:cubicBezTo>
                  <a:cubicBezTo>
                    <a:pt x="207169" y="175641"/>
                    <a:pt x="228314" y="163068"/>
                    <a:pt x="228314" y="137160"/>
                  </a:cubicBezTo>
                  <a:cubicBezTo>
                    <a:pt x="228314" y="131159"/>
                    <a:pt x="228314" y="125254"/>
                    <a:pt x="228314" y="119253"/>
                  </a:cubicBezTo>
                  <a:cubicBezTo>
                    <a:pt x="212503" y="118872"/>
                    <a:pt x="196596" y="118491"/>
                    <a:pt x="180785" y="118110"/>
                  </a:cubicBezTo>
                  <a:cubicBezTo>
                    <a:pt x="180785" y="80963"/>
                    <a:pt x="180785" y="43815"/>
                    <a:pt x="180880" y="6572"/>
                  </a:cubicBezTo>
                  <a:cubicBezTo>
                    <a:pt x="231934" y="8477"/>
                    <a:pt x="282988" y="10382"/>
                    <a:pt x="334042" y="12287"/>
                  </a:cubicBezTo>
                  <a:cubicBezTo>
                    <a:pt x="334042" y="42672"/>
                    <a:pt x="334042" y="73057"/>
                    <a:pt x="334042" y="103442"/>
                  </a:cubicBezTo>
                  <a:cubicBezTo>
                    <a:pt x="346043" y="103727"/>
                    <a:pt x="357950" y="104013"/>
                    <a:pt x="369951" y="104394"/>
                  </a:cubicBezTo>
                  <a:cubicBezTo>
                    <a:pt x="369951" y="74200"/>
                    <a:pt x="369951" y="43910"/>
                    <a:pt x="369951" y="13716"/>
                  </a:cubicBezTo>
                  <a:cubicBezTo>
                    <a:pt x="406908" y="15050"/>
                    <a:pt x="443865" y="16478"/>
                    <a:pt x="480822" y="17812"/>
                  </a:cubicBezTo>
                  <a:cubicBezTo>
                    <a:pt x="480822" y="109538"/>
                    <a:pt x="480632" y="201359"/>
                    <a:pt x="480536" y="293180"/>
                  </a:cubicBezTo>
                  <a:cubicBezTo>
                    <a:pt x="443579" y="293180"/>
                    <a:pt x="406622" y="293180"/>
                    <a:pt x="369665" y="293180"/>
                  </a:cubicBezTo>
                  <a:cubicBezTo>
                    <a:pt x="369665" y="270605"/>
                    <a:pt x="369665" y="248031"/>
                    <a:pt x="369665" y="225457"/>
                  </a:cubicBezTo>
                  <a:close/>
                  <a:moveTo>
                    <a:pt x="358997" y="565690"/>
                  </a:moveTo>
                  <a:cubicBezTo>
                    <a:pt x="358997" y="517208"/>
                    <a:pt x="358997" y="468821"/>
                    <a:pt x="359093" y="420338"/>
                  </a:cubicBezTo>
                  <a:cubicBezTo>
                    <a:pt x="322802" y="420910"/>
                    <a:pt x="286607" y="421481"/>
                    <a:pt x="250317" y="422053"/>
                  </a:cubicBezTo>
                  <a:cubicBezTo>
                    <a:pt x="250317" y="387287"/>
                    <a:pt x="250317" y="352425"/>
                    <a:pt x="250317" y="317659"/>
                  </a:cubicBezTo>
                  <a:cubicBezTo>
                    <a:pt x="327089" y="317468"/>
                    <a:pt x="403860" y="317278"/>
                    <a:pt x="480632" y="317087"/>
                  </a:cubicBezTo>
                  <a:cubicBezTo>
                    <a:pt x="480632" y="398526"/>
                    <a:pt x="480441" y="479965"/>
                    <a:pt x="480346" y="561404"/>
                  </a:cubicBezTo>
                  <a:cubicBezTo>
                    <a:pt x="439865" y="562832"/>
                    <a:pt x="399383" y="564166"/>
                    <a:pt x="358902" y="565594"/>
                  </a:cubicBezTo>
                  <a:close/>
                </a:path>
              </a:pathLst>
            </a:custGeom>
            <a:solidFill>
              <a:srgbClr val="EC008C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63ED7F0B-2110-C762-A8B5-DDA0774BE041}"/>
                </a:ext>
              </a:extLst>
            </p:cNvPr>
            <p:cNvSpPr/>
            <p:nvPr/>
          </p:nvSpPr>
          <p:spPr>
            <a:xfrm>
              <a:off x="-3742256" y="5470010"/>
              <a:ext cx="475678" cy="539427"/>
            </a:xfrm>
            <a:custGeom>
              <a:avLst/>
              <a:gdLst>
                <a:gd name="csX0" fmla="*/ 191 w 475678"/>
                <a:gd name="csY0" fmla="*/ 156756 h 539427"/>
                <a:gd name="csX1" fmla="*/ 154019 w 475678"/>
                <a:gd name="csY1" fmla="*/ 165 h 539427"/>
                <a:gd name="csX2" fmla="*/ 307562 w 475678"/>
                <a:gd name="csY2" fmla="*/ 161708 h 539427"/>
                <a:gd name="csX3" fmla="*/ 307372 w 475678"/>
                <a:gd name="csY3" fmla="*/ 378021 h 539427"/>
                <a:gd name="csX4" fmla="*/ 153543 w 475678"/>
                <a:gd name="csY4" fmla="*/ 539279 h 539427"/>
                <a:gd name="csX5" fmla="*/ 0 w 475678"/>
                <a:gd name="csY5" fmla="*/ 382307 h 539427"/>
                <a:gd name="csX6" fmla="*/ 191 w 475678"/>
                <a:gd name="csY6" fmla="*/ 156756 h 539427"/>
                <a:gd name="csX7" fmla="*/ 185833 w 475678"/>
                <a:gd name="csY7" fmla="*/ 385546 h 539427"/>
                <a:gd name="csX8" fmla="*/ 186119 w 475678"/>
                <a:gd name="csY8" fmla="*/ 153993 h 539427"/>
                <a:gd name="csX9" fmla="*/ 153924 w 475678"/>
                <a:gd name="csY9" fmla="*/ 115893 h 539427"/>
                <a:gd name="csX10" fmla="*/ 121634 w 475678"/>
                <a:gd name="csY10" fmla="*/ 152945 h 539427"/>
                <a:gd name="csX11" fmla="*/ 121444 w 475678"/>
                <a:gd name="csY11" fmla="*/ 386499 h 539427"/>
                <a:gd name="csX12" fmla="*/ 153638 w 475678"/>
                <a:gd name="csY12" fmla="*/ 423646 h 539427"/>
                <a:gd name="csX13" fmla="*/ 185928 w 475678"/>
                <a:gd name="csY13" fmla="*/ 385546 h 539427"/>
                <a:gd name="csX14" fmla="*/ 354235 w 475678"/>
                <a:gd name="csY14" fmla="*/ 13404 h 539427"/>
                <a:gd name="csX15" fmla="*/ 475679 w 475678"/>
                <a:gd name="csY15" fmla="*/ 17881 h 539427"/>
                <a:gd name="csX16" fmla="*/ 475107 w 475678"/>
                <a:gd name="csY16" fmla="*/ 522325 h 539427"/>
                <a:gd name="csX17" fmla="*/ 353663 w 475678"/>
                <a:gd name="csY17" fmla="*/ 526516 h 539427"/>
                <a:gd name="csX18" fmla="*/ 354235 w 475678"/>
                <a:gd name="csY18" fmla="*/ 13309 h 53942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475678" h="539427">
                  <a:moveTo>
                    <a:pt x="191" y="156756"/>
                  </a:moveTo>
                  <a:cubicBezTo>
                    <a:pt x="191" y="59029"/>
                    <a:pt x="60008" y="-3646"/>
                    <a:pt x="154019" y="165"/>
                  </a:cubicBezTo>
                  <a:cubicBezTo>
                    <a:pt x="248031" y="4070"/>
                    <a:pt x="307658" y="68554"/>
                    <a:pt x="307562" y="161708"/>
                  </a:cubicBezTo>
                  <a:cubicBezTo>
                    <a:pt x="307562" y="233813"/>
                    <a:pt x="307372" y="305917"/>
                    <a:pt x="307372" y="378021"/>
                  </a:cubicBezTo>
                  <a:cubicBezTo>
                    <a:pt x="307277" y="471176"/>
                    <a:pt x="247555" y="535565"/>
                    <a:pt x="153543" y="539279"/>
                  </a:cubicBezTo>
                  <a:cubicBezTo>
                    <a:pt x="59531" y="542899"/>
                    <a:pt x="-95" y="480034"/>
                    <a:pt x="0" y="382307"/>
                  </a:cubicBezTo>
                  <a:cubicBezTo>
                    <a:pt x="0" y="307155"/>
                    <a:pt x="191" y="231908"/>
                    <a:pt x="191" y="156756"/>
                  </a:cubicBezTo>
                  <a:close/>
                  <a:moveTo>
                    <a:pt x="185833" y="385546"/>
                  </a:moveTo>
                  <a:cubicBezTo>
                    <a:pt x="185833" y="308394"/>
                    <a:pt x="186023" y="231241"/>
                    <a:pt x="186119" y="153993"/>
                  </a:cubicBezTo>
                  <a:cubicBezTo>
                    <a:pt x="186119" y="130943"/>
                    <a:pt x="172403" y="116274"/>
                    <a:pt x="153924" y="115893"/>
                  </a:cubicBezTo>
                  <a:cubicBezTo>
                    <a:pt x="135446" y="115417"/>
                    <a:pt x="121730" y="129704"/>
                    <a:pt x="121634" y="152945"/>
                  </a:cubicBezTo>
                  <a:cubicBezTo>
                    <a:pt x="121634" y="230765"/>
                    <a:pt x="121444" y="308679"/>
                    <a:pt x="121444" y="386499"/>
                  </a:cubicBezTo>
                  <a:cubicBezTo>
                    <a:pt x="121444" y="409740"/>
                    <a:pt x="135160" y="424027"/>
                    <a:pt x="153638" y="423646"/>
                  </a:cubicBezTo>
                  <a:cubicBezTo>
                    <a:pt x="172117" y="423265"/>
                    <a:pt x="185833" y="408596"/>
                    <a:pt x="185928" y="385546"/>
                  </a:cubicBezTo>
                  <a:close/>
                  <a:moveTo>
                    <a:pt x="354235" y="13404"/>
                  </a:moveTo>
                  <a:cubicBezTo>
                    <a:pt x="394716" y="14928"/>
                    <a:pt x="435197" y="16452"/>
                    <a:pt x="475679" y="17881"/>
                  </a:cubicBezTo>
                  <a:cubicBezTo>
                    <a:pt x="475488" y="185997"/>
                    <a:pt x="475298" y="354114"/>
                    <a:pt x="475107" y="522325"/>
                  </a:cubicBezTo>
                  <a:cubicBezTo>
                    <a:pt x="434626" y="523754"/>
                    <a:pt x="394145" y="525182"/>
                    <a:pt x="353663" y="526516"/>
                  </a:cubicBezTo>
                  <a:cubicBezTo>
                    <a:pt x="353854" y="355447"/>
                    <a:pt x="354044" y="184378"/>
                    <a:pt x="354235" y="13309"/>
                  </a:cubicBezTo>
                  <a:close/>
                </a:path>
              </a:pathLst>
            </a:custGeom>
            <a:solidFill>
              <a:srgbClr val="351B6F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0429B5C3-3902-8486-C471-8289E36FC004}"/>
                </a:ext>
              </a:extLst>
            </p:cNvPr>
            <p:cNvSpPr/>
            <p:nvPr/>
          </p:nvSpPr>
          <p:spPr>
            <a:xfrm>
              <a:off x="-3198283" y="5490463"/>
              <a:ext cx="481012" cy="499395"/>
            </a:xfrm>
            <a:custGeom>
              <a:avLst/>
              <a:gdLst>
                <a:gd name="csX0" fmla="*/ 95 w 481012"/>
                <a:gd name="csY0" fmla="*/ 379000 h 499395"/>
                <a:gd name="csX1" fmla="*/ 101632 w 481012"/>
                <a:gd name="csY1" fmla="*/ 224504 h 499395"/>
                <a:gd name="csX2" fmla="*/ 101727 w 481012"/>
                <a:gd name="csY2" fmla="*/ 111728 h 499395"/>
                <a:gd name="csX3" fmla="*/ 286 w 481012"/>
                <a:gd name="csY3" fmla="*/ 109538 h 499395"/>
                <a:gd name="csX4" fmla="*/ 381 w 481012"/>
                <a:gd name="csY4" fmla="*/ 0 h 499395"/>
                <a:gd name="csX5" fmla="*/ 324707 w 481012"/>
                <a:gd name="csY5" fmla="*/ 12002 h 499395"/>
                <a:gd name="csX6" fmla="*/ 324612 w 481012"/>
                <a:gd name="csY6" fmla="*/ 116396 h 499395"/>
                <a:gd name="csX7" fmla="*/ 223171 w 481012"/>
                <a:gd name="csY7" fmla="*/ 114205 h 499395"/>
                <a:gd name="csX8" fmla="*/ 223076 w 481012"/>
                <a:gd name="csY8" fmla="*/ 224981 h 499395"/>
                <a:gd name="csX9" fmla="*/ 324326 w 481012"/>
                <a:gd name="csY9" fmla="*/ 373190 h 499395"/>
                <a:gd name="csX10" fmla="*/ 324231 w 481012"/>
                <a:gd name="csY10" fmla="*/ 488061 h 499395"/>
                <a:gd name="csX11" fmla="*/ 162211 w 481012"/>
                <a:gd name="csY11" fmla="*/ 397955 h 499395"/>
                <a:gd name="csX12" fmla="*/ 0 w 481012"/>
                <a:gd name="csY12" fmla="*/ 499396 h 499395"/>
                <a:gd name="csX13" fmla="*/ 95 w 481012"/>
                <a:gd name="csY13" fmla="*/ 378905 h 499395"/>
                <a:gd name="csX14" fmla="*/ 359569 w 481012"/>
                <a:gd name="csY14" fmla="*/ 13240 h 499395"/>
                <a:gd name="csX15" fmla="*/ 481012 w 481012"/>
                <a:gd name="csY15" fmla="*/ 17717 h 499395"/>
                <a:gd name="csX16" fmla="*/ 480441 w 481012"/>
                <a:gd name="csY16" fmla="*/ 482727 h 499395"/>
                <a:gd name="csX17" fmla="*/ 358997 w 481012"/>
                <a:gd name="csY17" fmla="*/ 487013 h 499395"/>
                <a:gd name="csX18" fmla="*/ 359569 w 481012"/>
                <a:gd name="csY18" fmla="*/ 13335 h 4993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481012" h="499395">
                  <a:moveTo>
                    <a:pt x="95" y="379000"/>
                  </a:moveTo>
                  <a:cubicBezTo>
                    <a:pt x="59817" y="364141"/>
                    <a:pt x="101536" y="317183"/>
                    <a:pt x="101632" y="224504"/>
                  </a:cubicBezTo>
                  <a:cubicBezTo>
                    <a:pt x="101632" y="186881"/>
                    <a:pt x="101632" y="149352"/>
                    <a:pt x="101727" y="111728"/>
                  </a:cubicBezTo>
                  <a:cubicBezTo>
                    <a:pt x="67913" y="110966"/>
                    <a:pt x="34100" y="110300"/>
                    <a:pt x="286" y="109538"/>
                  </a:cubicBezTo>
                  <a:cubicBezTo>
                    <a:pt x="286" y="73057"/>
                    <a:pt x="286" y="36481"/>
                    <a:pt x="381" y="0"/>
                  </a:cubicBezTo>
                  <a:cubicBezTo>
                    <a:pt x="108490" y="4001"/>
                    <a:pt x="216598" y="8001"/>
                    <a:pt x="324707" y="12002"/>
                  </a:cubicBezTo>
                  <a:cubicBezTo>
                    <a:pt x="324707" y="46768"/>
                    <a:pt x="324707" y="81629"/>
                    <a:pt x="324612" y="116396"/>
                  </a:cubicBezTo>
                  <a:cubicBezTo>
                    <a:pt x="290798" y="115729"/>
                    <a:pt x="256985" y="114967"/>
                    <a:pt x="223171" y="114205"/>
                  </a:cubicBezTo>
                  <a:cubicBezTo>
                    <a:pt x="223171" y="151162"/>
                    <a:pt x="223171" y="188024"/>
                    <a:pt x="223076" y="224981"/>
                  </a:cubicBezTo>
                  <a:cubicBezTo>
                    <a:pt x="223076" y="316325"/>
                    <a:pt x="264700" y="364998"/>
                    <a:pt x="324326" y="373190"/>
                  </a:cubicBezTo>
                  <a:cubicBezTo>
                    <a:pt x="324326" y="411480"/>
                    <a:pt x="324326" y="449771"/>
                    <a:pt x="324231" y="488061"/>
                  </a:cubicBezTo>
                  <a:cubicBezTo>
                    <a:pt x="257175" y="483203"/>
                    <a:pt x="194881" y="446627"/>
                    <a:pt x="162211" y="397955"/>
                  </a:cubicBezTo>
                  <a:cubicBezTo>
                    <a:pt x="130493" y="447675"/>
                    <a:pt x="67056" y="489299"/>
                    <a:pt x="0" y="499396"/>
                  </a:cubicBezTo>
                  <a:cubicBezTo>
                    <a:pt x="0" y="459200"/>
                    <a:pt x="0" y="419100"/>
                    <a:pt x="95" y="378905"/>
                  </a:cubicBezTo>
                  <a:close/>
                  <a:moveTo>
                    <a:pt x="359569" y="13240"/>
                  </a:moveTo>
                  <a:cubicBezTo>
                    <a:pt x="400050" y="14764"/>
                    <a:pt x="440531" y="16193"/>
                    <a:pt x="481012" y="17717"/>
                  </a:cubicBezTo>
                  <a:cubicBezTo>
                    <a:pt x="480822" y="172688"/>
                    <a:pt x="480632" y="327660"/>
                    <a:pt x="480441" y="482727"/>
                  </a:cubicBezTo>
                  <a:cubicBezTo>
                    <a:pt x="439960" y="484156"/>
                    <a:pt x="399478" y="485585"/>
                    <a:pt x="358997" y="487013"/>
                  </a:cubicBezTo>
                  <a:cubicBezTo>
                    <a:pt x="359188" y="329089"/>
                    <a:pt x="359378" y="171164"/>
                    <a:pt x="359569" y="13335"/>
                  </a:cubicBezTo>
                  <a:close/>
                </a:path>
              </a:pathLst>
            </a:custGeom>
            <a:solidFill>
              <a:srgbClr val="351B6F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80D9F274-3FC9-80C5-FE2F-15D2740658F5}"/>
                </a:ext>
              </a:extLst>
            </p:cNvPr>
            <p:cNvSpPr/>
            <p:nvPr/>
          </p:nvSpPr>
          <p:spPr>
            <a:xfrm>
              <a:off x="-2653929" y="5515305"/>
              <a:ext cx="512445" cy="451431"/>
            </a:xfrm>
            <a:custGeom>
              <a:avLst/>
              <a:gdLst>
                <a:gd name="csX0" fmla="*/ 0 w 512445"/>
                <a:gd name="csY0" fmla="*/ 106794 h 451431"/>
                <a:gd name="csX1" fmla="*/ 134779 w 512445"/>
                <a:gd name="csY1" fmla="*/ 209 h 451431"/>
                <a:gd name="csX2" fmla="*/ 183356 w 512445"/>
                <a:gd name="csY2" fmla="*/ 2019 h 451431"/>
                <a:gd name="csX3" fmla="*/ 317945 w 512445"/>
                <a:gd name="csY3" fmla="*/ 112985 h 451431"/>
                <a:gd name="csX4" fmla="*/ 183166 w 512445"/>
                <a:gd name="csY4" fmla="*/ 218808 h 451431"/>
                <a:gd name="csX5" fmla="*/ 134588 w 512445"/>
                <a:gd name="csY5" fmla="*/ 218713 h 451431"/>
                <a:gd name="csX6" fmla="*/ 0 w 512445"/>
                <a:gd name="csY6" fmla="*/ 106889 h 451431"/>
                <a:gd name="csX7" fmla="*/ 131921 w 512445"/>
                <a:gd name="csY7" fmla="*/ 248335 h 451431"/>
                <a:gd name="csX8" fmla="*/ 131921 w 512445"/>
                <a:gd name="csY8" fmla="*/ 327488 h 451431"/>
                <a:gd name="csX9" fmla="*/ 163544 w 512445"/>
                <a:gd name="csY9" fmla="*/ 356539 h 451431"/>
                <a:gd name="csX10" fmla="*/ 211074 w 512445"/>
                <a:gd name="csY10" fmla="*/ 355587 h 451431"/>
                <a:gd name="csX11" fmla="*/ 210979 w 512445"/>
                <a:gd name="csY11" fmla="*/ 448360 h 451431"/>
                <a:gd name="csX12" fmla="*/ 126492 w 512445"/>
                <a:gd name="csY12" fmla="*/ 451313 h 451431"/>
                <a:gd name="csX13" fmla="*/ 10382 w 512445"/>
                <a:gd name="csY13" fmla="*/ 344443 h 451431"/>
                <a:gd name="csX14" fmla="*/ 10478 w 512445"/>
                <a:gd name="csY14" fmla="*/ 248716 h 451431"/>
                <a:gd name="csX15" fmla="*/ 131921 w 512445"/>
                <a:gd name="csY15" fmla="*/ 248431 h 451431"/>
                <a:gd name="csX16" fmla="*/ 149447 w 512445"/>
                <a:gd name="csY16" fmla="*/ 139750 h 451431"/>
                <a:gd name="csX17" fmla="*/ 168497 w 512445"/>
                <a:gd name="csY17" fmla="*/ 140036 h 451431"/>
                <a:gd name="csX18" fmla="*/ 196025 w 512445"/>
                <a:gd name="csY18" fmla="*/ 110604 h 451431"/>
                <a:gd name="csX19" fmla="*/ 168593 w 512445"/>
                <a:gd name="csY19" fmla="*/ 80124 h 451431"/>
                <a:gd name="csX20" fmla="*/ 149543 w 512445"/>
                <a:gd name="csY20" fmla="*/ 79648 h 451431"/>
                <a:gd name="csX21" fmla="*/ 122015 w 512445"/>
                <a:gd name="csY21" fmla="*/ 109175 h 451431"/>
                <a:gd name="csX22" fmla="*/ 149447 w 512445"/>
                <a:gd name="csY22" fmla="*/ 139750 h 451431"/>
                <a:gd name="csX23" fmla="*/ 222218 w 512445"/>
                <a:gd name="csY23" fmla="*/ 252907 h 451431"/>
                <a:gd name="csX24" fmla="*/ 290322 w 512445"/>
                <a:gd name="csY24" fmla="*/ 252622 h 451431"/>
                <a:gd name="csX25" fmla="*/ 290322 w 512445"/>
                <a:gd name="csY25" fmla="*/ 230905 h 451431"/>
                <a:gd name="csX26" fmla="*/ 411766 w 512445"/>
                <a:gd name="csY26" fmla="*/ 230905 h 451431"/>
                <a:gd name="csX27" fmla="*/ 411766 w 512445"/>
                <a:gd name="csY27" fmla="*/ 252145 h 451431"/>
                <a:gd name="csX28" fmla="*/ 480441 w 512445"/>
                <a:gd name="csY28" fmla="*/ 251860 h 451431"/>
                <a:gd name="csX29" fmla="*/ 480441 w 512445"/>
                <a:gd name="csY29" fmla="*/ 312534 h 451431"/>
                <a:gd name="csX30" fmla="*/ 222123 w 512445"/>
                <a:gd name="csY30" fmla="*/ 316153 h 451431"/>
                <a:gd name="csX31" fmla="*/ 222123 w 512445"/>
                <a:gd name="csY31" fmla="*/ 252812 h 451431"/>
                <a:gd name="csX32" fmla="*/ 303467 w 512445"/>
                <a:gd name="csY32" fmla="*/ 324821 h 451431"/>
                <a:gd name="csX33" fmla="*/ 398526 w 512445"/>
                <a:gd name="csY33" fmla="*/ 323392 h 451431"/>
                <a:gd name="csX34" fmla="*/ 475012 w 512445"/>
                <a:gd name="csY34" fmla="*/ 380638 h 451431"/>
                <a:gd name="csX35" fmla="*/ 398336 w 512445"/>
                <a:gd name="csY35" fmla="*/ 441788 h 451431"/>
                <a:gd name="csX36" fmla="*/ 303276 w 512445"/>
                <a:gd name="csY36" fmla="*/ 445122 h 451431"/>
                <a:gd name="csX37" fmla="*/ 226790 w 512445"/>
                <a:gd name="csY37" fmla="*/ 386924 h 451431"/>
                <a:gd name="csX38" fmla="*/ 303467 w 512445"/>
                <a:gd name="csY38" fmla="*/ 324821 h 451431"/>
                <a:gd name="csX39" fmla="*/ 345662 w 512445"/>
                <a:gd name="csY39" fmla="*/ 395782 h 451431"/>
                <a:gd name="csX40" fmla="*/ 356235 w 512445"/>
                <a:gd name="csY40" fmla="*/ 395497 h 451431"/>
                <a:gd name="csX41" fmla="*/ 369475 w 512445"/>
                <a:gd name="csY41" fmla="*/ 383209 h 451431"/>
                <a:gd name="csX42" fmla="*/ 356330 w 512445"/>
                <a:gd name="csY42" fmla="*/ 371589 h 451431"/>
                <a:gd name="csX43" fmla="*/ 345758 w 512445"/>
                <a:gd name="csY43" fmla="*/ 371875 h 451431"/>
                <a:gd name="csX44" fmla="*/ 332518 w 512445"/>
                <a:gd name="csY44" fmla="*/ 384162 h 451431"/>
                <a:gd name="csX45" fmla="*/ 345758 w 512445"/>
                <a:gd name="csY45" fmla="*/ 395782 h 451431"/>
                <a:gd name="csX46" fmla="*/ 343472 w 512445"/>
                <a:gd name="csY46" fmla="*/ 7829 h 451431"/>
                <a:gd name="csX47" fmla="*/ 464915 w 512445"/>
                <a:gd name="csY47" fmla="*/ 12306 h 451431"/>
                <a:gd name="csX48" fmla="*/ 464915 w 512445"/>
                <a:gd name="csY48" fmla="*/ 68503 h 451431"/>
                <a:gd name="csX49" fmla="*/ 512445 w 512445"/>
                <a:gd name="csY49" fmla="*/ 69837 h 451431"/>
                <a:gd name="csX50" fmla="*/ 512350 w 512445"/>
                <a:gd name="csY50" fmla="*/ 162706 h 451431"/>
                <a:gd name="csX51" fmla="*/ 464820 w 512445"/>
                <a:gd name="csY51" fmla="*/ 162134 h 451431"/>
                <a:gd name="csX52" fmla="*/ 464820 w 512445"/>
                <a:gd name="csY52" fmla="*/ 219284 h 451431"/>
                <a:gd name="csX53" fmla="*/ 343376 w 512445"/>
                <a:gd name="csY53" fmla="*/ 219094 h 451431"/>
                <a:gd name="csX54" fmla="*/ 343662 w 512445"/>
                <a:gd name="csY54" fmla="*/ 7924 h 45143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</a:cxnLst>
              <a:rect l="l" t="t" r="r" b="b"/>
              <a:pathLst>
                <a:path w="512445" h="451431">
                  <a:moveTo>
                    <a:pt x="0" y="106794"/>
                  </a:moveTo>
                  <a:cubicBezTo>
                    <a:pt x="0" y="37928"/>
                    <a:pt x="45053" y="-3315"/>
                    <a:pt x="134779" y="209"/>
                  </a:cubicBezTo>
                  <a:cubicBezTo>
                    <a:pt x="150971" y="781"/>
                    <a:pt x="167164" y="1447"/>
                    <a:pt x="183356" y="2019"/>
                  </a:cubicBezTo>
                  <a:cubicBezTo>
                    <a:pt x="273177" y="5543"/>
                    <a:pt x="318040" y="47929"/>
                    <a:pt x="317945" y="112985"/>
                  </a:cubicBezTo>
                  <a:cubicBezTo>
                    <a:pt x="317945" y="178041"/>
                    <a:pt x="272891" y="218713"/>
                    <a:pt x="183166" y="218808"/>
                  </a:cubicBezTo>
                  <a:cubicBezTo>
                    <a:pt x="166973" y="218808"/>
                    <a:pt x="150781" y="218808"/>
                    <a:pt x="134588" y="218713"/>
                  </a:cubicBezTo>
                  <a:cubicBezTo>
                    <a:pt x="44768" y="218713"/>
                    <a:pt x="-95" y="175755"/>
                    <a:pt x="0" y="106889"/>
                  </a:cubicBezTo>
                  <a:close/>
                  <a:moveTo>
                    <a:pt x="131921" y="248335"/>
                  </a:moveTo>
                  <a:cubicBezTo>
                    <a:pt x="131921" y="274720"/>
                    <a:pt x="131921" y="301104"/>
                    <a:pt x="131921" y="327488"/>
                  </a:cubicBezTo>
                  <a:cubicBezTo>
                    <a:pt x="131921" y="345300"/>
                    <a:pt x="144590" y="356920"/>
                    <a:pt x="163544" y="356539"/>
                  </a:cubicBezTo>
                  <a:cubicBezTo>
                    <a:pt x="179356" y="356254"/>
                    <a:pt x="195263" y="355873"/>
                    <a:pt x="211074" y="355587"/>
                  </a:cubicBezTo>
                  <a:cubicBezTo>
                    <a:pt x="211074" y="386543"/>
                    <a:pt x="211074" y="417404"/>
                    <a:pt x="210979" y="448360"/>
                  </a:cubicBezTo>
                  <a:cubicBezTo>
                    <a:pt x="182785" y="449313"/>
                    <a:pt x="154686" y="450361"/>
                    <a:pt x="126492" y="451313"/>
                  </a:cubicBezTo>
                  <a:cubicBezTo>
                    <a:pt x="56769" y="453980"/>
                    <a:pt x="10382" y="411213"/>
                    <a:pt x="10382" y="344443"/>
                  </a:cubicBezTo>
                  <a:cubicBezTo>
                    <a:pt x="10382" y="312534"/>
                    <a:pt x="10382" y="280625"/>
                    <a:pt x="10478" y="248716"/>
                  </a:cubicBezTo>
                  <a:cubicBezTo>
                    <a:pt x="50959" y="248621"/>
                    <a:pt x="91440" y="248526"/>
                    <a:pt x="131921" y="248431"/>
                  </a:cubicBezTo>
                  <a:close/>
                  <a:moveTo>
                    <a:pt x="149447" y="139750"/>
                  </a:moveTo>
                  <a:cubicBezTo>
                    <a:pt x="155829" y="139750"/>
                    <a:pt x="162116" y="139941"/>
                    <a:pt x="168497" y="140036"/>
                  </a:cubicBezTo>
                  <a:cubicBezTo>
                    <a:pt x="183261" y="140227"/>
                    <a:pt x="196025" y="127654"/>
                    <a:pt x="196025" y="110604"/>
                  </a:cubicBezTo>
                  <a:cubicBezTo>
                    <a:pt x="196025" y="93459"/>
                    <a:pt x="183356" y="80505"/>
                    <a:pt x="168593" y="80124"/>
                  </a:cubicBezTo>
                  <a:cubicBezTo>
                    <a:pt x="162211" y="79933"/>
                    <a:pt x="155924" y="79838"/>
                    <a:pt x="149543" y="79648"/>
                  </a:cubicBezTo>
                  <a:cubicBezTo>
                    <a:pt x="134779" y="79267"/>
                    <a:pt x="122015" y="91840"/>
                    <a:pt x="122015" y="109175"/>
                  </a:cubicBezTo>
                  <a:cubicBezTo>
                    <a:pt x="122015" y="126511"/>
                    <a:pt x="134684" y="139560"/>
                    <a:pt x="149447" y="139750"/>
                  </a:cubicBezTo>
                  <a:close/>
                  <a:moveTo>
                    <a:pt x="222218" y="252907"/>
                  </a:moveTo>
                  <a:cubicBezTo>
                    <a:pt x="244888" y="252907"/>
                    <a:pt x="267653" y="252717"/>
                    <a:pt x="290322" y="252622"/>
                  </a:cubicBezTo>
                  <a:cubicBezTo>
                    <a:pt x="290322" y="245383"/>
                    <a:pt x="290322" y="238144"/>
                    <a:pt x="290322" y="230905"/>
                  </a:cubicBezTo>
                  <a:cubicBezTo>
                    <a:pt x="330803" y="230905"/>
                    <a:pt x="371285" y="230905"/>
                    <a:pt x="411766" y="230905"/>
                  </a:cubicBezTo>
                  <a:cubicBezTo>
                    <a:pt x="411766" y="237953"/>
                    <a:pt x="411766" y="245097"/>
                    <a:pt x="411766" y="252145"/>
                  </a:cubicBezTo>
                  <a:cubicBezTo>
                    <a:pt x="434626" y="252145"/>
                    <a:pt x="457581" y="251955"/>
                    <a:pt x="480441" y="251860"/>
                  </a:cubicBezTo>
                  <a:cubicBezTo>
                    <a:pt x="480441" y="272053"/>
                    <a:pt x="480441" y="292341"/>
                    <a:pt x="480441" y="312534"/>
                  </a:cubicBezTo>
                  <a:cubicBezTo>
                    <a:pt x="394335" y="313772"/>
                    <a:pt x="308229" y="314915"/>
                    <a:pt x="222123" y="316153"/>
                  </a:cubicBezTo>
                  <a:cubicBezTo>
                    <a:pt x="222123" y="295008"/>
                    <a:pt x="222123" y="273958"/>
                    <a:pt x="222123" y="252812"/>
                  </a:cubicBezTo>
                  <a:close/>
                  <a:moveTo>
                    <a:pt x="303467" y="324821"/>
                  </a:moveTo>
                  <a:cubicBezTo>
                    <a:pt x="335185" y="324345"/>
                    <a:pt x="366808" y="323869"/>
                    <a:pt x="398526" y="323392"/>
                  </a:cubicBezTo>
                  <a:cubicBezTo>
                    <a:pt x="440817" y="322821"/>
                    <a:pt x="475107" y="343300"/>
                    <a:pt x="475012" y="380638"/>
                  </a:cubicBezTo>
                  <a:cubicBezTo>
                    <a:pt x="475012" y="417976"/>
                    <a:pt x="440627" y="440169"/>
                    <a:pt x="398336" y="441788"/>
                  </a:cubicBezTo>
                  <a:cubicBezTo>
                    <a:pt x="366617" y="442931"/>
                    <a:pt x="334994" y="443979"/>
                    <a:pt x="303276" y="445122"/>
                  </a:cubicBezTo>
                  <a:cubicBezTo>
                    <a:pt x="260985" y="446646"/>
                    <a:pt x="226695" y="425977"/>
                    <a:pt x="226790" y="386924"/>
                  </a:cubicBezTo>
                  <a:cubicBezTo>
                    <a:pt x="226790" y="347872"/>
                    <a:pt x="261176" y="325488"/>
                    <a:pt x="303467" y="324821"/>
                  </a:cubicBezTo>
                  <a:close/>
                  <a:moveTo>
                    <a:pt x="345662" y="395782"/>
                  </a:moveTo>
                  <a:cubicBezTo>
                    <a:pt x="349187" y="395782"/>
                    <a:pt x="352711" y="395592"/>
                    <a:pt x="356235" y="395497"/>
                  </a:cubicBezTo>
                  <a:cubicBezTo>
                    <a:pt x="364141" y="395306"/>
                    <a:pt x="369475" y="390353"/>
                    <a:pt x="369475" y="383209"/>
                  </a:cubicBezTo>
                  <a:cubicBezTo>
                    <a:pt x="369475" y="376066"/>
                    <a:pt x="364236" y="371398"/>
                    <a:pt x="356330" y="371589"/>
                  </a:cubicBezTo>
                  <a:cubicBezTo>
                    <a:pt x="352806" y="371589"/>
                    <a:pt x="349282" y="371779"/>
                    <a:pt x="345758" y="371875"/>
                  </a:cubicBezTo>
                  <a:cubicBezTo>
                    <a:pt x="337852" y="372065"/>
                    <a:pt x="332518" y="377018"/>
                    <a:pt x="332518" y="384162"/>
                  </a:cubicBezTo>
                  <a:cubicBezTo>
                    <a:pt x="332518" y="391306"/>
                    <a:pt x="337757" y="395973"/>
                    <a:pt x="345758" y="395782"/>
                  </a:cubicBezTo>
                  <a:close/>
                  <a:moveTo>
                    <a:pt x="343472" y="7829"/>
                  </a:moveTo>
                  <a:cubicBezTo>
                    <a:pt x="383953" y="9353"/>
                    <a:pt x="424434" y="10782"/>
                    <a:pt x="464915" y="12306"/>
                  </a:cubicBezTo>
                  <a:cubicBezTo>
                    <a:pt x="464915" y="31070"/>
                    <a:pt x="464915" y="49739"/>
                    <a:pt x="464915" y="68503"/>
                  </a:cubicBezTo>
                  <a:cubicBezTo>
                    <a:pt x="480727" y="68980"/>
                    <a:pt x="496634" y="69361"/>
                    <a:pt x="512445" y="69837"/>
                  </a:cubicBezTo>
                  <a:cubicBezTo>
                    <a:pt x="512445" y="100793"/>
                    <a:pt x="512445" y="131749"/>
                    <a:pt x="512350" y="162706"/>
                  </a:cubicBezTo>
                  <a:cubicBezTo>
                    <a:pt x="496538" y="162515"/>
                    <a:pt x="480632" y="162325"/>
                    <a:pt x="464820" y="162134"/>
                  </a:cubicBezTo>
                  <a:cubicBezTo>
                    <a:pt x="464820" y="181184"/>
                    <a:pt x="464820" y="200234"/>
                    <a:pt x="464820" y="219284"/>
                  </a:cubicBezTo>
                  <a:cubicBezTo>
                    <a:pt x="424339" y="219284"/>
                    <a:pt x="383858" y="219094"/>
                    <a:pt x="343376" y="219094"/>
                  </a:cubicBezTo>
                  <a:cubicBezTo>
                    <a:pt x="343376" y="148704"/>
                    <a:pt x="343567" y="78314"/>
                    <a:pt x="343662" y="7924"/>
                  </a:cubicBezTo>
                  <a:close/>
                </a:path>
              </a:pathLst>
            </a:custGeom>
            <a:solidFill>
              <a:srgbClr val="351B6F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319E821B-5F9B-DF91-8545-0294E9A4C4F1}"/>
                </a:ext>
              </a:extLst>
            </p:cNvPr>
            <p:cNvSpPr/>
            <p:nvPr/>
          </p:nvSpPr>
          <p:spPr>
            <a:xfrm>
              <a:off x="-2104718" y="5530658"/>
              <a:ext cx="496728" cy="417655"/>
            </a:xfrm>
            <a:custGeom>
              <a:avLst/>
              <a:gdLst>
                <a:gd name="csX0" fmla="*/ 121444 w 496728"/>
                <a:gd name="csY0" fmla="*/ 296037 h 417655"/>
                <a:gd name="csX1" fmla="*/ 121444 w 496728"/>
                <a:gd name="csY1" fmla="*/ 321755 h 417655"/>
                <a:gd name="csX2" fmla="*/ 142589 w 496728"/>
                <a:gd name="csY2" fmla="*/ 339376 h 417655"/>
                <a:gd name="csX3" fmla="*/ 496443 w 496728"/>
                <a:gd name="csY3" fmla="*/ 331661 h 417655"/>
                <a:gd name="csX4" fmla="*/ 496348 w 496728"/>
                <a:gd name="csY4" fmla="*/ 403479 h 417655"/>
                <a:gd name="csX5" fmla="*/ 100203 w 496728"/>
                <a:gd name="csY5" fmla="*/ 417481 h 417655"/>
                <a:gd name="csX6" fmla="*/ 0 w 496728"/>
                <a:gd name="csY6" fmla="*/ 333280 h 417655"/>
                <a:gd name="csX7" fmla="*/ 0 w 496728"/>
                <a:gd name="csY7" fmla="*/ 297752 h 417655"/>
                <a:gd name="csX8" fmla="*/ 121444 w 496728"/>
                <a:gd name="csY8" fmla="*/ 296037 h 417655"/>
                <a:gd name="csX9" fmla="*/ 496539 w 496728"/>
                <a:gd name="csY9" fmla="*/ 202025 h 417655"/>
                <a:gd name="csX10" fmla="*/ 496539 w 496728"/>
                <a:gd name="csY10" fmla="*/ 273844 h 417655"/>
                <a:gd name="csX11" fmla="*/ 95 w 496728"/>
                <a:gd name="csY11" fmla="*/ 279368 h 417655"/>
                <a:gd name="csX12" fmla="*/ 95 w 496728"/>
                <a:gd name="csY12" fmla="*/ 200882 h 417655"/>
                <a:gd name="csX13" fmla="*/ 496539 w 496728"/>
                <a:gd name="csY13" fmla="*/ 202025 h 417655"/>
                <a:gd name="csX14" fmla="*/ 121825 w 496728"/>
                <a:gd name="csY14" fmla="*/ 4477 h 417655"/>
                <a:gd name="csX15" fmla="*/ 121730 w 496728"/>
                <a:gd name="csY15" fmla="*/ 90392 h 417655"/>
                <a:gd name="csX16" fmla="*/ 142875 w 496728"/>
                <a:gd name="csY16" fmla="*/ 108871 h 417655"/>
                <a:gd name="csX17" fmla="*/ 496729 w 496728"/>
                <a:gd name="csY17" fmla="*/ 115348 h 417655"/>
                <a:gd name="csX18" fmla="*/ 496729 w 496728"/>
                <a:gd name="csY18" fmla="*/ 182975 h 417655"/>
                <a:gd name="csX19" fmla="*/ 95345 w 496728"/>
                <a:gd name="csY19" fmla="*/ 180594 h 417655"/>
                <a:gd name="csX20" fmla="*/ 381 w 496728"/>
                <a:gd name="csY20" fmla="*/ 96965 h 417655"/>
                <a:gd name="csX21" fmla="*/ 476 w 496728"/>
                <a:gd name="csY21" fmla="*/ 0 h 417655"/>
                <a:gd name="csX22" fmla="*/ 121920 w 496728"/>
                <a:gd name="csY22" fmla="*/ 4477 h 41765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496728" h="417655">
                  <a:moveTo>
                    <a:pt x="121444" y="296037"/>
                  </a:moveTo>
                  <a:cubicBezTo>
                    <a:pt x="121444" y="304610"/>
                    <a:pt x="121444" y="313182"/>
                    <a:pt x="121444" y="321755"/>
                  </a:cubicBezTo>
                  <a:cubicBezTo>
                    <a:pt x="121444" y="333566"/>
                    <a:pt x="128778" y="339662"/>
                    <a:pt x="142589" y="339376"/>
                  </a:cubicBezTo>
                  <a:cubicBezTo>
                    <a:pt x="260509" y="336804"/>
                    <a:pt x="378524" y="334232"/>
                    <a:pt x="496443" y="331661"/>
                  </a:cubicBezTo>
                  <a:cubicBezTo>
                    <a:pt x="496443" y="355568"/>
                    <a:pt x="496443" y="379571"/>
                    <a:pt x="496348" y="403479"/>
                  </a:cubicBezTo>
                  <a:cubicBezTo>
                    <a:pt x="364331" y="408146"/>
                    <a:pt x="232220" y="412814"/>
                    <a:pt x="100203" y="417481"/>
                  </a:cubicBezTo>
                  <a:cubicBezTo>
                    <a:pt x="30480" y="420053"/>
                    <a:pt x="-95" y="394335"/>
                    <a:pt x="0" y="333280"/>
                  </a:cubicBezTo>
                  <a:cubicBezTo>
                    <a:pt x="0" y="321469"/>
                    <a:pt x="0" y="309563"/>
                    <a:pt x="0" y="297752"/>
                  </a:cubicBezTo>
                  <a:cubicBezTo>
                    <a:pt x="40481" y="297180"/>
                    <a:pt x="80963" y="296609"/>
                    <a:pt x="121444" y="296037"/>
                  </a:cubicBezTo>
                  <a:close/>
                  <a:moveTo>
                    <a:pt x="496539" y="202025"/>
                  </a:moveTo>
                  <a:cubicBezTo>
                    <a:pt x="496539" y="225933"/>
                    <a:pt x="496539" y="249936"/>
                    <a:pt x="496539" y="273844"/>
                  </a:cubicBezTo>
                  <a:cubicBezTo>
                    <a:pt x="331089" y="275654"/>
                    <a:pt x="165545" y="277559"/>
                    <a:pt x="95" y="279368"/>
                  </a:cubicBezTo>
                  <a:cubicBezTo>
                    <a:pt x="95" y="253175"/>
                    <a:pt x="95" y="227076"/>
                    <a:pt x="95" y="200882"/>
                  </a:cubicBezTo>
                  <a:cubicBezTo>
                    <a:pt x="165545" y="201263"/>
                    <a:pt x="331089" y="201644"/>
                    <a:pt x="496539" y="202025"/>
                  </a:cubicBezTo>
                  <a:close/>
                  <a:moveTo>
                    <a:pt x="121825" y="4477"/>
                  </a:moveTo>
                  <a:cubicBezTo>
                    <a:pt x="121825" y="33147"/>
                    <a:pt x="121825" y="61722"/>
                    <a:pt x="121730" y="90392"/>
                  </a:cubicBezTo>
                  <a:cubicBezTo>
                    <a:pt x="121730" y="102203"/>
                    <a:pt x="129064" y="108585"/>
                    <a:pt x="142875" y="108871"/>
                  </a:cubicBezTo>
                  <a:cubicBezTo>
                    <a:pt x="260795" y="111062"/>
                    <a:pt x="378809" y="113252"/>
                    <a:pt x="496729" y="115348"/>
                  </a:cubicBezTo>
                  <a:cubicBezTo>
                    <a:pt x="496729" y="137922"/>
                    <a:pt x="496729" y="160401"/>
                    <a:pt x="496729" y="182975"/>
                  </a:cubicBezTo>
                  <a:cubicBezTo>
                    <a:pt x="362903" y="182213"/>
                    <a:pt x="229076" y="181451"/>
                    <a:pt x="95345" y="180594"/>
                  </a:cubicBezTo>
                  <a:cubicBezTo>
                    <a:pt x="30861" y="180308"/>
                    <a:pt x="286" y="153353"/>
                    <a:pt x="381" y="96965"/>
                  </a:cubicBezTo>
                  <a:cubicBezTo>
                    <a:pt x="381" y="64675"/>
                    <a:pt x="381" y="32385"/>
                    <a:pt x="476" y="0"/>
                  </a:cubicBezTo>
                  <a:cubicBezTo>
                    <a:pt x="40958" y="1524"/>
                    <a:pt x="81439" y="2953"/>
                    <a:pt x="121920" y="4477"/>
                  </a:cubicBezTo>
                  <a:close/>
                </a:path>
              </a:pathLst>
            </a:custGeom>
            <a:solidFill>
              <a:srgbClr val="351B6F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274ABCF3-C0A6-E302-2B14-2876007067F0}"/>
                </a:ext>
              </a:extLst>
            </p:cNvPr>
            <p:cNvSpPr/>
            <p:nvPr/>
          </p:nvSpPr>
          <p:spPr>
            <a:xfrm>
              <a:off x="-4283561" y="4889531"/>
              <a:ext cx="507492" cy="425290"/>
            </a:xfrm>
            <a:custGeom>
              <a:avLst/>
              <a:gdLst>
                <a:gd name="csX0" fmla="*/ 97917 w 507492"/>
                <a:gd name="csY0" fmla="*/ 293275 h 425290"/>
                <a:gd name="csX1" fmla="*/ 409480 w 507492"/>
                <a:gd name="csY1" fmla="*/ 298228 h 425290"/>
                <a:gd name="csX2" fmla="*/ 507111 w 507492"/>
                <a:gd name="csY2" fmla="*/ 364046 h 425290"/>
                <a:gd name="csX3" fmla="*/ 409289 w 507492"/>
                <a:gd name="csY3" fmla="*/ 425101 h 425290"/>
                <a:gd name="csX4" fmla="*/ 97631 w 507492"/>
                <a:gd name="csY4" fmla="*/ 413385 h 425290"/>
                <a:gd name="csX5" fmla="*/ 0 w 507492"/>
                <a:gd name="csY5" fmla="*/ 350615 h 425290"/>
                <a:gd name="csX6" fmla="*/ 97822 w 507492"/>
                <a:gd name="csY6" fmla="*/ 293370 h 425290"/>
                <a:gd name="csX7" fmla="*/ 98203 w 507492"/>
                <a:gd name="csY7" fmla="*/ 97536 h 425290"/>
                <a:gd name="csX8" fmla="*/ 409861 w 507492"/>
                <a:gd name="csY8" fmla="*/ 91345 h 425290"/>
                <a:gd name="csX9" fmla="*/ 507492 w 507492"/>
                <a:gd name="csY9" fmla="*/ 152781 h 425290"/>
                <a:gd name="csX10" fmla="*/ 409670 w 507492"/>
                <a:gd name="csY10" fmla="*/ 215932 h 425290"/>
                <a:gd name="csX11" fmla="*/ 98012 w 507492"/>
                <a:gd name="csY11" fmla="*/ 215456 h 425290"/>
                <a:gd name="csX12" fmla="*/ 381 w 507492"/>
                <a:gd name="csY12" fmla="*/ 157448 h 425290"/>
                <a:gd name="csX13" fmla="*/ 98203 w 507492"/>
                <a:gd name="csY13" fmla="*/ 97631 h 425290"/>
                <a:gd name="csX14" fmla="*/ 502063 w 507492"/>
                <a:gd name="csY14" fmla="*/ 227648 h 425290"/>
                <a:gd name="csX15" fmla="*/ 502063 w 507492"/>
                <a:gd name="csY15" fmla="*/ 287655 h 425290"/>
                <a:gd name="csX16" fmla="*/ 5620 w 507492"/>
                <a:gd name="csY16" fmla="*/ 280797 h 425290"/>
                <a:gd name="csX17" fmla="*/ 5620 w 507492"/>
                <a:gd name="csY17" fmla="*/ 225838 h 425290"/>
                <a:gd name="csX18" fmla="*/ 502063 w 507492"/>
                <a:gd name="csY18" fmla="*/ 227648 h 425290"/>
                <a:gd name="csX19" fmla="*/ 185452 w 507492"/>
                <a:gd name="csY19" fmla="*/ 26765 h 425290"/>
                <a:gd name="csX20" fmla="*/ 185452 w 507492"/>
                <a:gd name="csY20" fmla="*/ 4953 h 425290"/>
                <a:gd name="csX21" fmla="*/ 322802 w 507492"/>
                <a:gd name="csY21" fmla="*/ 0 h 425290"/>
                <a:gd name="csX22" fmla="*/ 322802 w 507492"/>
                <a:gd name="csY22" fmla="*/ 22384 h 425290"/>
                <a:gd name="csX23" fmla="*/ 502349 w 507492"/>
                <a:gd name="csY23" fmla="*/ 16574 h 425290"/>
                <a:gd name="csX24" fmla="*/ 502349 w 507492"/>
                <a:gd name="csY24" fmla="*/ 76581 h 425290"/>
                <a:gd name="csX25" fmla="*/ 5906 w 507492"/>
                <a:gd name="csY25" fmla="*/ 87535 h 425290"/>
                <a:gd name="csX26" fmla="*/ 5906 w 507492"/>
                <a:gd name="csY26" fmla="*/ 32576 h 425290"/>
                <a:gd name="csX27" fmla="*/ 185452 w 507492"/>
                <a:gd name="csY27" fmla="*/ 26765 h 425290"/>
                <a:gd name="csX28" fmla="*/ 132207 w 507492"/>
                <a:gd name="csY28" fmla="*/ 360521 h 425290"/>
                <a:gd name="csX29" fmla="*/ 375190 w 507492"/>
                <a:gd name="csY29" fmla="*/ 367284 h 425290"/>
                <a:gd name="csX30" fmla="*/ 385191 w 507492"/>
                <a:gd name="csY30" fmla="*/ 360807 h 425290"/>
                <a:gd name="csX31" fmla="*/ 375190 w 507492"/>
                <a:gd name="csY31" fmla="*/ 353759 h 425290"/>
                <a:gd name="csX32" fmla="*/ 132207 w 507492"/>
                <a:gd name="csY32" fmla="*/ 347567 h 425290"/>
                <a:gd name="csX33" fmla="*/ 122206 w 507492"/>
                <a:gd name="csY33" fmla="*/ 353759 h 425290"/>
                <a:gd name="csX34" fmla="*/ 132207 w 507492"/>
                <a:gd name="csY34" fmla="*/ 360521 h 425290"/>
                <a:gd name="csX35" fmla="*/ 378047 w 507492"/>
                <a:gd name="csY35" fmla="*/ 160211 h 425290"/>
                <a:gd name="csX36" fmla="*/ 385477 w 507492"/>
                <a:gd name="csY36" fmla="*/ 153829 h 425290"/>
                <a:gd name="csX37" fmla="*/ 378047 w 507492"/>
                <a:gd name="csY37" fmla="*/ 147542 h 425290"/>
                <a:gd name="csX38" fmla="*/ 129826 w 507492"/>
                <a:gd name="csY38" fmla="*/ 150114 h 425290"/>
                <a:gd name="csX39" fmla="*/ 122396 w 507492"/>
                <a:gd name="csY39" fmla="*/ 156210 h 425290"/>
                <a:gd name="csX40" fmla="*/ 129826 w 507492"/>
                <a:gd name="csY40" fmla="*/ 162211 h 425290"/>
                <a:gd name="csX41" fmla="*/ 378047 w 507492"/>
                <a:gd name="csY41" fmla="*/ 160211 h 42529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</a:cxnLst>
              <a:rect l="l" t="t" r="r" b="b"/>
              <a:pathLst>
                <a:path w="507492" h="425290">
                  <a:moveTo>
                    <a:pt x="97917" y="293275"/>
                  </a:moveTo>
                  <a:cubicBezTo>
                    <a:pt x="201740" y="294894"/>
                    <a:pt x="305657" y="296513"/>
                    <a:pt x="409480" y="298228"/>
                  </a:cubicBezTo>
                  <a:cubicBezTo>
                    <a:pt x="472821" y="299180"/>
                    <a:pt x="507206" y="322326"/>
                    <a:pt x="507111" y="364046"/>
                  </a:cubicBezTo>
                  <a:cubicBezTo>
                    <a:pt x="507111" y="405765"/>
                    <a:pt x="472726" y="427577"/>
                    <a:pt x="409289" y="425101"/>
                  </a:cubicBezTo>
                  <a:cubicBezTo>
                    <a:pt x="305372" y="421196"/>
                    <a:pt x="201549" y="417290"/>
                    <a:pt x="97631" y="413385"/>
                  </a:cubicBezTo>
                  <a:cubicBezTo>
                    <a:pt x="34290" y="410909"/>
                    <a:pt x="-95" y="388525"/>
                    <a:pt x="0" y="350615"/>
                  </a:cubicBezTo>
                  <a:cubicBezTo>
                    <a:pt x="0" y="312706"/>
                    <a:pt x="34385" y="292513"/>
                    <a:pt x="97822" y="293370"/>
                  </a:cubicBezTo>
                  <a:close/>
                  <a:moveTo>
                    <a:pt x="98203" y="97536"/>
                  </a:moveTo>
                  <a:cubicBezTo>
                    <a:pt x="202121" y="95441"/>
                    <a:pt x="305943" y="93440"/>
                    <a:pt x="409861" y="91345"/>
                  </a:cubicBezTo>
                  <a:cubicBezTo>
                    <a:pt x="473202" y="90011"/>
                    <a:pt x="507492" y="111062"/>
                    <a:pt x="507492" y="152781"/>
                  </a:cubicBezTo>
                  <a:cubicBezTo>
                    <a:pt x="507492" y="194501"/>
                    <a:pt x="473107" y="216122"/>
                    <a:pt x="409670" y="215932"/>
                  </a:cubicBezTo>
                  <a:cubicBezTo>
                    <a:pt x="305753" y="215741"/>
                    <a:pt x="201930" y="215551"/>
                    <a:pt x="98012" y="215456"/>
                  </a:cubicBezTo>
                  <a:cubicBezTo>
                    <a:pt x="34671" y="215265"/>
                    <a:pt x="286" y="195358"/>
                    <a:pt x="381" y="157448"/>
                  </a:cubicBezTo>
                  <a:cubicBezTo>
                    <a:pt x="381" y="119539"/>
                    <a:pt x="34766" y="98965"/>
                    <a:pt x="98203" y="97631"/>
                  </a:cubicBezTo>
                  <a:close/>
                  <a:moveTo>
                    <a:pt x="502063" y="227648"/>
                  </a:moveTo>
                  <a:cubicBezTo>
                    <a:pt x="502063" y="247650"/>
                    <a:pt x="502063" y="267653"/>
                    <a:pt x="502063" y="287655"/>
                  </a:cubicBezTo>
                  <a:cubicBezTo>
                    <a:pt x="336614" y="285369"/>
                    <a:pt x="171069" y="283083"/>
                    <a:pt x="5620" y="280797"/>
                  </a:cubicBezTo>
                  <a:cubicBezTo>
                    <a:pt x="5620" y="262509"/>
                    <a:pt x="5620" y="244126"/>
                    <a:pt x="5620" y="225838"/>
                  </a:cubicBezTo>
                  <a:cubicBezTo>
                    <a:pt x="171069" y="226409"/>
                    <a:pt x="336614" y="226981"/>
                    <a:pt x="502063" y="227648"/>
                  </a:cubicBezTo>
                  <a:close/>
                  <a:moveTo>
                    <a:pt x="185452" y="26765"/>
                  </a:moveTo>
                  <a:cubicBezTo>
                    <a:pt x="185452" y="19526"/>
                    <a:pt x="185452" y="12192"/>
                    <a:pt x="185452" y="4953"/>
                  </a:cubicBezTo>
                  <a:cubicBezTo>
                    <a:pt x="231267" y="3334"/>
                    <a:pt x="276987" y="1619"/>
                    <a:pt x="322802" y="0"/>
                  </a:cubicBezTo>
                  <a:cubicBezTo>
                    <a:pt x="322802" y="7430"/>
                    <a:pt x="322802" y="14954"/>
                    <a:pt x="322802" y="22384"/>
                  </a:cubicBezTo>
                  <a:cubicBezTo>
                    <a:pt x="382619" y="20479"/>
                    <a:pt x="442532" y="18479"/>
                    <a:pt x="502349" y="16574"/>
                  </a:cubicBezTo>
                  <a:cubicBezTo>
                    <a:pt x="502349" y="36576"/>
                    <a:pt x="502349" y="56579"/>
                    <a:pt x="502349" y="76581"/>
                  </a:cubicBezTo>
                  <a:cubicBezTo>
                    <a:pt x="336899" y="80201"/>
                    <a:pt x="171355" y="83915"/>
                    <a:pt x="5906" y="87535"/>
                  </a:cubicBezTo>
                  <a:cubicBezTo>
                    <a:pt x="5906" y="69247"/>
                    <a:pt x="5906" y="50864"/>
                    <a:pt x="5906" y="32576"/>
                  </a:cubicBezTo>
                  <a:cubicBezTo>
                    <a:pt x="65723" y="30671"/>
                    <a:pt x="125635" y="28670"/>
                    <a:pt x="185452" y="26765"/>
                  </a:cubicBezTo>
                  <a:close/>
                  <a:moveTo>
                    <a:pt x="132207" y="360521"/>
                  </a:moveTo>
                  <a:cubicBezTo>
                    <a:pt x="213170" y="362807"/>
                    <a:pt x="294132" y="364998"/>
                    <a:pt x="375190" y="367284"/>
                  </a:cubicBezTo>
                  <a:cubicBezTo>
                    <a:pt x="380429" y="367475"/>
                    <a:pt x="385191" y="365284"/>
                    <a:pt x="385191" y="360807"/>
                  </a:cubicBezTo>
                  <a:cubicBezTo>
                    <a:pt x="385191" y="356235"/>
                    <a:pt x="380429" y="353854"/>
                    <a:pt x="375190" y="353759"/>
                  </a:cubicBezTo>
                  <a:cubicBezTo>
                    <a:pt x="294227" y="351663"/>
                    <a:pt x="213170" y="349663"/>
                    <a:pt x="132207" y="347567"/>
                  </a:cubicBezTo>
                  <a:cubicBezTo>
                    <a:pt x="126968" y="347472"/>
                    <a:pt x="122206" y="348996"/>
                    <a:pt x="122206" y="353759"/>
                  </a:cubicBezTo>
                  <a:cubicBezTo>
                    <a:pt x="122206" y="358521"/>
                    <a:pt x="126968" y="360331"/>
                    <a:pt x="132207" y="360521"/>
                  </a:cubicBezTo>
                  <a:close/>
                  <a:moveTo>
                    <a:pt x="378047" y="160211"/>
                  </a:moveTo>
                  <a:cubicBezTo>
                    <a:pt x="382238" y="160211"/>
                    <a:pt x="385477" y="157448"/>
                    <a:pt x="385477" y="153829"/>
                  </a:cubicBezTo>
                  <a:cubicBezTo>
                    <a:pt x="385477" y="150209"/>
                    <a:pt x="382334" y="147542"/>
                    <a:pt x="378047" y="147542"/>
                  </a:cubicBezTo>
                  <a:cubicBezTo>
                    <a:pt x="295275" y="148400"/>
                    <a:pt x="212503" y="149257"/>
                    <a:pt x="129826" y="150114"/>
                  </a:cubicBezTo>
                  <a:cubicBezTo>
                    <a:pt x="125635" y="150114"/>
                    <a:pt x="122396" y="152781"/>
                    <a:pt x="122396" y="156210"/>
                  </a:cubicBezTo>
                  <a:cubicBezTo>
                    <a:pt x="122396" y="159639"/>
                    <a:pt x="125540" y="162211"/>
                    <a:pt x="129826" y="162211"/>
                  </a:cubicBezTo>
                  <a:cubicBezTo>
                    <a:pt x="212598" y="161544"/>
                    <a:pt x="295370" y="160877"/>
                    <a:pt x="378047" y="160211"/>
                  </a:cubicBezTo>
                  <a:close/>
                </a:path>
              </a:pathLst>
            </a:custGeom>
            <a:solidFill>
              <a:srgbClr val="351B6F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id="{CE0C4BE0-BF9F-4A7E-A419-DBF3CA979A9C}"/>
                </a:ext>
              </a:extLst>
            </p:cNvPr>
            <p:cNvSpPr/>
            <p:nvPr/>
          </p:nvSpPr>
          <p:spPr>
            <a:xfrm>
              <a:off x="-3728730" y="4878386"/>
              <a:ext cx="496443" cy="456456"/>
            </a:xfrm>
            <a:custGeom>
              <a:avLst/>
              <a:gdLst>
                <a:gd name="csX0" fmla="*/ 108395 w 496443"/>
                <a:gd name="csY0" fmla="*/ 251174 h 456456"/>
                <a:gd name="csX1" fmla="*/ 388334 w 496443"/>
                <a:gd name="csY1" fmla="*/ 252794 h 456456"/>
                <a:gd name="csX2" fmla="*/ 496443 w 496443"/>
                <a:gd name="csY2" fmla="*/ 356902 h 456456"/>
                <a:gd name="csX3" fmla="*/ 388049 w 496443"/>
                <a:gd name="csY3" fmla="*/ 456343 h 456456"/>
                <a:gd name="csX4" fmla="*/ 108109 w 496443"/>
                <a:gd name="csY4" fmla="*/ 445770 h 456456"/>
                <a:gd name="csX5" fmla="*/ 0 w 496443"/>
                <a:gd name="csY5" fmla="*/ 346139 h 456456"/>
                <a:gd name="csX6" fmla="*/ 108395 w 496443"/>
                <a:gd name="csY6" fmla="*/ 251174 h 456456"/>
                <a:gd name="csX7" fmla="*/ 5525 w 496443"/>
                <a:gd name="csY7" fmla="*/ 138684 h 456456"/>
                <a:gd name="csX8" fmla="*/ 59531 w 496443"/>
                <a:gd name="csY8" fmla="*/ 51816 h 456456"/>
                <a:gd name="csX9" fmla="*/ 59531 w 496443"/>
                <a:gd name="csY9" fmla="*/ 14669 h 456456"/>
                <a:gd name="csX10" fmla="*/ 175736 w 496443"/>
                <a:gd name="csY10" fmla="*/ 10763 h 456456"/>
                <a:gd name="csX11" fmla="*/ 175736 w 496443"/>
                <a:gd name="csY11" fmla="*/ 48673 h 456456"/>
                <a:gd name="csX12" fmla="*/ 229457 w 496443"/>
                <a:gd name="csY12" fmla="*/ 130969 h 456456"/>
                <a:gd name="csX13" fmla="*/ 229362 w 496443"/>
                <a:gd name="csY13" fmla="*/ 232600 h 456456"/>
                <a:gd name="csX14" fmla="*/ 117443 w 496443"/>
                <a:gd name="csY14" fmla="*/ 174308 h 456456"/>
                <a:gd name="csX15" fmla="*/ 5429 w 496443"/>
                <a:gd name="csY15" fmla="*/ 236696 h 456456"/>
                <a:gd name="csX16" fmla="*/ 5525 w 496443"/>
                <a:gd name="csY16" fmla="*/ 138779 h 456456"/>
                <a:gd name="csX17" fmla="*/ 147828 w 496443"/>
                <a:gd name="csY17" fmla="*/ 366046 h 456456"/>
                <a:gd name="csX18" fmla="*/ 348520 w 496443"/>
                <a:gd name="csY18" fmla="*/ 370999 h 456456"/>
                <a:gd name="csX19" fmla="*/ 374428 w 496443"/>
                <a:gd name="csY19" fmla="*/ 354330 h 456456"/>
                <a:gd name="csX20" fmla="*/ 348520 w 496443"/>
                <a:gd name="csY20" fmla="*/ 336518 h 456456"/>
                <a:gd name="csX21" fmla="*/ 147828 w 496443"/>
                <a:gd name="csY21" fmla="*/ 332708 h 456456"/>
                <a:gd name="csX22" fmla="*/ 121920 w 496443"/>
                <a:gd name="csY22" fmla="*/ 348901 h 456456"/>
                <a:gd name="csX23" fmla="*/ 147733 w 496443"/>
                <a:gd name="csY23" fmla="*/ 366141 h 456456"/>
                <a:gd name="csX24" fmla="*/ 380429 w 496443"/>
                <a:gd name="csY24" fmla="*/ 232886 h 456456"/>
                <a:gd name="csX25" fmla="*/ 380429 w 496443"/>
                <a:gd name="csY25" fmla="*/ 164973 h 456456"/>
                <a:gd name="csX26" fmla="*/ 356140 w 496443"/>
                <a:gd name="csY26" fmla="*/ 165164 h 456456"/>
                <a:gd name="csX27" fmla="*/ 356140 w 496443"/>
                <a:gd name="csY27" fmla="*/ 232791 h 456456"/>
                <a:gd name="csX28" fmla="*/ 245269 w 496443"/>
                <a:gd name="csY28" fmla="*/ 232505 h 456456"/>
                <a:gd name="csX29" fmla="*/ 245555 w 496443"/>
                <a:gd name="csY29" fmla="*/ 8287 h 456456"/>
                <a:gd name="csX30" fmla="*/ 356426 w 496443"/>
                <a:gd name="csY30" fmla="*/ 4572 h 456456"/>
                <a:gd name="csX31" fmla="*/ 356426 w 496443"/>
                <a:gd name="csY31" fmla="*/ 71247 h 456456"/>
                <a:gd name="csX32" fmla="*/ 380714 w 496443"/>
                <a:gd name="csY32" fmla="*/ 70675 h 456456"/>
                <a:gd name="csX33" fmla="*/ 380714 w 496443"/>
                <a:gd name="csY33" fmla="*/ 3715 h 456456"/>
                <a:gd name="csX34" fmla="*/ 491585 w 496443"/>
                <a:gd name="csY34" fmla="*/ 0 h 456456"/>
                <a:gd name="csX35" fmla="*/ 491300 w 496443"/>
                <a:gd name="csY35" fmla="*/ 233077 h 456456"/>
                <a:gd name="csX36" fmla="*/ 380429 w 496443"/>
                <a:gd name="csY36" fmla="*/ 232791 h 45645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</a:cxnLst>
              <a:rect l="l" t="t" r="r" b="b"/>
              <a:pathLst>
                <a:path w="496443" h="456456">
                  <a:moveTo>
                    <a:pt x="108395" y="251174"/>
                  </a:moveTo>
                  <a:cubicBezTo>
                    <a:pt x="201740" y="251746"/>
                    <a:pt x="294989" y="252222"/>
                    <a:pt x="388334" y="252794"/>
                  </a:cubicBezTo>
                  <a:cubicBezTo>
                    <a:pt x="451676" y="252984"/>
                    <a:pt x="496538" y="296132"/>
                    <a:pt x="496443" y="356902"/>
                  </a:cubicBezTo>
                  <a:cubicBezTo>
                    <a:pt x="496443" y="417671"/>
                    <a:pt x="451390" y="458915"/>
                    <a:pt x="388049" y="456343"/>
                  </a:cubicBezTo>
                  <a:cubicBezTo>
                    <a:pt x="294704" y="452819"/>
                    <a:pt x="201454" y="449294"/>
                    <a:pt x="108109" y="445770"/>
                  </a:cubicBezTo>
                  <a:cubicBezTo>
                    <a:pt x="44768" y="443198"/>
                    <a:pt x="-95" y="401860"/>
                    <a:pt x="0" y="346139"/>
                  </a:cubicBezTo>
                  <a:cubicBezTo>
                    <a:pt x="0" y="290417"/>
                    <a:pt x="45053" y="250984"/>
                    <a:pt x="108395" y="251174"/>
                  </a:cubicBezTo>
                  <a:close/>
                  <a:moveTo>
                    <a:pt x="5525" y="138684"/>
                  </a:moveTo>
                  <a:cubicBezTo>
                    <a:pt x="39338" y="135541"/>
                    <a:pt x="59436" y="104585"/>
                    <a:pt x="59531" y="51816"/>
                  </a:cubicBezTo>
                  <a:cubicBezTo>
                    <a:pt x="59531" y="39433"/>
                    <a:pt x="59531" y="27051"/>
                    <a:pt x="59531" y="14669"/>
                  </a:cubicBezTo>
                  <a:cubicBezTo>
                    <a:pt x="98298" y="13335"/>
                    <a:pt x="136970" y="12097"/>
                    <a:pt x="175736" y="10763"/>
                  </a:cubicBezTo>
                  <a:cubicBezTo>
                    <a:pt x="175736" y="23431"/>
                    <a:pt x="175736" y="36004"/>
                    <a:pt x="175736" y="48673"/>
                  </a:cubicBezTo>
                  <a:cubicBezTo>
                    <a:pt x="175736" y="102394"/>
                    <a:pt x="195739" y="128397"/>
                    <a:pt x="229457" y="130969"/>
                  </a:cubicBezTo>
                  <a:cubicBezTo>
                    <a:pt x="229457" y="164878"/>
                    <a:pt x="229457" y="198692"/>
                    <a:pt x="229362" y="232600"/>
                  </a:cubicBezTo>
                  <a:cubicBezTo>
                    <a:pt x="183452" y="230981"/>
                    <a:pt x="140113" y="208312"/>
                    <a:pt x="117443" y="174308"/>
                  </a:cubicBezTo>
                  <a:cubicBezTo>
                    <a:pt x="94679" y="208788"/>
                    <a:pt x="51340" y="235458"/>
                    <a:pt x="5429" y="236696"/>
                  </a:cubicBezTo>
                  <a:cubicBezTo>
                    <a:pt x="5429" y="204025"/>
                    <a:pt x="5429" y="171355"/>
                    <a:pt x="5525" y="138779"/>
                  </a:cubicBezTo>
                  <a:close/>
                  <a:moveTo>
                    <a:pt x="147828" y="366046"/>
                  </a:moveTo>
                  <a:cubicBezTo>
                    <a:pt x="214694" y="367665"/>
                    <a:pt x="281654" y="369284"/>
                    <a:pt x="348520" y="370999"/>
                  </a:cubicBezTo>
                  <a:cubicBezTo>
                    <a:pt x="364331" y="371380"/>
                    <a:pt x="374428" y="366713"/>
                    <a:pt x="374428" y="354330"/>
                  </a:cubicBezTo>
                  <a:cubicBezTo>
                    <a:pt x="374428" y="341948"/>
                    <a:pt x="364427" y="336804"/>
                    <a:pt x="348520" y="336518"/>
                  </a:cubicBezTo>
                  <a:cubicBezTo>
                    <a:pt x="281654" y="335280"/>
                    <a:pt x="214694" y="333947"/>
                    <a:pt x="147828" y="332708"/>
                  </a:cubicBezTo>
                  <a:cubicBezTo>
                    <a:pt x="132017" y="332423"/>
                    <a:pt x="121920" y="336995"/>
                    <a:pt x="121920" y="348901"/>
                  </a:cubicBezTo>
                  <a:cubicBezTo>
                    <a:pt x="121920" y="360807"/>
                    <a:pt x="131921" y="365760"/>
                    <a:pt x="147733" y="366141"/>
                  </a:cubicBezTo>
                  <a:close/>
                  <a:moveTo>
                    <a:pt x="380429" y="232886"/>
                  </a:moveTo>
                  <a:cubicBezTo>
                    <a:pt x="380429" y="210217"/>
                    <a:pt x="380429" y="187643"/>
                    <a:pt x="380429" y="164973"/>
                  </a:cubicBezTo>
                  <a:cubicBezTo>
                    <a:pt x="372332" y="164973"/>
                    <a:pt x="364236" y="165068"/>
                    <a:pt x="356140" y="165164"/>
                  </a:cubicBezTo>
                  <a:cubicBezTo>
                    <a:pt x="356140" y="187738"/>
                    <a:pt x="356140" y="210312"/>
                    <a:pt x="356140" y="232791"/>
                  </a:cubicBezTo>
                  <a:cubicBezTo>
                    <a:pt x="319183" y="232791"/>
                    <a:pt x="282226" y="232600"/>
                    <a:pt x="245269" y="232505"/>
                  </a:cubicBezTo>
                  <a:cubicBezTo>
                    <a:pt x="245269" y="157734"/>
                    <a:pt x="245459" y="83058"/>
                    <a:pt x="245555" y="8287"/>
                  </a:cubicBezTo>
                  <a:cubicBezTo>
                    <a:pt x="282512" y="7049"/>
                    <a:pt x="319469" y="5810"/>
                    <a:pt x="356426" y="4572"/>
                  </a:cubicBezTo>
                  <a:cubicBezTo>
                    <a:pt x="356426" y="26765"/>
                    <a:pt x="356426" y="49054"/>
                    <a:pt x="356426" y="71247"/>
                  </a:cubicBezTo>
                  <a:cubicBezTo>
                    <a:pt x="364522" y="71056"/>
                    <a:pt x="372618" y="70866"/>
                    <a:pt x="380714" y="70675"/>
                  </a:cubicBezTo>
                  <a:cubicBezTo>
                    <a:pt x="380714" y="48387"/>
                    <a:pt x="380714" y="26003"/>
                    <a:pt x="380714" y="3715"/>
                  </a:cubicBezTo>
                  <a:cubicBezTo>
                    <a:pt x="417671" y="2477"/>
                    <a:pt x="454628" y="1238"/>
                    <a:pt x="491585" y="0"/>
                  </a:cubicBezTo>
                  <a:cubicBezTo>
                    <a:pt x="491585" y="77724"/>
                    <a:pt x="491395" y="155448"/>
                    <a:pt x="491300" y="233077"/>
                  </a:cubicBezTo>
                  <a:cubicBezTo>
                    <a:pt x="454343" y="232981"/>
                    <a:pt x="417386" y="232886"/>
                    <a:pt x="380429" y="232791"/>
                  </a:cubicBezTo>
                  <a:close/>
                </a:path>
              </a:pathLst>
            </a:custGeom>
            <a:solidFill>
              <a:srgbClr val="351B6F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:a16="http://schemas.microsoft.com/office/drawing/2014/main" id="{92B1BFE2-BE12-149F-5CAC-5CA1FB1C07D9}"/>
                </a:ext>
              </a:extLst>
            </p:cNvPr>
            <p:cNvSpPr/>
            <p:nvPr/>
          </p:nvSpPr>
          <p:spPr>
            <a:xfrm>
              <a:off x="-3174185" y="4860861"/>
              <a:ext cx="507301" cy="497490"/>
            </a:xfrm>
            <a:custGeom>
              <a:avLst/>
              <a:gdLst>
                <a:gd name="csX0" fmla="*/ 37624 w 507301"/>
                <a:gd name="csY0" fmla="*/ 379095 h 497490"/>
                <a:gd name="csX1" fmla="*/ 37814 w 507301"/>
                <a:gd name="csY1" fmla="*/ 203835 h 497490"/>
                <a:gd name="csX2" fmla="*/ 159258 w 507301"/>
                <a:gd name="csY2" fmla="*/ 203263 h 497490"/>
                <a:gd name="csX3" fmla="*/ 159068 w 507301"/>
                <a:gd name="csY3" fmla="*/ 381762 h 497490"/>
                <a:gd name="csX4" fmla="*/ 338138 w 507301"/>
                <a:gd name="csY4" fmla="*/ 385763 h 497490"/>
                <a:gd name="csX5" fmla="*/ 338519 w 507301"/>
                <a:gd name="csY5" fmla="*/ 4096 h 497490"/>
                <a:gd name="csX6" fmla="*/ 459962 w 507301"/>
                <a:gd name="csY6" fmla="*/ 0 h 497490"/>
                <a:gd name="csX7" fmla="*/ 459772 w 507301"/>
                <a:gd name="csY7" fmla="*/ 180594 h 497490"/>
                <a:gd name="csX8" fmla="*/ 507302 w 507301"/>
                <a:gd name="csY8" fmla="*/ 180213 h 497490"/>
                <a:gd name="csX9" fmla="*/ 507206 w 507301"/>
                <a:gd name="csY9" fmla="*/ 290036 h 497490"/>
                <a:gd name="csX10" fmla="*/ 459677 w 507301"/>
                <a:gd name="csY10" fmla="*/ 289655 h 497490"/>
                <a:gd name="csX11" fmla="*/ 459486 w 507301"/>
                <a:gd name="csY11" fmla="*/ 497491 h 497490"/>
                <a:gd name="csX12" fmla="*/ 0 w 507301"/>
                <a:gd name="csY12" fmla="*/ 480060 h 497490"/>
                <a:gd name="csX13" fmla="*/ 95 w 507301"/>
                <a:gd name="csY13" fmla="*/ 378142 h 497490"/>
                <a:gd name="csX14" fmla="*/ 37624 w 507301"/>
                <a:gd name="csY14" fmla="*/ 379000 h 497490"/>
                <a:gd name="csX15" fmla="*/ 180785 w 507301"/>
                <a:gd name="csY15" fmla="*/ 335185 h 497490"/>
                <a:gd name="csX16" fmla="*/ 181070 w 507301"/>
                <a:gd name="csY16" fmla="*/ 114205 h 497490"/>
                <a:gd name="csX17" fmla="*/ 476 w 507301"/>
                <a:gd name="csY17" fmla="*/ 117443 h 497490"/>
                <a:gd name="csX18" fmla="*/ 571 w 507301"/>
                <a:gd name="csY18" fmla="*/ 15526 h 497490"/>
                <a:gd name="csX19" fmla="*/ 302705 w 507301"/>
                <a:gd name="csY19" fmla="*/ 5429 h 497490"/>
                <a:gd name="csX20" fmla="*/ 302323 w 507301"/>
                <a:gd name="csY20" fmla="*/ 337090 h 497490"/>
                <a:gd name="csX21" fmla="*/ 180880 w 507301"/>
                <a:gd name="csY21" fmla="*/ 335280 h 49749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</a:cxnLst>
              <a:rect l="l" t="t" r="r" b="b"/>
              <a:pathLst>
                <a:path w="507301" h="497490">
                  <a:moveTo>
                    <a:pt x="37624" y="379095"/>
                  </a:moveTo>
                  <a:cubicBezTo>
                    <a:pt x="37624" y="320707"/>
                    <a:pt x="37719" y="262223"/>
                    <a:pt x="37814" y="203835"/>
                  </a:cubicBezTo>
                  <a:cubicBezTo>
                    <a:pt x="78296" y="203644"/>
                    <a:pt x="118777" y="203454"/>
                    <a:pt x="159258" y="203263"/>
                  </a:cubicBezTo>
                  <a:cubicBezTo>
                    <a:pt x="159258" y="262795"/>
                    <a:pt x="159163" y="322231"/>
                    <a:pt x="159068" y="381762"/>
                  </a:cubicBezTo>
                  <a:cubicBezTo>
                    <a:pt x="218789" y="383096"/>
                    <a:pt x="278416" y="384429"/>
                    <a:pt x="338138" y="385763"/>
                  </a:cubicBezTo>
                  <a:cubicBezTo>
                    <a:pt x="338233" y="258509"/>
                    <a:pt x="338423" y="131350"/>
                    <a:pt x="338519" y="4096"/>
                  </a:cubicBezTo>
                  <a:cubicBezTo>
                    <a:pt x="379000" y="2762"/>
                    <a:pt x="419481" y="1429"/>
                    <a:pt x="459962" y="0"/>
                  </a:cubicBezTo>
                  <a:cubicBezTo>
                    <a:pt x="459962" y="60198"/>
                    <a:pt x="459867" y="120396"/>
                    <a:pt x="459772" y="180594"/>
                  </a:cubicBezTo>
                  <a:cubicBezTo>
                    <a:pt x="475583" y="180499"/>
                    <a:pt x="491490" y="180308"/>
                    <a:pt x="507302" y="180213"/>
                  </a:cubicBezTo>
                  <a:cubicBezTo>
                    <a:pt x="507302" y="216789"/>
                    <a:pt x="507302" y="253460"/>
                    <a:pt x="507206" y="290036"/>
                  </a:cubicBezTo>
                  <a:cubicBezTo>
                    <a:pt x="491395" y="289941"/>
                    <a:pt x="475488" y="289750"/>
                    <a:pt x="459677" y="289655"/>
                  </a:cubicBezTo>
                  <a:cubicBezTo>
                    <a:pt x="459677" y="358902"/>
                    <a:pt x="459486" y="428244"/>
                    <a:pt x="459486" y="497491"/>
                  </a:cubicBezTo>
                  <a:cubicBezTo>
                    <a:pt x="306324" y="491680"/>
                    <a:pt x="153162" y="485870"/>
                    <a:pt x="0" y="480060"/>
                  </a:cubicBezTo>
                  <a:cubicBezTo>
                    <a:pt x="0" y="446056"/>
                    <a:pt x="0" y="412147"/>
                    <a:pt x="95" y="378142"/>
                  </a:cubicBezTo>
                  <a:cubicBezTo>
                    <a:pt x="12573" y="378428"/>
                    <a:pt x="25051" y="378714"/>
                    <a:pt x="37624" y="379000"/>
                  </a:cubicBezTo>
                  <a:close/>
                  <a:moveTo>
                    <a:pt x="180785" y="335185"/>
                  </a:moveTo>
                  <a:cubicBezTo>
                    <a:pt x="180785" y="261556"/>
                    <a:pt x="180975" y="187833"/>
                    <a:pt x="181070" y="114205"/>
                  </a:cubicBezTo>
                  <a:cubicBezTo>
                    <a:pt x="120872" y="115252"/>
                    <a:pt x="60674" y="116396"/>
                    <a:pt x="476" y="117443"/>
                  </a:cubicBezTo>
                  <a:cubicBezTo>
                    <a:pt x="476" y="83439"/>
                    <a:pt x="476" y="49530"/>
                    <a:pt x="571" y="15526"/>
                  </a:cubicBezTo>
                  <a:cubicBezTo>
                    <a:pt x="101251" y="12192"/>
                    <a:pt x="202025" y="8763"/>
                    <a:pt x="302705" y="5429"/>
                  </a:cubicBezTo>
                  <a:cubicBezTo>
                    <a:pt x="302609" y="116015"/>
                    <a:pt x="302419" y="226504"/>
                    <a:pt x="302323" y="337090"/>
                  </a:cubicBezTo>
                  <a:cubicBezTo>
                    <a:pt x="261842" y="336518"/>
                    <a:pt x="221361" y="335851"/>
                    <a:pt x="180880" y="335280"/>
                  </a:cubicBezTo>
                  <a:close/>
                </a:path>
              </a:pathLst>
            </a:custGeom>
            <a:solidFill>
              <a:srgbClr val="351B6F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:a16="http://schemas.microsoft.com/office/drawing/2014/main" id="{6D2846F2-C4F9-0D10-FA1F-C73E1819A8C2}"/>
                </a:ext>
              </a:extLst>
            </p:cNvPr>
            <p:cNvSpPr/>
            <p:nvPr/>
          </p:nvSpPr>
          <p:spPr>
            <a:xfrm>
              <a:off x="-2624592" y="4833619"/>
              <a:ext cx="507206" cy="545877"/>
            </a:xfrm>
            <a:custGeom>
              <a:avLst/>
              <a:gdLst>
                <a:gd name="csX0" fmla="*/ 0 w 507206"/>
                <a:gd name="csY0" fmla="*/ 232124 h 545877"/>
                <a:gd name="csX1" fmla="*/ 108394 w 507206"/>
                <a:gd name="csY1" fmla="*/ 138589 h 545877"/>
                <a:gd name="csX2" fmla="*/ 205550 w 507206"/>
                <a:gd name="csY2" fmla="*/ 136969 h 545877"/>
                <a:gd name="csX3" fmla="*/ 313754 w 507206"/>
                <a:gd name="csY3" fmla="*/ 230981 h 545877"/>
                <a:gd name="csX4" fmla="*/ 205359 w 507206"/>
                <a:gd name="csY4" fmla="*/ 325755 h 545877"/>
                <a:gd name="csX5" fmla="*/ 108204 w 507206"/>
                <a:gd name="csY5" fmla="*/ 324898 h 545877"/>
                <a:gd name="csX6" fmla="*/ 0 w 507206"/>
                <a:gd name="csY6" fmla="*/ 232219 h 545877"/>
                <a:gd name="csX7" fmla="*/ 96393 w 507206"/>
                <a:gd name="csY7" fmla="*/ 32385 h 545877"/>
                <a:gd name="csX8" fmla="*/ 96393 w 507206"/>
                <a:gd name="csY8" fmla="*/ 4381 h 545877"/>
                <a:gd name="csX9" fmla="*/ 217837 w 507206"/>
                <a:gd name="csY9" fmla="*/ 0 h 545877"/>
                <a:gd name="csX10" fmla="*/ 217837 w 507206"/>
                <a:gd name="csY10" fmla="*/ 28480 h 545877"/>
                <a:gd name="csX11" fmla="*/ 313944 w 507206"/>
                <a:gd name="csY11" fmla="*/ 25432 h 545877"/>
                <a:gd name="csX12" fmla="*/ 313944 w 507206"/>
                <a:gd name="csY12" fmla="*/ 117824 h 545877"/>
                <a:gd name="csX13" fmla="*/ 190 w 507206"/>
                <a:gd name="csY13" fmla="*/ 123825 h 545877"/>
                <a:gd name="csX14" fmla="*/ 190 w 507206"/>
                <a:gd name="csY14" fmla="*/ 35433 h 545877"/>
                <a:gd name="csX15" fmla="*/ 96298 w 507206"/>
                <a:gd name="csY15" fmla="*/ 32385 h 545877"/>
                <a:gd name="csX16" fmla="*/ 459391 w 507206"/>
                <a:gd name="csY16" fmla="*/ 351663 h 545877"/>
                <a:gd name="csX17" fmla="*/ 459200 w 507206"/>
                <a:gd name="csY17" fmla="*/ 545878 h 545877"/>
                <a:gd name="csX18" fmla="*/ 94774 w 507206"/>
                <a:gd name="csY18" fmla="*/ 531971 h 545877"/>
                <a:gd name="csX19" fmla="*/ 5048 w 507206"/>
                <a:gd name="csY19" fmla="*/ 445580 h 545877"/>
                <a:gd name="csX20" fmla="*/ 5143 w 507206"/>
                <a:gd name="csY20" fmla="*/ 346043 h 545877"/>
                <a:gd name="csX21" fmla="*/ 459391 w 507206"/>
                <a:gd name="csY21" fmla="*/ 351663 h 545877"/>
                <a:gd name="csX22" fmla="*/ 132112 w 507206"/>
                <a:gd name="csY22" fmla="*/ 240602 h 545877"/>
                <a:gd name="csX23" fmla="*/ 181737 w 507206"/>
                <a:gd name="csY23" fmla="*/ 240506 h 545877"/>
                <a:gd name="csX24" fmla="*/ 191738 w 507206"/>
                <a:gd name="csY24" fmla="*/ 231362 h 545877"/>
                <a:gd name="csX25" fmla="*/ 181737 w 507206"/>
                <a:gd name="csY25" fmla="*/ 222313 h 545877"/>
                <a:gd name="csX26" fmla="*/ 132112 w 507206"/>
                <a:gd name="csY26" fmla="*/ 222599 h 545877"/>
                <a:gd name="csX27" fmla="*/ 122110 w 507206"/>
                <a:gd name="csY27" fmla="*/ 231648 h 545877"/>
                <a:gd name="csX28" fmla="*/ 132112 w 507206"/>
                <a:gd name="csY28" fmla="*/ 240602 h 545877"/>
                <a:gd name="csX29" fmla="*/ 126587 w 507206"/>
                <a:gd name="csY29" fmla="*/ 440341 h 545877"/>
                <a:gd name="csX30" fmla="*/ 134493 w 507206"/>
                <a:gd name="csY30" fmla="*/ 449009 h 545877"/>
                <a:gd name="csX31" fmla="*/ 337852 w 507206"/>
                <a:gd name="csY31" fmla="*/ 454342 h 545877"/>
                <a:gd name="csX32" fmla="*/ 337852 w 507206"/>
                <a:gd name="csY32" fmla="*/ 437007 h 545877"/>
                <a:gd name="csX33" fmla="*/ 126587 w 507206"/>
                <a:gd name="csY33" fmla="*/ 431959 h 545877"/>
                <a:gd name="csX34" fmla="*/ 126587 w 507206"/>
                <a:gd name="csY34" fmla="*/ 440436 h 545877"/>
                <a:gd name="csX35" fmla="*/ 338328 w 507206"/>
                <a:gd name="csY35" fmla="*/ 13049 h 545877"/>
                <a:gd name="csX36" fmla="*/ 459772 w 507206"/>
                <a:gd name="csY36" fmla="*/ 9049 h 545877"/>
                <a:gd name="csX37" fmla="*/ 459676 w 507206"/>
                <a:gd name="csY37" fmla="*/ 120872 h 545877"/>
                <a:gd name="csX38" fmla="*/ 507206 w 507206"/>
                <a:gd name="csY38" fmla="*/ 120015 h 545877"/>
                <a:gd name="csX39" fmla="*/ 507111 w 507206"/>
                <a:gd name="csY39" fmla="*/ 238506 h 545877"/>
                <a:gd name="csX40" fmla="*/ 459581 w 507206"/>
                <a:gd name="csY40" fmla="*/ 238601 h 545877"/>
                <a:gd name="csX41" fmla="*/ 459581 w 507206"/>
                <a:gd name="csY41" fmla="*/ 328041 h 545877"/>
                <a:gd name="csX42" fmla="*/ 338138 w 507206"/>
                <a:gd name="csY42" fmla="*/ 326898 h 545877"/>
                <a:gd name="csX43" fmla="*/ 338423 w 507206"/>
                <a:gd name="csY43" fmla="*/ 13049 h 54587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</a:cxnLst>
              <a:rect l="l" t="t" r="r" b="b"/>
              <a:pathLst>
                <a:path w="507206" h="545877">
                  <a:moveTo>
                    <a:pt x="0" y="232124"/>
                  </a:moveTo>
                  <a:cubicBezTo>
                    <a:pt x="0" y="182499"/>
                    <a:pt x="39719" y="139827"/>
                    <a:pt x="108394" y="138589"/>
                  </a:cubicBezTo>
                  <a:cubicBezTo>
                    <a:pt x="140779" y="138017"/>
                    <a:pt x="173164" y="137541"/>
                    <a:pt x="205550" y="136969"/>
                  </a:cubicBezTo>
                  <a:cubicBezTo>
                    <a:pt x="274225" y="135636"/>
                    <a:pt x="313754" y="178879"/>
                    <a:pt x="313754" y="230981"/>
                  </a:cubicBezTo>
                  <a:cubicBezTo>
                    <a:pt x="313754" y="283083"/>
                    <a:pt x="274034" y="326517"/>
                    <a:pt x="205359" y="325755"/>
                  </a:cubicBezTo>
                  <a:cubicBezTo>
                    <a:pt x="172974" y="325469"/>
                    <a:pt x="140589" y="325184"/>
                    <a:pt x="108204" y="324898"/>
                  </a:cubicBezTo>
                  <a:cubicBezTo>
                    <a:pt x="39529" y="324136"/>
                    <a:pt x="0" y="281845"/>
                    <a:pt x="0" y="232219"/>
                  </a:cubicBezTo>
                  <a:close/>
                  <a:moveTo>
                    <a:pt x="96393" y="32385"/>
                  </a:moveTo>
                  <a:cubicBezTo>
                    <a:pt x="96393" y="23050"/>
                    <a:pt x="96393" y="13716"/>
                    <a:pt x="96393" y="4381"/>
                  </a:cubicBezTo>
                  <a:cubicBezTo>
                    <a:pt x="136874" y="2953"/>
                    <a:pt x="177355" y="1524"/>
                    <a:pt x="217837" y="0"/>
                  </a:cubicBezTo>
                  <a:cubicBezTo>
                    <a:pt x="217837" y="9525"/>
                    <a:pt x="217837" y="18955"/>
                    <a:pt x="217837" y="28480"/>
                  </a:cubicBezTo>
                  <a:cubicBezTo>
                    <a:pt x="249841" y="27432"/>
                    <a:pt x="281940" y="26479"/>
                    <a:pt x="313944" y="25432"/>
                  </a:cubicBezTo>
                  <a:cubicBezTo>
                    <a:pt x="313944" y="56198"/>
                    <a:pt x="313944" y="86963"/>
                    <a:pt x="313944" y="117824"/>
                  </a:cubicBezTo>
                  <a:cubicBezTo>
                    <a:pt x="209359" y="119825"/>
                    <a:pt x="104775" y="121825"/>
                    <a:pt x="190" y="123825"/>
                  </a:cubicBezTo>
                  <a:cubicBezTo>
                    <a:pt x="190" y="94393"/>
                    <a:pt x="190" y="64865"/>
                    <a:pt x="190" y="35433"/>
                  </a:cubicBezTo>
                  <a:cubicBezTo>
                    <a:pt x="32194" y="34385"/>
                    <a:pt x="64294" y="33433"/>
                    <a:pt x="96298" y="32385"/>
                  </a:cubicBezTo>
                  <a:close/>
                  <a:moveTo>
                    <a:pt x="459391" y="351663"/>
                  </a:moveTo>
                  <a:cubicBezTo>
                    <a:pt x="459391" y="416433"/>
                    <a:pt x="459296" y="481108"/>
                    <a:pt x="459200" y="545878"/>
                  </a:cubicBezTo>
                  <a:cubicBezTo>
                    <a:pt x="337756" y="541211"/>
                    <a:pt x="216217" y="536543"/>
                    <a:pt x="94774" y="531971"/>
                  </a:cubicBezTo>
                  <a:cubicBezTo>
                    <a:pt x="35623" y="529685"/>
                    <a:pt x="5048" y="507492"/>
                    <a:pt x="5048" y="445580"/>
                  </a:cubicBezTo>
                  <a:cubicBezTo>
                    <a:pt x="5048" y="412432"/>
                    <a:pt x="5048" y="379190"/>
                    <a:pt x="5143" y="346043"/>
                  </a:cubicBezTo>
                  <a:cubicBezTo>
                    <a:pt x="156591" y="347853"/>
                    <a:pt x="307943" y="349758"/>
                    <a:pt x="459391" y="351663"/>
                  </a:cubicBezTo>
                  <a:close/>
                  <a:moveTo>
                    <a:pt x="132112" y="240602"/>
                  </a:moveTo>
                  <a:cubicBezTo>
                    <a:pt x="148685" y="240602"/>
                    <a:pt x="165259" y="240602"/>
                    <a:pt x="181737" y="240506"/>
                  </a:cubicBezTo>
                  <a:cubicBezTo>
                    <a:pt x="188119" y="240506"/>
                    <a:pt x="191738" y="236506"/>
                    <a:pt x="191738" y="231362"/>
                  </a:cubicBezTo>
                  <a:cubicBezTo>
                    <a:pt x="191738" y="226219"/>
                    <a:pt x="188023" y="222313"/>
                    <a:pt x="181737" y="222313"/>
                  </a:cubicBezTo>
                  <a:cubicBezTo>
                    <a:pt x="165163" y="222313"/>
                    <a:pt x="148590" y="222504"/>
                    <a:pt x="132112" y="222599"/>
                  </a:cubicBezTo>
                  <a:cubicBezTo>
                    <a:pt x="125825" y="222599"/>
                    <a:pt x="122110" y="226600"/>
                    <a:pt x="122110" y="231648"/>
                  </a:cubicBezTo>
                  <a:cubicBezTo>
                    <a:pt x="122110" y="236696"/>
                    <a:pt x="125825" y="240602"/>
                    <a:pt x="132112" y="240602"/>
                  </a:cubicBezTo>
                  <a:close/>
                  <a:moveTo>
                    <a:pt x="126587" y="440341"/>
                  </a:moveTo>
                  <a:cubicBezTo>
                    <a:pt x="126587" y="446532"/>
                    <a:pt x="128683" y="448818"/>
                    <a:pt x="134493" y="449009"/>
                  </a:cubicBezTo>
                  <a:cubicBezTo>
                    <a:pt x="202311" y="450818"/>
                    <a:pt x="270034" y="452628"/>
                    <a:pt x="337852" y="454342"/>
                  </a:cubicBezTo>
                  <a:cubicBezTo>
                    <a:pt x="337852" y="448532"/>
                    <a:pt x="337852" y="442722"/>
                    <a:pt x="337852" y="437007"/>
                  </a:cubicBezTo>
                  <a:cubicBezTo>
                    <a:pt x="267462" y="435292"/>
                    <a:pt x="196977" y="433578"/>
                    <a:pt x="126587" y="431959"/>
                  </a:cubicBezTo>
                  <a:cubicBezTo>
                    <a:pt x="126587" y="434816"/>
                    <a:pt x="126587" y="437579"/>
                    <a:pt x="126587" y="440436"/>
                  </a:cubicBezTo>
                  <a:close/>
                  <a:moveTo>
                    <a:pt x="338328" y="13049"/>
                  </a:moveTo>
                  <a:cubicBezTo>
                    <a:pt x="378809" y="11716"/>
                    <a:pt x="419290" y="10382"/>
                    <a:pt x="459772" y="9049"/>
                  </a:cubicBezTo>
                  <a:cubicBezTo>
                    <a:pt x="459772" y="46292"/>
                    <a:pt x="459772" y="83629"/>
                    <a:pt x="459676" y="120872"/>
                  </a:cubicBezTo>
                  <a:cubicBezTo>
                    <a:pt x="475488" y="120586"/>
                    <a:pt x="491395" y="120301"/>
                    <a:pt x="507206" y="120015"/>
                  </a:cubicBezTo>
                  <a:cubicBezTo>
                    <a:pt x="507206" y="159544"/>
                    <a:pt x="507206" y="198977"/>
                    <a:pt x="507111" y="238506"/>
                  </a:cubicBezTo>
                  <a:cubicBezTo>
                    <a:pt x="491300" y="238506"/>
                    <a:pt x="475393" y="238506"/>
                    <a:pt x="459581" y="238601"/>
                  </a:cubicBezTo>
                  <a:cubicBezTo>
                    <a:pt x="459581" y="268415"/>
                    <a:pt x="459581" y="298228"/>
                    <a:pt x="459581" y="328041"/>
                  </a:cubicBezTo>
                  <a:cubicBezTo>
                    <a:pt x="419100" y="327660"/>
                    <a:pt x="378619" y="327279"/>
                    <a:pt x="338138" y="326898"/>
                  </a:cubicBezTo>
                  <a:cubicBezTo>
                    <a:pt x="338233" y="222313"/>
                    <a:pt x="338328" y="117634"/>
                    <a:pt x="338423" y="13049"/>
                  </a:cubicBezTo>
                  <a:close/>
                </a:path>
              </a:pathLst>
            </a:custGeom>
            <a:solidFill>
              <a:srgbClr val="351B6F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id="{352E57F0-DD74-579F-4109-5DE3E34B5DEE}"/>
                </a:ext>
              </a:extLst>
            </p:cNvPr>
            <p:cNvSpPr/>
            <p:nvPr/>
          </p:nvSpPr>
          <p:spPr>
            <a:xfrm>
              <a:off x="-2075571" y="4823618"/>
              <a:ext cx="486536" cy="577977"/>
            </a:xfrm>
            <a:custGeom>
              <a:avLst/>
              <a:gdLst>
                <a:gd name="csX0" fmla="*/ 190 w 486536"/>
                <a:gd name="csY0" fmla="*/ 428244 h 577977"/>
                <a:gd name="csX1" fmla="*/ 31528 w 486536"/>
                <a:gd name="csY1" fmla="*/ 253651 h 577977"/>
                <a:gd name="csX2" fmla="*/ 31623 w 486536"/>
                <a:gd name="csY2" fmla="*/ 134588 h 577977"/>
                <a:gd name="csX3" fmla="*/ 476 w 486536"/>
                <a:gd name="csY3" fmla="*/ 135160 h 577977"/>
                <a:gd name="csX4" fmla="*/ 571 w 486536"/>
                <a:gd name="csY4" fmla="*/ 16002 h 577977"/>
                <a:gd name="csX5" fmla="*/ 126778 w 486536"/>
                <a:gd name="csY5" fmla="*/ 11811 h 577977"/>
                <a:gd name="csX6" fmla="*/ 126587 w 486536"/>
                <a:gd name="csY6" fmla="*/ 253460 h 577977"/>
                <a:gd name="csX7" fmla="*/ 0 w 486536"/>
                <a:gd name="csY7" fmla="*/ 559308 h 577977"/>
                <a:gd name="csX8" fmla="*/ 95 w 486536"/>
                <a:gd name="csY8" fmla="*/ 428244 h 577977"/>
                <a:gd name="csX9" fmla="*/ 374047 w 486536"/>
                <a:gd name="csY9" fmla="*/ 573691 h 577977"/>
                <a:gd name="csX10" fmla="*/ 278987 w 486536"/>
                <a:gd name="csY10" fmla="*/ 570071 h 577977"/>
                <a:gd name="csX11" fmla="*/ 279178 w 486536"/>
                <a:gd name="csY11" fmla="*/ 331756 h 577977"/>
                <a:gd name="csX12" fmla="*/ 256508 w 486536"/>
                <a:gd name="csY12" fmla="*/ 331565 h 577977"/>
                <a:gd name="csX13" fmla="*/ 122682 w 486536"/>
                <a:gd name="csY13" fmla="*/ 564071 h 577977"/>
                <a:gd name="csX14" fmla="*/ 122777 w 486536"/>
                <a:gd name="csY14" fmla="*/ 430911 h 577977"/>
                <a:gd name="csX15" fmla="*/ 165259 w 486536"/>
                <a:gd name="csY15" fmla="*/ 253460 h 577977"/>
                <a:gd name="csX16" fmla="*/ 165354 w 486536"/>
                <a:gd name="csY16" fmla="*/ 132302 h 577977"/>
                <a:gd name="csX17" fmla="*/ 141542 w 486536"/>
                <a:gd name="csY17" fmla="*/ 132683 h 577977"/>
                <a:gd name="csX18" fmla="*/ 141637 w 486536"/>
                <a:gd name="csY18" fmla="*/ 11335 h 577977"/>
                <a:gd name="csX19" fmla="*/ 260509 w 486536"/>
                <a:gd name="csY19" fmla="*/ 7429 h 577977"/>
                <a:gd name="csX20" fmla="*/ 260318 w 486536"/>
                <a:gd name="csY20" fmla="*/ 214408 h 577977"/>
                <a:gd name="csX21" fmla="*/ 279368 w 486536"/>
                <a:gd name="csY21" fmla="*/ 214313 h 577977"/>
                <a:gd name="csX22" fmla="*/ 279559 w 486536"/>
                <a:gd name="csY22" fmla="*/ 6858 h 577977"/>
                <a:gd name="csX23" fmla="*/ 374618 w 486536"/>
                <a:gd name="csY23" fmla="*/ 3715 h 577977"/>
                <a:gd name="csX24" fmla="*/ 374047 w 486536"/>
                <a:gd name="csY24" fmla="*/ 573691 h 577977"/>
                <a:gd name="csX25" fmla="*/ 390906 w 486536"/>
                <a:gd name="csY25" fmla="*/ 574358 h 577977"/>
                <a:gd name="csX26" fmla="*/ 391478 w 486536"/>
                <a:gd name="csY26" fmla="*/ 3143 h 577977"/>
                <a:gd name="csX27" fmla="*/ 486537 w 486536"/>
                <a:gd name="csY27" fmla="*/ 0 h 577977"/>
                <a:gd name="csX28" fmla="*/ 485965 w 486536"/>
                <a:gd name="csY28" fmla="*/ 577977 h 577977"/>
                <a:gd name="csX29" fmla="*/ 390906 w 486536"/>
                <a:gd name="csY29" fmla="*/ 574358 h 57797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</a:cxnLst>
              <a:rect l="l" t="t" r="r" b="b"/>
              <a:pathLst>
                <a:path w="486536" h="577977">
                  <a:moveTo>
                    <a:pt x="190" y="428244"/>
                  </a:moveTo>
                  <a:cubicBezTo>
                    <a:pt x="18193" y="419100"/>
                    <a:pt x="31433" y="356616"/>
                    <a:pt x="31528" y="253651"/>
                  </a:cubicBezTo>
                  <a:cubicBezTo>
                    <a:pt x="31528" y="213931"/>
                    <a:pt x="31528" y="174308"/>
                    <a:pt x="31623" y="134588"/>
                  </a:cubicBezTo>
                  <a:cubicBezTo>
                    <a:pt x="21241" y="134779"/>
                    <a:pt x="10858" y="134969"/>
                    <a:pt x="476" y="135160"/>
                  </a:cubicBezTo>
                  <a:cubicBezTo>
                    <a:pt x="476" y="95441"/>
                    <a:pt x="476" y="55721"/>
                    <a:pt x="571" y="16002"/>
                  </a:cubicBezTo>
                  <a:cubicBezTo>
                    <a:pt x="42672" y="14573"/>
                    <a:pt x="84772" y="13240"/>
                    <a:pt x="126778" y="11811"/>
                  </a:cubicBezTo>
                  <a:cubicBezTo>
                    <a:pt x="126778" y="92393"/>
                    <a:pt x="126587" y="172879"/>
                    <a:pt x="126587" y="253460"/>
                  </a:cubicBezTo>
                  <a:cubicBezTo>
                    <a:pt x="126397" y="430054"/>
                    <a:pt x="76105" y="544735"/>
                    <a:pt x="0" y="559308"/>
                  </a:cubicBezTo>
                  <a:cubicBezTo>
                    <a:pt x="0" y="515588"/>
                    <a:pt x="0" y="471964"/>
                    <a:pt x="95" y="428244"/>
                  </a:cubicBezTo>
                  <a:close/>
                  <a:moveTo>
                    <a:pt x="374047" y="573691"/>
                  </a:moveTo>
                  <a:cubicBezTo>
                    <a:pt x="342329" y="572453"/>
                    <a:pt x="310705" y="571214"/>
                    <a:pt x="278987" y="570071"/>
                  </a:cubicBezTo>
                  <a:cubicBezTo>
                    <a:pt x="278987" y="490633"/>
                    <a:pt x="279178" y="411194"/>
                    <a:pt x="279178" y="331756"/>
                  </a:cubicBezTo>
                  <a:cubicBezTo>
                    <a:pt x="271653" y="331756"/>
                    <a:pt x="264033" y="331661"/>
                    <a:pt x="256508" y="331565"/>
                  </a:cubicBezTo>
                  <a:cubicBezTo>
                    <a:pt x="243745" y="466535"/>
                    <a:pt x="196120" y="551974"/>
                    <a:pt x="122682" y="564071"/>
                  </a:cubicBezTo>
                  <a:cubicBezTo>
                    <a:pt x="122682" y="519684"/>
                    <a:pt x="122682" y="475298"/>
                    <a:pt x="122777" y="430911"/>
                  </a:cubicBezTo>
                  <a:cubicBezTo>
                    <a:pt x="151352" y="421862"/>
                    <a:pt x="165068" y="358235"/>
                    <a:pt x="165259" y="253460"/>
                  </a:cubicBezTo>
                  <a:cubicBezTo>
                    <a:pt x="165259" y="213074"/>
                    <a:pt x="165259" y="172688"/>
                    <a:pt x="165354" y="132302"/>
                  </a:cubicBezTo>
                  <a:cubicBezTo>
                    <a:pt x="157448" y="132398"/>
                    <a:pt x="149542" y="132588"/>
                    <a:pt x="141542" y="132683"/>
                  </a:cubicBezTo>
                  <a:cubicBezTo>
                    <a:pt x="141542" y="92202"/>
                    <a:pt x="141542" y="51816"/>
                    <a:pt x="141637" y="11335"/>
                  </a:cubicBezTo>
                  <a:cubicBezTo>
                    <a:pt x="181261" y="10001"/>
                    <a:pt x="220885" y="8668"/>
                    <a:pt x="260509" y="7429"/>
                  </a:cubicBezTo>
                  <a:cubicBezTo>
                    <a:pt x="260509" y="76391"/>
                    <a:pt x="260413" y="145447"/>
                    <a:pt x="260318" y="214408"/>
                  </a:cubicBezTo>
                  <a:cubicBezTo>
                    <a:pt x="266700" y="214408"/>
                    <a:pt x="272987" y="214408"/>
                    <a:pt x="279368" y="214313"/>
                  </a:cubicBezTo>
                  <a:cubicBezTo>
                    <a:pt x="279368" y="145161"/>
                    <a:pt x="279463" y="76010"/>
                    <a:pt x="279559" y="6858"/>
                  </a:cubicBezTo>
                  <a:cubicBezTo>
                    <a:pt x="311277" y="5810"/>
                    <a:pt x="342900" y="4763"/>
                    <a:pt x="374618" y="3715"/>
                  </a:cubicBezTo>
                  <a:cubicBezTo>
                    <a:pt x="374428" y="193739"/>
                    <a:pt x="374237" y="383762"/>
                    <a:pt x="374047" y="573691"/>
                  </a:cubicBezTo>
                  <a:close/>
                  <a:moveTo>
                    <a:pt x="390906" y="574358"/>
                  </a:moveTo>
                  <a:cubicBezTo>
                    <a:pt x="391096" y="383953"/>
                    <a:pt x="391287" y="193548"/>
                    <a:pt x="391478" y="3143"/>
                  </a:cubicBezTo>
                  <a:cubicBezTo>
                    <a:pt x="423196" y="2096"/>
                    <a:pt x="454819" y="1048"/>
                    <a:pt x="486537" y="0"/>
                  </a:cubicBezTo>
                  <a:cubicBezTo>
                    <a:pt x="486346" y="192691"/>
                    <a:pt x="486156" y="385382"/>
                    <a:pt x="485965" y="577977"/>
                  </a:cubicBezTo>
                  <a:cubicBezTo>
                    <a:pt x="454247" y="576739"/>
                    <a:pt x="422624" y="575501"/>
                    <a:pt x="390906" y="574358"/>
                  </a:cubicBezTo>
                  <a:close/>
                </a:path>
              </a:pathLst>
            </a:custGeom>
            <a:solidFill>
              <a:srgbClr val="351B6F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DA4EECB1-C28D-4534-DEC6-3A8E914DA00E}"/>
                </a:ext>
              </a:extLst>
            </p:cNvPr>
            <p:cNvSpPr/>
            <p:nvPr/>
          </p:nvSpPr>
          <p:spPr>
            <a:xfrm>
              <a:off x="-3718157" y="6149783"/>
              <a:ext cx="501967" cy="440626"/>
            </a:xfrm>
            <a:custGeom>
              <a:avLst/>
              <a:gdLst>
                <a:gd name="csX0" fmla="*/ 297275 w 501967"/>
                <a:gd name="csY0" fmla="*/ 9430 h 440626"/>
                <a:gd name="csX1" fmla="*/ 296704 w 501967"/>
                <a:gd name="csY1" fmla="*/ 430911 h 440626"/>
                <a:gd name="csX2" fmla="*/ 116110 w 501967"/>
                <a:gd name="csY2" fmla="*/ 419767 h 440626"/>
                <a:gd name="csX3" fmla="*/ 0 w 501967"/>
                <a:gd name="csY3" fmla="*/ 319659 h 440626"/>
                <a:gd name="csX4" fmla="*/ 381 w 501967"/>
                <a:gd name="csY4" fmla="*/ 27242 h 440626"/>
                <a:gd name="csX5" fmla="*/ 297180 w 501967"/>
                <a:gd name="csY5" fmla="*/ 9430 h 440626"/>
                <a:gd name="csX6" fmla="*/ 153162 w 501967"/>
                <a:gd name="csY6" fmla="*/ 333470 h 440626"/>
                <a:gd name="csX7" fmla="*/ 175355 w 501967"/>
                <a:gd name="csY7" fmla="*/ 334232 h 440626"/>
                <a:gd name="csX8" fmla="*/ 175641 w 501967"/>
                <a:gd name="csY8" fmla="*/ 105918 h 440626"/>
                <a:gd name="csX9" fmla="*/ 121729 w 501967"/>
                <a:gd name="csY9" fmla="*/ 107728 h 440626"/>
                <a:gd name="csX10" fmla="*/ 121444 w 501967"/>
                <a:gd name="csY10" fmla="*/ 306038 h 440626"/>
                <a:gd name="csX11" fmla="*/ 153067 w 501967"/>
                <a:gd name="csY11" fmla="*/ 333470 h 440626"/>
                <a:gd name="csX12" fmla="*/ 333185 w 501967"/>
                <a:gd name="csY12" fmla="*/ 7239 h 440626"/>
                <a:gd name="csX13" fmla="*/ 454628 w 501967"/>
                <a:gd name="csY13" fmla="*/ 0 h 440626"/>
                <a:gd name="csX14" fmla="*/ 454438 w 501967"/>
                <a:gd name="csY14" fmla="*/ 159925 h 440626"/>
                <a:gd name="csX15" fmla="*/ 501968 w 501967"/>
                <a:gd name="csY15" fmla="*/ 159163 h 440626"/>
                <a:gd name="csX16" fmla="*/ 501872 w 501967"/>
                <a:gd name="csY16" fmla="*/ 257080 h 440626"/>
                <a:gd name="csX17" fmla="*/ 454343 w 501967"/>
                <a:gd name="csY17" fmla="*/ 256604 h 440626"/>
                <a:gd name="csX18" fmla="*/ 454152 w 501967"/>
                <a:gd name="csY18" fmla="*/ 440627 h 440626"/>
                <a:gd name="csX19" fmla="*/ 332708 w 501967"/>
                <a:gd name="csY19" fmla="*/ 433102 h 440626"/>
                <a:gd name="csX20" fmla="*/ 333280 w 501967"/>
                <a:gd name="csY20" fmla="*/ 7334 h 4406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501967" h="440626">
                  <a:moveTo>
                    <a:pt x="297275" y="9430"/>
                  </a:moveTo>
                  <a:cubicBezTo>
                    <a:pt x="297085" y="149924"/>
                    <a:pt x="296894" y="290417"/>
                    <a:pt x="296704" y="430911"/>
                  </a:cubicBezTo>
                  <a:cubicBezTo>
                    <a:pt x="236506" y="427196"/>
                    <a:pt x="176308" y="423482"/>
                    <a:pt x="116110" y="419767"/>
                  </a:cubicBezTo>
                  <a:cubicBezTo>
                    <a:pt x="46387" y="415195"/>
                    <a:pt x="0" y="375095"/>
                    <a:pt x="0" y="319659"/>
                  </a:cubicBezTo>
                  <a:cubicBezTo>
                    <a:pt x="95" y="222218"/>
                    <a:pt x="286" y="124682"/>
                    <a:pt x="381" y="27242"/>
                  </a:cubicBezTo>
                  <a:cubicBezTo>
                    <a:pt x="99346" y="21336"/>
                    <a:pt x="198311" y="15335"/>
                    <a:pt x="297180" y="9430"/>
                  </a:cubicBezTo>
                  <a:close/>
                  <a:moveTo>
                    <a:pt x="153162" y="333470"/>
                  </a:moveTo>
                  <a:cubicBezTo>
                    <a:pt x="160592" y="333756"/>
                    <a:pt x="167926" y="333947"/>
                    <a:pt x="175355" y="334232"/>
                  </a:cubicBezTo>
                  <a:cubicBezTo>
                    <a:pt x="175450" y="258128"/>
                    <a:pt x="175546" y="182023"/>
                    <a:pt x="175641" y="105918"/>
                  </a:cubicBezTo>
                  <a:cubicBezTo>
                    <a:pt x="157639" y="106490"/>
                    <a:pt x="139732" y="107156"/>
                    <a:pt x="121729" y="107728"/>
                  </a:cubicBezTo>
                  <a:cubicBezTo>
                    <a:pt x="121729" y="173831"/>
                    <a:pt x="121539" y="239935"/>
                    <a:pt x="121444" y="306038"/>
                  </a:cubicBezTo>
                  <a:cubicBezTo>
                    <a:pt x="121444" y="321850"/>
                    <a:pt x="134112" y="332804"/>
                    <a:pt x="153067" y="333470"/>
                  </a:cubicBezTo>
                  <a:close/>
                  <a:moveTo>
                    <a:pt x="333185" y="7239"/>
                  </a:moveTo>
                  <a:cubicBezTo>
                    <a:pt x="373666" y="4858"/>
                    <a:pt x="414147" y="2381"/>
                    <a:pt x="454628" y="0"/>
                  </a:cubicBezTo>
                  <a:cubicBezTo>
                    <a:pt x="454628" y="53340"/>
                    <a:pt x="454533" y="106585"/>
                    <a:pt x="454438" y="159925"/>
                  </a:cubicBezTo>
                  <a:cubicBezTo>
                    <a:pt x="470249" y="159639"/>
                    <a:pt x="486156" y="159449"/>
                    <a:pt x="501968" y="159163"/>
                  </a:cubicBezTo>
                  <a:cubicBezTo>
                    <a:pt x="501968" y="191834"/>
                    <a:pt x="501968" y="224409"/>
                    <a:pt x="501872" y="257080"/>
                  </a:cubicBezTo>
                  <a:cubicBezTo>
                    <a:pt x="486061" y="256889"/>
                    <a:pt x="470154" y="256699"/>
                    <a:pt x="454343" y="256604"/>
                  </a:cubicBezTo>
                  <a:cubicBezTo>
                    <a:pt x="454343" y="317945"/>
                    <a:pt x="454152" y="379286"/>
                    <a:pt x="454152" y="440627"/>
                  </a:cubicBezTo>
                  <a:cubicBezTo>
                    <a:pt x="413671" y="438150"/>
                    <a:pt x="373190" y="435674"/>
                    <a:pt x="332708" y="433102"/>
                  </a:cubicBezTo>
                  <a:cubicBezTo>
                    <a:pt x="332899" y="291179"/>
                    <a:pt x="333089" y="149257"/>
                    <a:pt x="333280" y="7334"/>
                  </a:cubicBezTo>
                  <a:close/>
                </a:path>
              </a:pathLst>
            </a:custGeom>
            <a:solidFill>
              <a:srgbClr val="EC008C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:a16="http://schemas.microsoft.com/office/drawing/2014/main" id="{B0832F4E-9BCE-82DE-84CD-514950C023F1}"/>
                </a:ext>
              </a:extLst>
            </p:cNvPr>
            <p:cNvSpPr/>
            <p:nvPr/>
          </p:nvSpPr>
          <p:spPr>
            <a:xfrm>
              <a:off x="-3179138" y="6115779"/>
              <a:ext cx="491013" cy="510159"/>
            </a:xfrm>
            <a:custGeom>
              <a:avLst/>
              <a:gdLst>
                <a:gd name="csX0" fmla="*/ 0 w 491013"/>
                <a:gd name="csY0" fmla="*/ 155543 h 510159"/>
                <a:gd name="csX1" fmla="*/ 134874 w 491013"/>
                <a:gd name="csY1" fmla="*/ 20955 h 510159"/>
                <a:gd name="csX2" fmla="*/ 194024 w 491013"/>
                <a:gd name="csY2" fmla="*/ 17431 h 510159"/>
                <a:gd name="csX3" fmla="*/ 328517 w 491013"/>
                <a:gd name="csY3" fmla="*/ 147161 h 510159"/>
                <a:gd name="csX4" fmla="*/ 193643 w 491013"/>
                <a:gd name="csY4" fmla="*/ 283750 h 510159"/>
                <a:gd name="csX5" fmla="*/ 134493 w 491013"/>
                <a:gd name="csY5" fmla="*/ 283274 h 510159"/>
                <a:gd name="csX6" fmla="*/ 0 w 491013"/>
                <a:gd name="csY6" fmla="*/ 155543 h 510159"/>
                <a:gd name="csX7" fmla="*/ 131921 w 491013"/>
                <a:gd name="csY7" fmla="*/ 308800 h 510159"/>
                <a:gd name="csX8" fmla="*/ 131921 w 491013"/>
                <a:gd name="csY8" fmla="*/ 354901 h 510159"/>
                <a:gd name="csX9" fmla="*/ 163544 w 491013"/>
                <a:gd name="csY9" fmla="*/ 386715 h 510159"/>
                <a:gd name="csX10" fmla="*/ 491014 w 491013"/>
                <a:gd name="csY10" fmla="*/ 398240 h 510159"/>
                <a:gd name="csX11" fmla="*/ 490919 w 491013"/>
                <a:gd name="csY11" fmla="*/ 510159 h 510159"/>
                <a:gd name="csX12" fmla="*/ 126492 w 491013"/>
                <a:gd name="csY12" fmla="*/ 487585 h 510159"/>
                <a:gd name="csX13" fmla="*/ 10382 w 491013"/>
                <a:gd name="csY13" fmla="*/ 371380 h 510159"/>
                <a:gd name="csX14" fmla="*/ 10382 w 491013"/>
                <a:gd name="csY14" fmla="*/ 306896 h 510159"/>
                <a:gd name="csX15" fmla="*/ 131826 w 491013"/>
                <a:gd name="csY15" fmla="*/ 308705 h 510159"/>
                <a:gd name="csX16" fmla="*/ 154686 w 491013"/>
                <a:gd name="csY16" fmla="*/ 190691 h 510159"/>
                <a:gd name="csX17" fmla="*/ 173736 w 491013"/>
                <a:gd name="csY17" fmla="*/ 190405 h 510159"/>
                <a:gd name="csX18" fmla="*/ 206502 w 491013"/>
                <a:gd name="csY18" fmla="*/ 150209 h 510159"/>
                <a:gd name="csX19" fmla="*/ 173831 w 491013"/>
                <a:gd name="csY19" fmla="*/ 111728 h 510159"/>
                <a:gd name="csX20" fmla="*/ 154781 w 491013"/>
                <a:gd name="csY20" fmla="*/ 112395 h 510159"/>
                <a:gd name="csX21" fmla="*/ 122015 w 491013"/>
                <a:gd name="csY21" fmla="*/ 152400 h 510159"/>
                <a:gd name="csX22" fmla="*/ 154686 w 491013"/>
                <a:gd name="csY22" fmla="*/ 190691 h 510159"/>
                <a:gd name="csX23" fmla="*/ 364617 w 491013"/>
                <a:gd name="csY23" fmla="*/ 7239 h 510159"/>
                <a:gd name="csX24" fmla="*/ 486061 w 491013"/>
                <a:gd name="csY24" fmla="*/ 0 h 510159"/>
                <a:gd name="csX25" fmla="*/ 485680 w 491013"/>
                <a:gd name="csY25" fmla="*/ 342233 h 510159"/>
                <a:gd name="csX26" fmla="*/ 364236 w 491013"/>
                <a:gd name="csY26" fmla="*/ 339566 h 510159"/>
                <a:gd name="csX27" fmla="*/ 364617 w 491013"/>
                <a:gd name="csY27" fmla="*/ 7239 h 51015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</a:cxnLst>
              <a:rect l="l" t="t" r="r" b="b"/>
              <a:pathLst>
                <a:path w="491013" h="510159">
                  <a:moveTo>
                    <a:pt x="0" y="155543"/>
                  </a:moveTo>
                  <a:cubicBezTo>
                    <a:pt x="0" y="86677"/>
                    <a:pt x="45053" y="26765"/>
                    <a:pt x="134874" y="20955"/>
                  </a:cubicBezTo>
                  <a:cubicBezTo>
                    <a:pt x="154591" y="19812"/>
                    <a:pt x="174308" y="18574"/>
                    <a:pt x="194024" y="17431"/>
                  </a:cubicBezTo>
                  <a:cubicBezTo>
                    <a:pt x="283845" y="11621"/>
                    <a:pt x="328613" y="71438"/>
                    <a:pt x="328517" y="147161"/>
                  </a:cubicBezTo>
                  <a:cubicBezTo>
                    <a:pt x="328517" y="222885"/>
                    <a:pt x="283464" y="284988"/>
                    <a:pt x="193643" y="283750"/>
                  </a:cubicBezTo>
                  <a:cubicBezTo>
                    <a:pt x="173927" y="283559"/>
                    <a:pt x="154210" y="283369"/>
                    <a:pt x="134493" y="283274"/>
                  </a:cubicBezTo>
                  <a:cubicBezTo>
                    <a:pt x="44672" y="282035"/>
                    <a:pt x="-95" y="224409"/>
                    <a:pt x="0" y="155543"/>
                  </a:cubicBezTo>
                  <a:close/>
                  <a:moveTo>
                    <a:pt x="131921" y="308800"/>
                  </a:moveTo>
                  <a:cubicBezTo>
                    <a:pt x="131921" y="324136"/>
                    <a:pt x="131921" y="339471"/>
                    <a:pt x="131921" y="354901"/>
                  </a:cubicBezTo>
                  <a:cubicBezTo>
                    <a:pt x="131921" y="373285"/>
                    <a:pt x="144590" y="386048"/>
                    <a:pt x="163544" y="386715"/>
                  </a:cubicBezTo>
                  <a:cubicBezTo>
                    <a:pt x="272701" y="390525"/>
                    <a:pt x="381857" y="394430"/>
                    <a:pt x="491014" y="398240"/>
                  </a:cubicBezTo>
                  <a:cubicBezTo>
                    <a:pt x="491014" y="435578"/>
                    <a:pt x="491014" y="472916"/>
                    <a:pt x="490919" y="510159"/>
                  </a:cubicBezTo>
                  <a:cubicBezTo>
                    <a:pt x="369475" y="502634"/>
                    <a:pt x="247936" y="495109"/>
                    <a:pt x="126492" y="487585"/>
                  </a:cubicBezTo>
                  <a:cubicBezTo>
                    <a:pt x="56769" y="483013"/>
                    <a:pt x="10382" y="436531"/>
                    <a:pt x="10382" y="371380"/>
                  </a:cubicBezTo>
                  <a:cubicBezTo>
                    <a:pt x="10382" y="349853"/>
                    <a:pt x="10382" y="328422"/>
                    <a:pt x="10382" y="306896"/>
                  </a:cubicBezTo>
                  <a:cubicBezTo>
                    <a:pt x="50864" y="307467"/>
                    <a:pt x="91345" y="308134"/>
                    <a:pt x="131826" y="308705"/>
                  </a:cubicBezTo>
                  <a:close/>
                  <a:moveTo>
                    <a:pt x="154686" y="190691"/>
                  </a:moveTo>
                  <a:cubicBezTo>
                    <a:pt x="161068" y="190595"/>
                    <a:pt x="167354" y="190500"/>
                    <a:pt x="173736" y="190405"/>
                  </a:cubicBezTo>
                  <a:cubicBezTo>
                    <a:pt x="194310" y="190119"/>
                    <a:pt x="206502" y="175355"/>
                    <a:pt x="206502" y="150209"/>
                  </a:cubicBezTo>
                  <a:cubicBezTo>
                    <a:pt x="206502" y="125158"/>
                    <a:pt x="194405" y="110966"/>
                    <a:pt x="173831" y="111728"/>
                  </a:cubicBezTo>
                  <a:cubicBezTo>
                    <a:pt x="167450" y="111919"/>
                    <a:pt x="161163" y="112204"/>
                    <a:pt x="154781" y="112395"/>
                  </a:cubicBezTo>
                  <a:cubicBezTo>
                    <a:pt x="134207" y="113157"/>
                    <a:pt x="122015" y="127921"/>
                    <a:pt x="122015" y="152400"/>
                  </a:cubicBezTo>
                  <a:cubicBezTo>
                    <a:pt x="122015" y="176879"/>
                    <a:pt x="134112" y="190976"/>
                    <a:pt x="154686" y="190691"/>
                  </a:cubicBezTo>
                  <a:close/>
                  <a:moveTo>
                    <a:pt x="364617" y="7239"/>
                  </a:moveTo>
                  <a:cubicBezTo>
                    <a:pt x="405098" y="4858"/>
                    <a:pt x="445580" y="2381"/>
                    <a:pt x="486061" y="0"/>
                  </a:cubicBezTo>
                  <a:cubicBezTo>
                    <a:pt x="485966" y="114109"/>
                    <a:pt x="485775" y="228124"/>
                    <a:pt x="485680" y="342233"/>
                  </a:cubicBezTo>
                  <a:cubicBezTo>
                    <a:pt x="445199" y="341376"/>
                    <a:pt x="404717" y="340424"/>
                    <a:pt x="364236" y="339566"/>
                  </a:cubicBezTo>
                  <a:cubicBezTo>
                    <a:pt x="364331" y="228791"/>
                    <a:pt x="364522" y="118015"/>
                    <a:pt x="364617" y="7239"/>
                  </a:cubicBezTo>
                  <a:close/>
                </a:path>
              </a:pathLst>
            </a:custGeom>
            <a:solidFill>
              <a:srgbClr val="351B6F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:a16="http://schemas.microsoft.com/office/drawing/2014/main" id="{38603487-0A08-D37E-B632-989A1E3FCBD0}"/>
                </a:ext>
              </a:extLst>
            </p:cNvPr>
            <p:cNvSpPr/>
            <p:nvPr/>
          </p:nvSpPr>
          <p:spPr>
            <a:xfrm>
              <a:off x="-2630116" y="6082537"/>
              <a:ext cx="496919" cy="577976"/>
            </a:xfrm>
            <a:custGeom>
              <a:avLst/>
              <a:gdLst>
                <a:gd name="csX0" fmla="*/ 496538 w 496919"/>
                <a:gd name="csY0" fmla="*/ 451199 h 577976"/>
                <a:gd name="csX1" fmla="*/ 496443 w 496919"/>
                <a:gd name="csY1" fmla="*/ 577977 h 577976"/>
                <a:gd name="csX2" fmla="*/ 0 w 496919"/>
                <a:gd name="csY2" fmla="*/ 547116 h 577976"/>
                <a:gd name="csX3" fmla="*/ 95 w 496919"/>
                <a:gd name="csY3" fmla="*/ 433578 h 577976"/>
                <a:gd name="csX4" fmla="*/ 496538 w 496919"/>
                <a:gd name="csY4" fmla="*/ 451199 h 577976"/>
                <a:gd name="csX5" fmla="*/ 496729 w 496919"/>
                <a:gd name="csY5" fmla="*/ 248412 h 577976"/>
                <a:gd name="csX6" fmla="*/ 496634 w 496919"/>
                <a:gd name="csY6" fmla="*/ 375190 h 577976"/>
                <a:gd name="csX7" fmla="*/ 116396 w 496919"/>
                <a:gd name="csY7" fmla="*/ 367760 h 577976"/>
                <a:gd name="csX8" fmla="*/ 286 w 496919"/>
                <a:gd name="csY8" fmla="*/ 240602 h 577976"/>
                <a:gd name="csX9" fmla="*/ 476 w 496919"/>
                <a:gd name="csY9" fmla="*/ 29432 h 577976"/>
                <a:gd name="csX10" fmla="*/ 496919 w 496919"/>
                <a:gd name="csY10" fmla="*/ 0 h 577976"/>
                <a:gd name="csX11" fmla="*/ 496824 w 496919"/>
                <a:gd name="csY11" fmla="*/ 126778 h 577976"/>
                <a:gd name="csX12" fmla="*/ 121825 w 496919"/>
                <a:gd name="csY12" fmla="*/ 139065 h 577976"/>
                <a:gd name="csX13" fmla="*/ 121825 w 496919"/>
                <a:gd name="csY13" fmla="*/ 216122 h 577976"/>
                <a:gd name="csX14" fmla="*/ 153448 w 496919"/>
                <a:gd name="csY14" fmla="*/ 250888 h 577976"/>
                <a:gd name="csX15" fmla="*/ 496729 w 496919"/>
                <a:gd name="csY15" fmla="*/ 248507 h 5779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496919" h="577976">
                  <a:moveTo>
                    <a:pt x="496538" y="451199"/>
                  </a:moveTo>
                  <a:cubicBezTo>
                    <a:pt x="496538" y="493490"/>
                    <a:pt x="496538" y="535686"/>
                    <a:pt x="496443" y="577977"/>
                  </a:cubicBezTo>
                  <a:cubicBezTo>
                    <a:pt x="330994" y="567690"/>
                    <a:pt x="165449" y="557403"/>
                    <a:pt x="0" y="547116"/>
                  </a:cubicBezTo>
                  <a:cubicBezTo>
                    <a:pt x="0" y="509302"/>
                    <a:pt x="0" y="471488"/>
                    <a:pt x="95" y="433578"/>
                  </a:cubicBezTo>
                  <a:cubicBezTo>
                    <a:pt x="165545" y="439388"/>
                    <a:pt x="331089" y="445294"/>
                    <a:pt x="496538" y="451199"/>
                  </a:cubicBezTo>
                  <a:close/>
                  <a:moveTo>
                    <a:pt x="496729" y="248412"/>
                  </a:moveTo>
                  <a:cubicBezTo>
                    <a:pt x="496729" y="290703"/>
                    <a:pt x="496729" y="332899"/>
                    <a:pt x="496634" y="375190"/>
                  </a:cubicBezTo>
                  <a:cubicBezTo>
                    <a:pt x="369856" y="372713"/>
                    <a:pt x="243078" y="370237"/>
                    <a:pt x="116396" y="367760"/>
                  </a:cubicBezTo>
                  <a:cubicBezTo>
                    <a:pt x="46672" y="366046"/>
                    <a:pt x="286" y="315278"/>
                    <a:pt x="286" y="240602"/>
                  </a:cubicBezTo>
                  <a:cubicBezTo>
                    <a:pt x="286" y="170212"/>
                    <a:pt x="476" y="99822"/>
                    <a:pt x="476" y="29432"/>
                  </a:cubicBezTo>
                  <a:cubicBezTo>
                    <a:pt x="165925" y="19621"/>
                    <a:pt x="331470" y="9716"/>
                    <a:pt x="496919" y="0"/>
                  </a:cubicBezTo>
                  <a:cubicBezTo>
                    <a:pt x="496919" y="42291"/>
                    <a:pt x="496919" y="84487"/>
                    <a:pt x="496824" y="126778"/>
                  </a:cubicBezTo>
                  <a:cubicBezTo>
                    <a:pt x="371856" y="130874"/>
                    <a:pt x="246793" y="134969"/>
                    <a:pt x="121825" y="139065"/>
                  </a:cubicBezTo>
                  <a:cubicBezTo>
                    <a:pt x="121825" y="164783"/>
                    <a:pt x="121825" y="190405"/>
                    <a:pt x="121825" y="216122"/>
                  </a:cubicBezTo>
                  <a:cubicBezTo>
                    <a:pt x="121825" y="237077"/>
                    <a:pt x="134493" y="251079"/>
                    <a:pt x="153448" y="250888"/>
                  </a:cubicBezTo>
                  <a:cubicBezTo>
                    <a:pt x="267843" y="250031"/>
                    <a:pt x="382334" y="249269"/>
                    <a:pt x="496729" y="248507"/>
                  </a:cubicBezTo>
                  <a:close/>
                </a:path>
              </a:pathLst>
            </a:custGeom>
            <a:solidFill>
              <a:srgbClr val="351B6F"/>
            </a:solidFill>
            <a:ln w="15875" cap="flat">
              <a:noFill/>
              <a:prstDash val="solid"/>
              <a:miter/>
            </a:ln>
            <a:scene3d>
              <a:camera prst="orthographicFront"/>
              <a:lightRig rig="threePt" dir="t"/>
            </a:scene3d>
            <a:sp3d contourW="76200">
              <a:bevelT w="0" h="635000"/>
              <a:contourClr>
                <a:schemeClr val="bg1"/>
              </a:contourClr>
            </a:sp3d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75D54D97-7755-AF1E-EE85-671CFCF1AD1A}"/>
              </a:ext>
            </a:extLst>
          </p:cNvPr>
          <p:cNvSpPr/>
          <p:nvPr userDrawn="1"/>
        </p:nvSpPr>
        <p:spPr>
          <a:xfrm>
            <a:off x="3866" y="6152229"/>
            <a:ext cx="10361676" cy="934985"/>
          </a:xfrm>
          <a:prstGeom prst="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latinLnBrk="1"/>
            <a:endParaRPr lang="ko-KR" altLang="en-US" sz="1600" dirty="0" err="1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780641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p">
    <p:bg>
      <p:bgPr>
        <a:solidFill>
          <a:srgbClr val="F5ED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D3D638A9-2147-BB5F-7DB3-0DCE484EAA06}"/>
              </a:ext>
            </a:extLst>
          </p:cNvPr>
          <p:cNvGrpSpPr/>
          <p:nvPr userDrawn="1"/>
        </p:nvGrpSpPr>
        <p:grpSpPr>
          <a:xfrm>
            <a:off x="0" y="7092337"/>
            <a:ext cx="10367963" cy="180001"/>
            <a:chOff x="0" y="7092337"/>
            <a:chExt cx="10367963" cy="180001"/>
          </a:xfrm>
        </p:grpSpPr>
        <p:sp>
          <p:nvSpPr>
            <p:cNvPr id="4" name="하단 바">
              <a:extLst>
                <a:ext uri="{FF2B5EF4-FFF2-40B4-BE49-F238E27FC236}">
                  <a16:creationId xmlns:a16="http://schemas.microsoft.com/office/drawing/2014/main" id="{9ED88E84-64A9-C4C0-4ED9-FDE1DAB53E9F}"/>
                </a:ext>
              </a:extLst>
            </p:cNvPr>
            <p:cNvSpPr/>
            <p:nvPr userDrawn="1"/>
          </p:nvSpPr>
          <p:spPr>
            <a:xfrm>
              <a:off x="0" y="7092338"/>
              <a:ext cx="10367926" cy="1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0" tIns="18000" rIns="36000" bIns="18000"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본 자료는 흥국생명 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GA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설계사 교육용 자료로 고객에게 교부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·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배포할 수 없으며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, 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특히 보험 안내자료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(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광고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-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선전물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)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로의 사용을 엄격히 금지합니다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. 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승인번호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: 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준법감시인 </a:t>
              </a:r>
              <a:r>
                <a:rPr kumimoji="0" lang="ko-KR" altLang="en-US" sz="700" b="0" i="0" u="none" strike="noStrike" kern="1200" cap="none" spc="-3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심의필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 제 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26-IA1-000094 (2026.06.29~2027.06.28)</a:t>
              </a:r>
              <a:endParaRPr kumimoji="0" lang="ko-KR" altLang="en-US" sz="7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9624CA8-BBF1-9C9C-F5E0-963A96FD6292}"/>
                </a:ext>
              </a:extLst>
            </p:cNvPr>
            <p:cNvSpPr txBox="1"/>
            <p:nvPr userDrawn="1"/>
          </p:nvSpPr>
          <p:spPr>
            <a:xfrm>
              <a:off x="0" y="7092337"/>
              <a:ext cx="1318905" cy="180001"/>
            </a:xfrm>
            <a:prstGeom prst="rect">
              <a:avLst/>
            </a:prstGeom>
            <a:solidFill>
              <a:srgbClr val="281D53"/>
            </a:solidFill>
          </p:spPr>
          <p:txBody>
            <a:bodyPr wrap="none" lIns="180000" tIns="39600" rIns="180000" bIns="39600" rtlCol="0" anchor="ctr">
              <a:spAutoFit/>
            </a:bodyPr>
            <a:lstStyle/>
            <a:p>
              <a:pPr algn="l"/>
              <a:r>
                <a:rPr lang="ko-KR" altLang="en-US" sz="650" b="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</a:rPr>
                <a:t>판매인교육용 </a:t>
              </a:r>
              <a:r>
                <a:rPr lang="en-US" altLang="ko-KR" sz="650" b="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</a:rPr>
                <a:t>- </a:t>
              </a:r>
              <a:r>
                <a:rPr lang="ko-KR" altLang="en-US" sz="650" b="0" dirty="0" err="1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</a:rPr>
                <a:t>고객배포금지</a:t>
              </a:r>
              <a:endParaRPr lang="ko-KR" altLang="en-US" sz="650" b="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A9AA0979-D711-F043-8E95-C39DDCA3941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7092338"/>
              <a:ext cx="10367963" cy="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DD13CB21-EE08-0165-1828-C2B419310E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24857" y="1945851"/>
            <a:ext cx="276264" cy="161948"/>
          </a:xfrm>
          <a:prstGeom prst="rect">
            <a:avLst/>
          </a:prstGeom>
        </p:spPr>
      </p:pic>
      <p:sp>
        <p:nvSpPr>
          <p:cNvPr id="13" name="슬라이드 번호">
            <a:extLst>
              <a:ext uri="{FF2B5EF4-FFF2-40B4-BE49-F238E27FC236}">
                <a16:creationId xmlns:a16="http://schemas.microsoft.com/office/drawing/2014/main" id="{B68792DB-B704-2D4B-E51C-8B140A06BFAA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9692469" y="7027565"/>
            <a:ext cx="643293" cy="250534"/>
          </a:xfrm>
          <a:prstGeom prst="rect">
            <a:avLst/>
          </a:prstGeom>
        </p:spPr>
        <p:txBody>
          <a:bodyPr lIns="91436" tIns="91436" rIns="91436" bIns="91436"/>
          <a:lstStyle>
            <a:lvl1pPr algn="r">
              <a:defRPr sz="800" spc="0">
                <a:solidFill>
                  <a:schemeClr val="tx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+mj-cs"/>
                <a:sym typeface="맑은 고딕"/>
              </a:defRPr>
            </a:lvl1pPr>
          </a:lstStyle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dirty="0"/>
              <a:t>/38</a:t>
            </a:r>
          </a:p>
        </p:txBody>
      </p:sp>
    </p:spTree>
    <p:extLst>
      <p:ext uri="{BB962C8B-B14F-4D97-AF65-F5344CB8AC3E}">
        <p14:creationId xmlns:p14="http://schemas.microsoft.com/office/powerpoint/2010/main" val="3432813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그룹 82">
            <a:extLst>
              <a:ext uri="{FF2B5EF4-FFF2-40B4-BE49-F238E27FC236}">
                <a16:creationId xmlns:a16="http://schemas.microsoft.com/office/drawing/2014/main" id="{CFF15391-3064-E479-210D-E65FD382C213}"/>
              </a:ext>
            </a:extLst>
          </p:cNvPr>
          <p:cNvGrpSpPr/>
          <p:nvPr userDrawn="1"/>
        </p:nvGrpSpPr>
        <p:grpSpPr>
          <a:xfrm>
            <a:off x="-19" y="0"/>
            <a:ext cx="10368000" cy="756000"/>
            <a:chOff x="-19" y="0"/>
            <a:chExt cx="10368000" cy="756000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7E0EE5B8-FBE9-4242-1080-A8039A04A3F0}"/>
                </a:ext>
              </a:extLst>
            </p:cNvPr>
            <p:cNvSpPr/>
            <p:nvPr userDrawn="1"/>
          </p:nvSpPr>
          <p:spPr>
            <a:xfrm>
              <a:off x="0" y="0"/>
              <a:ext cx="10367963" cy="720000"/>
            </a:xfrm>
            <a:prstGeom prst="rect">
              <a:avLst/>
            </a:prstGeom>
            <a:solidFill>
              <a:srgbClr val="E8EAEC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t"/>
            <a:lstStyle/>
            <a:p>
              <a:pPr algn="l"/>
              <a:endParaRPr lang="ko-KR" altLang="en-US" sz="16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82" name="직사각형 81">
              <a:extLst>
                <a:ext uri="{FF2B5EF4-FFF2-40B4-BE49-F238E27FC236}">
                  <a16:creationId xmlns:a16="http://schemas.microsoft.com/office/drawing/2014/main" id="{56FFAC6E-64D6-9514-21FA-A8585711025B}"/>
                </a:ext>
              </a:extLst>
            </p:cNvPr>
            <p:cNvSpPr/>
            <p:nvPr userDrawn="1"/>
          </p:nvSpPr>
          <p:spPr>
            <a:xfrm>
              <a:off x="-19" y="720000"/>
              <a:ext cx="10368000" cy="3600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3" name="본문">
            <a:extLst>
              <a:ext uri="{FF2B5EF4-FFF2-40B4-BE49-F238E27FC236}">
                <a16:creationId xmlns:a16="http://schemas.microsoft.com/office/drawing/2014/main" id="{6ADCCD1D-684C-B13F-D78D-8258F4D0A096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142873" y="1116000"/>
            <a:ext cx="10080000" cy="1267458"/>
          </a:xfrm>
          <a:prstGeom prst="rect">
            <a:avLst/>
          </a:prstGeom>
        </p:spPr>
        <p:txBody>
          <a:bodyPr vert="horz" wrap="square" lIns="36000" tIns="18000" rIns="36000" bIns="18000" rtlCol="0">
            <a:spAutoFit/>
          </a:bodyPr>
          <a:lstStyle/>
          <a:p>
            <a:pPr lvl="0"/>
            <a:r>
              <a:rPr lang="ko-KR" altLang="en-US" dirty="0"/>
              <a:t>첫 번째 수준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altLang="ko-KR" dirty="0"/>
          </a:p>
        </p:txBody>
      </p:sp>
      <p:sp>
        <p:nvSpPr>
          <p:cNvPr id="55" name="제목 개체 틀 54">
            <a:extLst>
              <a:ext uri="{FF2B5EF4-FFF2-40B4-BE49-F238E27FC236}">
                <a16:creationId xmlns:a16="http://schemas.microsoft.com/office/drawing/2014/main" id="{95E59B23-3A1B-4A49-B881-DAA1740E0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3499923" cy="503590"/>
          </a:xfrm>
          <a:prstGeom prst="rect">
            <a:avLst/>
          </a:prstGeom>
          <a:noFill/>
        </p:spPr>
        <p:txBody>
          <a:bodyPr vert="horz" wrap="none" lIns="36000" tIns="36000" rIns="36000" bIns="36000" rtlCol="0" anchor="b">
            <a:spAutoFit/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cxnSp>
        <p:nvCxnSpPr>
          <p:cNvPr id="50" name="직선 연결선 49">
            <a:extLst>
              <a:ext uri="{FF2B5EF4-FFF2-40B4-BE49-F238E27FC236}">
                <a16:creationId xmlns:a16="http://schemas.microsoft.com/office/drawing/2014/main" id="{DE6C7F76-882A-9B78-04EB-16B815E6AF25}"/>
              </a:ext>
            </a:extLst>
          </p:cNvPr>
          <p:cNvCxnSpPr>
            <a:cxnSpLocks/>
          </p:cNvCxnSpPr>
          <p:nvPr userDrawn="1"/>
        </p:nvCxnSpPr>
        <p:spPr>
          <a:xfrm>
            <a:off x="-19" y="720000"/>
            <a:ext cx="10368000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130AC23A-EB38-71EC-B144-424FAC88442B}"/>
              </a:ext>
            </a:extLst>
          </p:cNvPr>
          <p:cNvGrpSpPr/>
          <p:nvPr userDrawn="1"/>
        </p:nvGrpSpPr>
        <p:grpSpPr>
          <a:xfrm>
            <a:off x="9287963" y="0"/>
            <a:ext cx="1080000" cy="720000"/>
            <a:chOff x="9287963" y="0"/>
            <a:chExt cx="1080000" cy="720000"/>
          </a:xfrm>
        </p:grpSpPr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B951E2F5-E533-42BA-DCD7-D63F414C832A}"/>
                </a:ext>
              </a:extLst>
            </p:cNvPr>
            <p:cNvSpPr/>
            <p:nvPr userDrawn="1"/>
          </p:nvSpPr>
          <p:spPr>
            <a:xfrm>
              <a:off x="9647963" y="0"/>
              <a:ext cx="720000" cy="720000"/>
            </a:xfrm>
            <a:custGeom>
              <a:avLst/>
              <a:gdLst>
                <a:gd name="connsiteX0" fmla="*/ 566817 w 1133634"/>
                <a:gd name="connsiteY0" fmla="*/ 0 h 1133634"/>
                <a:gd name="connsiteX1" fmla="*/ 1133634 w 1133634"/>
                <a:gd name="connsiteY1" fmla="*/ 566817 h 1133634"/>
                <a:gd name="connsiteX2" fmla="*/ 566817 w 1133634"/>
                <a:gd name="connsiteY2" fmla="*/ 1133634 h 1133634"/>
                <a:gd name="connsiteX3" fmla="*/ 0 w 1133634"/>
                <a:gd name="connsiteY3" fmla="*/ 566817 h 1133634"/>
                <a:gd name="connsiteX4" fmla="*/ 566817 w 1133634"/>
                <a:gd name="connsiteY4" fmla="*/ 0 h 1133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634" h="1133634">
                  <a:moveTo>
                    <a:pt x="566817" y="0"/>
                  </a:moveTo>
                  <a:lnTo>
                    <a:pt x="1133634" y="566817"/>
                  </a:lnTo>
                  <a:lnTo>
                    <a:pt x="566817" y="1133634"/>
                  </a:lnTo>
                  <a:lnTo>
                    <a:pt x="0" y="566817"/>
                  </a:lnTo>
                  <a:lnTo>
                    <a:pt x="566817" y="0"/>
                  </a:lnTo>
                  <a:close/>
                </a:path>
              </a:pathLst>
            </a:custGeom>
            <a:solidFill>
              <a:srgbClr val="EC008C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18000" rIns="36000" bIns="18000" rtlCol="0" anchor="ctr">
              <a:noAutofit/>
            </a:bodyPr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ABF401A1-FD98-8E36-560B-7C25C0BBC4BD}"/>
                </a:ext>
              </a:extLst>
            </p:cNvPr>
            <p:cNvSpPr/>
            <p:nvPr userDrawn="1"/>
          </p:nvSpPr>
          <p:spPr>
            <a:xfrm>
              <a:off x="10007963" y="0"/>
              <a:ext cx="360000" cy="720000"/>
            </a:xfrm>
            <a:prstGeom prst="rect">
              <a:avLst/>
            </a:prstGeom>
            <a:solidFill>
              <a:srgbClr val="EC008C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7" name="자유형: 도형 46">
              <a:extLst>
                <a:ext uri="{FF2B5EF4-FFF2-40B4-BE49-F238E27FC236}">
                  <a16:creationId xmlns:a16="http://schemas.microsoft.com/office/drawing/2014/main" id="{20EAA3AA-8DF2-26C4-EF9C-08D09D7A2BB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287963" y="360000"/>
              <a:ext cx="720000" cy="360000"/>
            </a:xfrm>
            <a:custGeom>
              <a:avLst/>
              <a:gdLst>
                <a:gd name="connsiteX0" fmla="*/ 509117 w 1018234"/>
                <a:gd name="connsiteY0" fmla="*/ 0 h 509117"/>
                <a:gd name="connsiteX1" fmla="*/ 1018234 w 1018234"/>
                <a:gd name="connsiteY1" fmla="*/ 509117 h 509117"/>
                <a:gd name="connsiteX2" fmla="*/ 0 w 1018234"/>
                <a:gd name="connsiteY2" fmla="*/ 509117 h 50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8234" h="509117">
                  <a:moveTo>
                    <a:pt x="509117" y="0"/>
                  </a:moveTo>
                  <a:lnTo>
                    <a:pt x="1018234" y="509117"/>
                  </a:lnTo>
                  <a:lnTo>
                    <a:pt x="0" y="509117"/>
                  </a:lnTo>
                  <a:close/>
                </a:path>
              </a:pathLst>
            </a:custGeom>
            <a:solidFill>
              <a:srgbClr val="351B6F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lvl="0"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3" name="직사각형 2">
            <a:extLst>
              <a:ext uri="{FF2B5EF4-FFF2-40B4-BE49-F238E27FC236}">
                <a16:creationId xmlns:a16="http://schemas.microsoft.com/office/drawing/2014/main" id="{9FE01825-B902-143D-7644-A5121F305ABA}"/>
              </a:ext>
            </a:extLst>
          </p:cNvPr>
          <p:cNvSpPr/>
          <p:nvPr userDrawn="1"/>
        </p:nvSpPr>
        <p:spPr>
          <a:xfrm>
            <a:off x="-1512000" y="185"/>
            <a:ext cx="1296000" cy="72719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EA2C590B-B5DD-0C4F-4F06-8807DB33A70D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786568976"/>
              </p:ext>
            </p:extLst>
          </p:nvPr>
        </p:nvGraphicFramePr>
        <p:xfrm>
          <a:off x="-1512000" y="369"/>
          <a:ext cx="1296000" cy="7271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">
                  <a:extLst>
                    <a:ext uri="{9D8B030D-6E8A-4147-A177-3AD203B41FA5}">
                      <a16:colId xmlns:a16="http://schemas.microsoft.com/office/drawing/2014/main" val="3636382759"/>
                    </a:ext>
                  </a:extLst>
                </a:gridCol>
                <a:gridCol w="180000">
                  <a:extLst>
                    <a:ext uri="{9D8B030D-6E8A-4147-A177-3AD203B41FA5}">
                      <a16:colId xmlns:a16="http://schemas.microsoft.com/office/drawing/2014/main" val="641335301"/>
                    </a:ext>
                  </a:extLst>
                </a:gridCol>
                <a:gridCol w="180000">
                  <a:extLst>
                    <a:ext uri="{9D8B030D-6E8A-4147-A177-3AD203B41FA5}">
                      <a16:colId xmlns:a16="http://schemas.microsoft.com/office/drawing/2014/main" val="2420769203"/>
                    </a:ext>
                  </a:extLst>
                </a:gridCol>
                <a:gridCol w="180000">
                  <a:extLst>
                    <a:ext uri="{9D8B030D-6E8A-4147-A177-3AD203B41FA5}">
                      <a16:colId xmlns:a16="http://schemas.microsoft.com/office/drawing/2014/main" val="973442039"/>
                    </a:ext>
                  </a:extLst>
                </a:gridCol>
                <a:gridCol w="180000">
                  <a:extLst>
                    <a:ext uri="{9D8B030D-6E8A-4147-A177-3AD203B41FA5}">
                      <a16:colId xmlns:a16="http://schemas.microsoft.com/office/drawing/2014/main" val="2065180852"/>
                    </a:ext>
                  </a:extLst>
                </a:gridCol>
                <a:gridCol w="180000">
                  <a:extLst>
                    <a:ext uri="{9D8B030D-6E8A-4147-A177-3AD203B41FA5}">
                      <a16:colId xmlns:a16="http://schemas.microsoft.com/office/drawing/2014/main" val="4213768958"/>
                    </a:ext>
                  </a:extLst>
                </a:gridCol>
                <a:gridCol w="180000">
                  <a:extLst>
                    <a:ext uri="{9D8B030D-6E8A-4147-A177-3AD203B41FA5}">
                      <a16:colId xmlns:a16="http://schemas.microsoft.com/office/drawing/2014/main" val="2028042931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720692889"/>
                    </a:ext>
                  </a:extLst>
                </a:gridCol>
              </a:tblGrid>
              <a:tr h="108000"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latinLnBrk="1"/>
                      <a:endParaRPr lang="ko-KR" altLang="en-US" sz="700" b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700" b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700" b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8946589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latinLnBrk="1"/>
                      <a:endParaRPr lang="ko-KR" altLang="en-US" sz="700" b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700" b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700" b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70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dk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메인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70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dk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서브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70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dk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배경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640189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en-US" sz="700" b="0" kern="1200" dirty="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AIG</a:t>
                      </a:r>
                      <a:r>
                        <a:rPr lang="ko-KR" altLang="en-US" sz="700" b="0" kern="1200" dirty="0" err="1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손보</a:t>
                      </a:r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3B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D6E7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3B2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757010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en-US" sz="700" b="0" kern="1200" dirty="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DB</a:t>
                      </a:r>
                      <a:r>
                        <a:rPr lang="ko-KR" altLang="en-US" sz="700" b="0" kern="1200" dirty="0" err="1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손보</a:t>
                      </a:r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54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DC63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54A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1957428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KB</a:t>
                      </a:r>
                      <a:r>
                        <a:rPr lang="ko-KR" altLang="en-US" sz="700" b="0" kern="1200" err="1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손보</a:t>
                      </a:r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C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584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C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3365307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 dirty="0" err="1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농협손보</a:t>
                      </a:r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B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3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BC3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738803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라이나손보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C1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E27C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C1D6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496418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 dirty="0" err="1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롯데손보</a:t>
                      </a:r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351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898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3513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483820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메리츠화재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3B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D6E7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3B2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5903278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삼성화재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CD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C2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CD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853795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 dirty="0" err="1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하나손보</a:t>
                      </a:r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E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003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9A087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7762713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한화손보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732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9B6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7321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698254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현대해상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D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F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D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9613645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흥국화재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008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1B6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008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884591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3112161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en-US" sz="700" b="0" kern="1200" dirty="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ABL</a:t>
                      </a:r>
                      <a:r>
                        <a:rPr lang="ko-KR" altLang="en-US" sz="700" b="0" kern="1200" dirty="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생명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31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D6C6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3124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5669640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IBK</a:t>
                      </a:r>
                      <a:r>
                        <a:rPr lang="ko-KR" alt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연금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A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D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A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2326438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en-US" sz="700" b="0" kern="1200" err="1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iM</a:t>
                      </a:r>
                      <a:r>
                        <a:rPr lang="ko-KR" alt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라이프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7A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15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7A9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4585883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KDB</a:t>
                      </a:r>
                      <a:r>
                        <a:rPr lang="ko-KR" alt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생명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08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BCE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08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8446007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 dirty="0" err="1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교보생명</a:t>
                      </a:r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AC2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81D5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AC27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912777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동양생명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ED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7A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EDB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473043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 dirty="0" err="1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라이나생명</a:t>
                      </a:r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61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0F9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617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61133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 dirty="0" err="1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메트라이프</a:t>
                      </a:r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E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D04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EDD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9191671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 dirty="0" err="1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미래에셋생명</a:t>
                      </a:r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822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3B7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822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8295081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 dirty="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신한라이프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5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B3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5DCF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9266879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 dirty="0" err="1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처브라이프</a:t>
                      </a:r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C1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61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C1D6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892603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 dirty="0" err="1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카디프생명</a:t>
                      </a:r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15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754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15A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436465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 dirty="0" err="1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푸본현대생명</a:t>
                      </a:r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6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E9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6C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9424795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102950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en-US" altLang="ko-KR" sz="700" b="0" kern="1200" dirty="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HK</a:t>
                      </a:r>
                      <a:r>
                        <a:rPr lang="ko-KR" altLang="en-US" sz="700" b="0" kern="1200" dirty="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 </a:t>
                      </a:r>
                      <a:r>
                        <a:rPr lang="en-US" altLang="ko-KR" sz="700" b="0" kern="1200" dirty="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Color</a:t>
                      </a:r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008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1B6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7D4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16399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en-US" altLang="ko-KR" sz="700" b="0" kern="1200" dirty="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50%</a:t>
                      </a:r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008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1B6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7D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2790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en-US" altLang="ko-KR" sz="700" b="0" kern="1200" dirty="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75%</a:t>
                      </a:r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008C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1B6F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7D4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090632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5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DD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543093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7015481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화이트톤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3600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3600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700" kern="1200" dirty="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dk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빨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C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70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dk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주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E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70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dk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노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9E6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2456500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초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7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파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3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보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EF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70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dk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갈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2F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70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dk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핑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70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dk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흰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488920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0056045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소프트톤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3600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3600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585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A4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D7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519471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DD7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AD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6BCF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91F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A4C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9B5E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0542912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836229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r>
                        <a:rPr lang="ko-KR" altLang="en-US" sz="700" b="0" kern="1200">
                          <a:ln>
                            <a:solidFill>
                              <a:schemeClr val="tx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페이퍼로지 5 Medium" pitchFamily="2" charset="-127"/>
                          <a:ea typeface="페이퍼로지 5 Medium" pitchFamily="2" charset="-127"/>
                          <a:cs typeface="+mn-cs"/>
                        </a:rPr>
                        <a:t>네온컬러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3600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3600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08683"/>
                  </a:ext>
                </a:extLst>
              </a:tr>
              <a:tr h="179999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373409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061786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ko-KR" altLang="en-US" sz="700" b="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70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dk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b="0" kern="1200" dirty="0">
                        <a:ln>
                          <a:solidFill>
                            <a:schemeClr val="tx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페이퍼로지 5 Medium" pitchFamily="2" charset="-127"/>
                        <a:ea typeface="페이퍼로지 5 Medium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2766841"/>
                  </a:ext>
                </a:extLst>
              </a:tr>
            </a:tbl>
          </a:graphicData>
        </a:graphic>
      </p:graphicFrame>
      <p:pic>
        <p:nvPicPr>
          <p:cNvPr id="8" name="그래픽 7">
            <a:extLst>
              <a:ext uri="{FF2B5EF4-FFF2-40B4-BE49-F238E27FC236}">
                <a16:creationId xmlns:a16="http://schemas.microsoft.com/office/drawing/2014/main" id="{D1050BC9-9727-538C-9242-CC66A5A3498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280000" y="360000"/>
            <a:ext cx="971124" cy="253422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E182F854-3707-2866-CAFE-57442D691EFE}"/>
              </a:ext>
            </a:extLst>
          </p:cNvPr>
          <p:cNvGrpSpPr/>
          <p:nvPr userDrawn="1"/>
        </p:nvGrpSpPr>
        <p:grpSpPr>
          <a:xfrm>
            <a:off x="0" y="7092337"/>
            <a:ext cx="10367963" cy="180001"/>
            <a:chOff x="0" y="7092337"/>
            <a:chExt cx="10367963" cy="180001"/>
          </a:xfrm>
        </p:grpSpPr>
        <p:sp>
          <p:nvSpPr>
            <p:cNvPr id="9" name="하단 바">
              <a:extLst>
                <a:ext uri="{FF2B5EF4-FFF2-40B4-BE49-F238E27FC236}">
                  <a16:creationId xmlns:a16="http://schemas.microsoft.com/office/drawing/2014/main" id="{43179C5F-C667-B44F-A2EA-CA015462411A}"/>
                </a:ext>
              </a:extLst>
            </p:cNvPr>
            <p:cNvSpPr/>
            <p:nvPr userDrawn="1"/>
          </p:nvSpPr>
          <p:spPr>
            <a:xfrm>
              <a:off x="0" y="7092338"/>
              <a:ext cx="10367926" cy="1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0" tIns="18000" rIns="36000" bIns="18000"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본 자료는 흥국생명 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GA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설계사 교육용 자료로 고객에게 교부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·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배포할 수 없으며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, 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특히 보험 안내자료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(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광고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-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선전물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)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로의 사용을 엄격히 금지합니다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srgbClr val="291C56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. 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승인번호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: 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준법감시인 </a:t>
              </a:r>
              <a:r>
                <a:rPr kumimoji="0" lang="ko-KR" altLang="en-US" sz="700" b="0" i="0" u="none" strike="noStrike" kern="1200" cap="none" spc="-3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심의필</a:t>
              </a:r>
              <a:r>
                <a:rPr kumimoji="0" lang="ko-KR" altLang="en-US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 제 </a:t>
              </a:r>
              <a:r>
                <a:rPr kumimoji="0" lang="en-US" altLang="ko-KR" sz="700" b="0" i="0" u="none" strike="noStrike" kern="1200" cap="none" spc="-3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5 Medium" pitchFamily="2" charset="-127"/>
                  <a:ea typeface="페이퍼로지 5 Medium" pitchFamily="2" charset="-127"/>
                  <a:cs typeface="+mn-cs"/>
                </a:rPr>
                <a:t>26-IA1-000094 (2026.06.29~2027.06.28)</a:t>
              </a:r>
              <a:endParaRPr kumimoji="0" lang="ko-KR" altLang="en-US" sz="7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ea typeface="페이퍼로지 5 Medium" pitchFamily="2" charset="-127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44482C8-5FF9-2218-2765-97166EA1FB2B}"/>
                </a:ext>
              </a:extLst>
            </p:cNvPr>
            <p:cNvSpPr txBox="1"/>
            <p:nvPr userDrawn="1"/>
          </p:nvSpPr>
          <p:spPr>
            <a:xfrm>
              <a:off x="0" y="7092337"/>
              <a:ext cx="1318905" cy="180001"/>
            </a:xfrm>
            <a:prstGeom prst="rect">
              <a:avLst/>
            </a:prstGeom>
            <a:solidFill>
              <a:srgbClr val="281D53"/>
            </a:solidFill>
          </p:spPr>
          <p:txBody>
            <a:bodyPr wrap="none" lIns="180000" tIns="39600" rIns="180000" bIns="39600" rtlCol="0" anchor="ctr">
              <a:spAutoFit/>
            </a:bodyPr>
            <a:lstStyle/>
            <a:p>
              <a:pPr algn="l"/>
              <a:r>
                <a:rPr lang="ko-KR" altLang="en-US" sz="650" b="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</a:rPr>
                <a:t>판매인교육용 </a:t>
              </a:r>
              <a:r>
                <a:rPr lang="en-US" altLang="ko-KR" sz="650" b="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</a:rPr>
                <a:t>- </a:t>
              </a:r>
              <a:r>
                <a:rPr lang="ko-KR" altLang="en-US" sz="650" b="0" dirty="0" err="1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</a:rPr>
                <a:t>고객배포금지</a:t>
              </a:r>
              <a:endParaRPr lang="ko-KR" altLang="en-US" sz="650" b="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</a:endParaRPr>
            </a:p>
          </p:txBody>
        </p: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ADB59D49-37CC-D25F-D6AF-13076BEB7DB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7092338"/>
              <a:ext cx="10367963" cy="0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슬라이드 번호">
            <a:extLst>
              <a:ext uri="{FF2B5EF4-FFF2-40B4-BE49-F238E27FC236}">
                <a16:creationId xmlns:a16="http://schemas.microsoft.com/office/drawing/2014/main" id="{7F6098F0-8289-E781-8DD0-240046010D1A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9692469" y="7027565"/>
            <a:ext cx="643293" cy="250534"/>
          </a:xfrm>
          <a:prstGeom prst="rect">
            <a:avLst/>
          </a:prstGeom>
        </p:spPr>
        <p:txBody>
          <a:bodyPr lIns="91436" tIns="91436" rIns="91436" bIns="91436"/>
          <a:lstStyle>
            <a:lvl1pPr algn="r">
              <a:defRPr sz="800" spc="0">
                <a:solidFill>
                  <a:schemeClr val="tx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+mj-cs"/>
                <a:sym typeface="맑은 고딕"/>
              </a:defRPr>
            </a:lvl1pPr>
          </a:lstStyle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dirty="0"/>
              <a:t>/38</a:t>
            </a:r>
          </a:p>
        </p:txBody>
      </p:sp>
    </p:spTree>
    <p:extLst>
      <p:ext uri="{BB962C8B-B14F-4D97-AF65-F5344CB8AC3E}">
        <p14:creationId xmlns:p14="http://schemas.microsoft.com/office/powerpoint/2010/main" val="17024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37" r:id="rId2"/>
    <p:sldLayoutId id="2147483826" r:id="rId3"/>
    <p:sldLayoutId id="2147483838" r:id="rId4"/>
    <p:sldLayoutId id="2147483848" r:id="rId5"/>
    <p:sldLayoutId id="2147483847" r:id="rId6"/>
    <p:sldLayoutId id="2147483845" r:id="rId7"/>
  </p:sldLayoutIdLst>
  <p:hf hdr="0" ftr="0" dt="0"/>
  <p:txStyles>
    <p:titleStyle>
      <a:lvl1pPr algn="l" defTabSz="180000" rtl="0" eaLnBrk="1" latinLnBrk="1" hangingPunct="1">
        <a:lnSpc>
          <a:spcPct val="100000"/>
        </a:lnSpc>
        <a:spcBef>
          <a:spcPts val="0"/>
        </a:spcBef>
        <a:buNone/>
        <a:defRPr lang="ko-KR" altLang="en-US" sz="2800" b="1" kern="1200" spc="-50" baseline="0" dirty="0">
          <a:ln>
            <a:solidFill>
              <a:schemeClr val="accent1">
                <a:alpha val="0"/>
              </a:schemeClr>
            </a:solidFill>
          </a:ln>
          <a:solidFill>
            <a:srgbClr val="351B6F"/>
          </a:solidFill>
          <a:latin typeface=".엘리스 디지털배움체 TTF" panose="02000503000000000000" pitchFamily="2" charset="-127"/>
          <a:ea typeface=".엘리스 디지털배움체 TTF" panose="02000503000000000000" pitchFamily="2" charset="-127"/>
          <a:cs typeface="+mn-cs"/>
        </a:defRPr>
      </a:lvl1pPr>
    </p:titleStyle>
    <p:bodyStyle>
      <a:lvl1pPr marL="0" indent="0" algn="l" defTabSz="180000" rtl="0" eaLnBrk="1" latinLnBrk="1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lang="ko-KR" altLang="en-US" sz="1600" b="0" kern="1200" spc="0" baseline="0" dirty="0">
          <a:ln>
            <a:solidFill>
              <a:schemeClr val="tx1">
                <a:alpha val="0"/>
              </a:schemeClr>
            </a:solidFill>
          </a:ln>
          <a:solidFill>
            <a:schemeClr val="tx1"/>
          </a:solidFill>
          <a:latin typeface="+mn-ea"/>
          <a:ea typeface="+mn-ea"/>
          <a:cs typeface="+mn-cs"/>
        </a:defRPr>
      </a:lvl1pPr>
      <a:lvl2pPr marL="0" indent="0" algn="l" defTabSz="180000" rtl="0" eaLnBrk="1" latinLnBrk="1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b="0" kern="1200" spc="0">
          <a:ln>
            <a:solidFill>
              <a:schemeClr val="tx1">
                <a:alpha val="0"/>
              </a:schemeClr>
            </a:solidFill>
          </a:ln>
          <a:solidFill>
            <a:schemeClr val="tx1"/>
          </a:solidFill>
          <a:latin typeface="+mn-ea"/>
          <a:ea typeface="+mn-ea"/>
          <a:cs typeface="+mn-cs"/>
        </a:defRPr>
      </a:lvl2pPr>
      <a:lvl3pPr marL="0" indent="0" algn="l" defTabSz="180000" rtl="0" eaLnBrk="1" latinLnBrk="1" hangingPunct="1">
        <a:lnSpc>
          <a:spcPct val="100000"/>
        </a:lnSpc>
        <a:spcBef>
          <a:spcPts val="0"/>
        </a:spcBef>
        <a:buFont typeface="프리젠테이션 6 SemiBold" pitchFamily="2" charset="-127"/>
        <a:buNone/>
        <a:defRPr sz="1600" kern="1200" spc="0">
          <a:ln>
            <a:solidFill>
              <a:schemeClr val="tx1">
                <a:alpha val="0"/>
              </a:schemeClr>
            </a:solidFill>
          </a:ln>
          <a:solidFill>
            <a:schemeClr val="tx1"/>
          </a:solidFill>
          <a:latin typeface="+mn-ea"/>
          <a:ea typeface="+mn-ea"/>
          <a:cs typeface="+mn-cs"/>
        </a:defRPr>
      </a:lvl3pPr>
      <a:lvl4pPr marL="0" indent="0" algn="l" defTabSz="180000" rtl="0" eaLnBrk="1" latinLnBrk="1" hangingPunct="1">
        <a:lnSpc>
          <a:spcPct val="100000"/>
        </a:lnSpc>
        <a:spcBef>
          <a:spcPts val="0"/>
        </a:spcBef>
        <a:buFont typeface="프리젠테이션 6 SemiBold" pitchFamily="2" charset="-127"/>
        <a:buNone/>
        <a:defRPr sz="1600" kern="1200" spc="0">
          <a:ln>
            <a:solidFill>
              <a:schemeClr val="tx1">
                <a:alpha val="0"/>
              </a:schemeClr>
            </a:solidFill>
          </a:ln>
          <a:solidFill>
            <a:schemeClr val="tx1"/>
          </a:solidFill>
          <a:latin typeface="+mn-ea"/>
          <a:ea typeface="+mn-ea"/>
          <a:cs typeface="+mn-cs"/>
        </a:defRPr>
      </a:lvl4pPr>
      <a:lvl5pPr marL="0" indent="0" algn="l" defTabSz="180000" rtl="0" eaLnBrk="1" latinLnBrk="1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 spc="0">
          <a:ln>
            <a:solidFill>
              <a:schemeClr val="tx1">
                <a:alpha val="0"/>
              </a:schemeClr>
            </a:solidFill>
          </a:ln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9" orient="horz" pos="703" userDrawn="1">
          <p15:clr>
            <a:srgbClr val="A4A3A4"/>
          </p15:clr>
        </p15:guide>
        <p15:guide id="10" orient="horz" pos="590" userDrawn="1">
          <p15:clr>
            <a:srgbClr val="FFFFFF"/>
          </p15:clr>
        </p15:guide>
        <p15:guide id="12" pos="90" userDrawn="1">
          <p15:clr>
            <a:srgbClr val="A4A3A4"/>
          </p15:clr>
        </p15:guide>
        <p15:guide id="13" pos="6441" userDrawn="1">
          <p15:clr>
            <a:srgbClr val="A4A3A4"/>
          </p15:clr>
        </p15:guide>
        <p15:guide id="14" pos="2154" userDrawn="1">
          <p15:clr>
            <a:srgbClr val="A4A3A4"/>
          </p15:clr>
        </p15:guide>
        <p15:guide id="15" pos="2232" userDrawn="1">
          <p15:clr>
            <a:srgbClr val="A4A3A4"/>
          </p15:clr>
        </p15:guide>
        <p15:guide id="16" pos="4296" userDrawn="1">
          <p15:clr>
            <a:srgbClr val="A4A3A4"/>
          </p15:clr>
        </p15:guide>
        <p15:guide id="17" pos="4377" userDrawn="1">
          <p15:clr>
            <a:srgbClr val="A4A3A4"/>
          </p15:clr>
        </p15:guide>
        <p15:guide id="18" pos="3220" userDrawn="1">
          <p15:clr>
            <a:srgbClr val="A4A3A4"/>
          </p15:clr>
        </p15:guide>
        <p15:guide id="19" pos="3311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microsoft.com/office/2007/relationships/hdphoto" Target="../media/hdphoto5.wdp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5" Type="http://schemas.microsoft.com/office/2007/relationships/hdphoto" Target="../media/hdphoto4.wdp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5" Type="http://schemas.microsoft.com/office/2007/relationships/hdphoto" Target="../media/hdphoto8.wdp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www.heungkuklife.co.kr/index.do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eg"/><Relationship Id="rId4" Type="http://schemas.microsoft.com/office/2007/relationships/hdphoto" Target="../media/hdphoto9.wdp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DEE7F1B-A49A-FE00-9213-0272710169E7}"/>
              </a:ext>
            </a:extLst>
          </p:cNvPr>
          <p:cNvSpPr txBox="1"/>
          <p:nvPr/>
        </p:nvSpPr>
        <p:spPr>
          <a:xfrm>
            <a:off x="142875" y="6480000"/>
            <a:ext cx="10082213" cy="489060"/>
          </a:xfrm>
          <a:prstGeom prst="roundRect">
            <a:avLst/>
          </a:prstGeom>
          <a:solidFill>
            <a:schemeClr val="bg1">
              <a:alpha val="80000"/>
            </a:schemeClr>
          </a:solidFill>
        </p:spPr>
        <p:txBody>
          <a:bodyPr wrap="square" lIns="180000" tIns="36000" rIns="180000" bIns="36000" numCol="2" spcCol="180000" rtlCol="0" anchor="t">
            <a:spAutoFit/>
          </a:bodyPr>
          <a:lstStyle/>
          <a:p>
            <a:pPr marL="108000" marR="0" lvl="0" indent="-108000" algn="l" defTabSz="1080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본 자료의 전체 또는 일부를 발췌하여 고객에게 </a:t>
            </a:r>
            <a:r>
              <a:rPr kumimoji="0" lang="ko-KR" altLang="en-US" sz="800" b="0" i="0" u="none" strike="noStrike" kern="1200" cap="none" spc="-50" normalizeH="0" baseline="0" noProof="0" dirty="0" err="1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배포시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 </a:t>
            </a:r>
            <a:r>
              <a:rPr kumimoji="0" lang="ko-KR" altLang="en-US" sz="800" b="0" i="0" u="none" strike="noStrike" kern="1200" cap="none" spc="-50" normalizeH="0" baseline="0" noProof="0" dirty="0" err="1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미승인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 안내자료로 간주됩니다.</a:t>
            </a:r>
            <a:endParaRPr kumimoji="0" lang="en-US" altLang="ko-KR" sz="800" b="0" i="0" u="none" strike="noStrike" kern="1200" cap="none" spc="-50" normalizeH="0" baseline="0" noProof="0" dirty="0">
              <a:ln>
                <a:solidFill>
                  <a:schemeClr val="bg1">
                    <a:lumMod val="85000"/>
                    <a:alpha val="0"/>
                  </a:schemeClr>
                </a:solidFill>
              </a:ln>
              <a:solidFill>
                <a:schemeClr val="tx1"/>
              </a:solidFill>
              <a:effectLst/>
              <a:uLnTx/>
              <a:uFillTx/>
              <a:latin typeface="흥국씨앗 L" panose="020B0303000000000000" pitchFamily="50" charset="-127"/>
              <a:ea typeface="흥국씨앗 L" panose="020B0303000000000000" pitchFamily="50" charset="-127"/>
              <a:cs typeface="+mn-cs"/>
            </a:endParaRPr>
          </a:p>
          <a:p>
            <a:pPr marL="108000" marR="0" lvl="0" indent="-108000" algn="l" defTabSz="1080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미승인안내장 제작 및 배포 불가 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: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 블로그, 유튜브 및 </a:t>
            </a:r>
            <a:r>
              <a:rPr kumimoji="0" lang="ko-KR" altLang="en-US" sz="800" b="0" i="0" u="none" strike="noStrike" kern="1200" cap="none" spc="-50" normalizeH="0" baseline="0" noProof="0" dirty="0" err="1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SNS등을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 통하여 </a:t>
            </a:r>
            <a:r>
              <a:rPr kumimoji="0" lang="ko-KR" altLang="en-US" sz="800" b="0" i="0" u="none" strike="noStrike" kern="1200" cap="none" spc="-50" normalizeH="0" baseline="0" noProof="0" dirty="0" err="1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미승인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 광고물 노출금지</a:t>
            </a:r>
            <a:br>
              <a:rPr kumimoji="0" lang="en-US" altLang="ko-KR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</a:br>
            <a:r>
              <a:rPr kumimoji="0" lang="en-US" altLang="ko-KR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(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위반시 양정규정 적용 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- </a:t>
            </a:r>
            <a:r>
              <a:rPr kumimoji="0" lang="ko-KR" altLang="en-US" sz="800" b="0" i="0" u="none" strike="noStrike" kern="1200" cap="none" spc="-50" normalizeH="0" baseline="0" noProof="0" dirty="0" err="1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허위·과장광고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 20p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 / 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미승인안내장 15p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)</a:t>
            </a:r>
          </a:p>
          <a:p>
            <a:pPr marL="108000" marR="0" lvl="0" indent="-108000" algn="l" defTabSz="1080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불법안내자료 및 배포행위 발견 시 제보안내 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: 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흥국생명 홈페이지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 &gt; 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회사소개 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&gt; 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윤리경영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 &gt; 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부조리신고</a:t>
            </a:r>
            <a:endParaRPr kumimoji="0" lang="en-US" altLang="ko-KR" sz="800" b="0" i="0" u="none" strike="noStrike" kern="1200" cap="none" spc="-50" normalizeH="0" baseline="0" noProof="0" dirty="0">
              <a:ln>
                <a:solidFill>
                  <a:schemeClr val="bg1">
                    <a:lumMod val="85000"/>
                    <a:alpha val="0"/>
                  </a:schemeClr>
                </a:solidFill>
              </a:ln>
              <a:solidFill>
                <a:schemeClr val="tx1"/>
              </a:solidFill>
              <a:effectLst/>
              <a:uLnTx/>
              <a:uFillTx/>
              <a:latin typeface="흥국씨앗 L" panose="020B0303000000000000" pitchFamily="50" charset="-127"/>
              <a:ea typeface="흥국씨앗 L" panose="020B0303000000000000" pitchFamily="50" charset="-127"/>
              <a:cs typeface="+mn-cs"/>
            </a:endParaRPr>
          </a:p>
          <a:p>
            <a:pPr marL="108000" marR="0" lvl="0" indent="-108000" algn="l" defTabSz="1080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개발부서 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: 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흥국생명 상품개발팀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(26106000@heungkuklife.co.kr)</a:t>
            </a:r>
          </a:p>
          <a:p>
            <a:pPr marL="108000" marR="0" lvl="0" indent="-108000" algn="l" defTabSz="1080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자료제작부서 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: 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흥국생명 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GA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영업팀 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solidFill>
                    <a:schemeClr val="bg1">
                      <a:lumMod val="85000"/>
                      <a:alpha val="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흥국씨앗 L" panose="020B0303000000000000" pitchFamily="50" charset="-127"/>
                <a:ea typeface="흥국씨앗 L" panose="020B0303000000000000" pitchFamily="50" charset="-127"/>
                <a:cs typeface="+mn-cs"/>
              </a:rPr>
              <a:t>(26107017@heungkuklife.co.kr), 02-2002-7358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03F11A6-B5F9-FD58-401D-D1EF75AE4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1</a:t>
            </a:fld>
            <a:r>
              <a:rPr lang="en-US" altLang="ko-KR"/>
              <a:t>/38</a:t>
            </a:r>
            <a:endParaRPr lang="en-US" altLang="ko-KR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0285B74-1B6C-4055-068E-E69AC49D84E0}"/>
              </a:ext>
            </a:extLst>
          </p:cNvPr>
          <p:cNvSpPr/>
          <p:nvPr/>
        </p:nvSpPr>
        <p:spPr>
          <a:xfrm>
            <a:off x="4009083" y="5632611"/>
            <a:ext cx="2349796" cy="489060"/>
          </a:xfrm>
          <a:prstGeom prst="roundRect">
            <a:avLst/>
          </a:prstGeom>
          <a:solidFill>
            <a:srgbClr val="00206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6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</a:rPr>
              <a:t>흥국생명 </a:t>
            </a:r>
            <a:r>
              <a:rPr lang="en-US" altLang="ko-KR" sz="16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</a:rPr>
              <a:t>7</a:t>
            </a:r>
            <a:r>
              <a:rPr lang="ko-KR" altLang="en-US" sz="16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</a:rPr>
              <a:t>월 영업방향</a:t>
            </a:r>
          </a:p>
        </p:txBody>
      </p:sp>
    </p:spTree>
    <p:extLst>
      <p:ext uri="{BB962C8B-B14F-4D97-AF65-F5344CB8AC3E}">
        <p14:creationId xmlns:p14="http://schemas.microsoft.com/office/powerpoint/2010/main" val="3103046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그림 73">
            <a:extLst>
              <a:ext uri="{FF2B5EF4-FFF2-40B4-BE49-F238E27FC236}">
                <a16:creationId xmlns:a16="http://schemas.microsoft.com/office/drawing/2014/main" id="{4C27CF9C-A818-5C0A-BF50-F79B79CDEE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2915" r="-1"/>
          <a:stretch/>
        </p:blipFill>
        <p:spPr>
          <a:xfrm>
            <a:off x="2667745" y="734779"/>
            <a:ext cx="1011205" cy="1157564"/>
          </a:xfrm>
          <a:prstGeom prst="rect">
            <a:avLst/>
          </a:prstGeom>
        </p:spPr>
      </p:pic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A735A910-340F-8CB0-E4C5-B8F6CE81D7A1}"/>
              </a:ext>
            </a:extLst>
          </p:cNvPr>
          <p:cNvCxnSpPr/>
          <p:nvPr/>
        </p:nvCxnSpPr>
        <p:spPr>
          <a:xfrm>
            <a:off x="1071640" y="6328874"/>
            <a:ext cx="8901120" cy="0"/>
          </a:xfrm>
          <a:prstGeom prst="line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텍스트 개체 틀 54">
            <a:extLst>
              <a:ext uri="{FF2B5EF4-FFF2-40B4-BE49-F238E27FC236}">
                <a16:creationId xmlns:a16="http://schemas.microsoft.com/office/drawing/2014/main" id="{278D39E1-4CB8-497B-7076-12E3C995E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02</a:t>
            </a:r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9FC0DA9E-725A-176E-EF01-08869D78F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3660224" cy="503590"/>
          </a:xfrm>
        </p:spPr>
        <p:txBody>
          <a:bodyPr/>
          <a:lstStyle/>
          <a:p>
            <a:r>
              <a:rPr lang="en-US" altLang="ko-KR" dirty="0"/>
              <a:t>3</a:t>
            </a:r>
            <a:r>
              <a:rPr lang="ko-KR" altLang="en-US" dirty="0"/>
              <a:t>대진단비 보험료 대진표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BCF92-42DE-D4BD-48EE-FDD129255117}"/>
              </a:ext>
            </a:extLst>
          </p:cNvPr>
          <p:cNvSpPr txBox="1"/>
          <p:nvPr/>
        </p:nvSpPr>
        <p:spPr>
          <a:xfrm>
            <a:off x="8543149" y="6770774"/>
            <a:ext cx="1430200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ko-KR" sz="800" dirty="0">
                <a:latin typeface="페이퍼로지 6 SemiBold" pitchFamily="2" charset="-127"/>
                <a:ea typeface="페이퍼로지 6 SemiBold" pitchFamily="2" charset="-127"/>
              </a:rPr>
              <a:t>*26.6</a:t>
            </a:r>
            <a:r>
              <a:rPr lang="ko-KR" altLang="en-US" sz="800" dirty="0">
                <a:latin typeface="페이퍼로지 6 SemiBold" pitchFamily="2" charset="-127"/>
                <a:ea typeface="페이퍼로지 6 SemiBold" pitchFamily="2" charset="-127"/>
              </a:rPr>
              <a:t>월 타사 가격공시실 기준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0CAA551-B96F-1940-E9F2-05E95A087C31}"/>
              </a:ext>
            </a:extLst>
          </p:cNvPr>
          <p:cNvSpPr/>
          <p:nvPr/>
        </p:nvSpPr>
        <p:spPr>
          <a:xfrm>
            <a:off x="1073488" y="5959008"/>
            <a:ext cx="1068832" cy="811971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73,810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1A6CD76-48A8-1883-536D-2A703EC79441}"/>
              </a:ext>
            </a:extLst>
          </p:cNvPr>
          <p:cNvSpPr/>
          <p:nvPr/>
        </p:nvSpPr>
        <p:spPr>
          <a:xfrm>
            <a:off x="2381732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93,340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84648E20-5969-8A61-71EF-EC2118D93266}"/>
              </a:ext>
            </a:extLst>
          </p:cNvPr>
          <p:cNvSpPr/>
          <p:nvPr/>
        </p:nvSpPr>
        <p:spPr>
          <a:xfrm>
            <a:off x="3689976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101,326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F6499CEC-1559-C044-B4DD-50E48177A3BD}"/>
              </a:ext>
            </a:extLst>
          </p:cNvPr>
          <p:cNvSpPr/>
          <p:nvPr/>
        </p:nvSpPr>
        <p:spPr>
          <a:xfrm>
            <a:off x="4998220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88,484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A391E0CA-B927-0787-573C-957C06DC0AAD}"/>
              </a:ext>
            </a:extLst>
          </p:cNvPr>
          <p:cNvSpPr/>
          <p:nvPr/>
        </p:nvSpPr>
        <p:spPr>
          <a:xfrm>
            <a:off x="6306464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97,320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CD7D07B-7A7D-5D65-56C2-9558BA4E1F25}"/>
              </a:ext>
            </a:extLst>
          </p:cNvPr>
          <p:cNvSpPr/>
          <p:nvPr/>
        </p:nvSpPr>
        <p:spPr>
          <a:xfrm>
            <a:off x="7614708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102,080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6BBA7825-8B0A-66BA-6ED5-C94A37EDF65D}"/>
              </a:ext>
            </a:extLst>
          </p:cNvPr>
          <p:cNvSpPr/>
          <p:nvPr/>
        </p:nvSpPr>
        <p:spPr>
          <a:xfrm>
            <a:off x="8922951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86,464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7" name="왼쪽 대괄호 6">
            <a:extLst>
              <a:ext uri="{FF2B5EF4-FFF2-40B4-BE49-F238E27FC236}">
                <a16:creationId xmlns:a16="http://schemas.microsoft.com/office/drawing/2014/main" id="{AB235EFC-EEED-AAF9-E62E-9B84AFD01B62}"/>
              </a:ext>
            </a:extLst>
          </p:cNvPr>
          <p:cNvSpPr/>
          <p:nvPr/>
        </p:nvSpPr>
        <p:spPr>
          <a:xfrm rot="5400000">
            <a:off x="2042975" y="4892323"/>
            <a:ext cx="496740" cy="1609077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8" name="왼쪽 대괄호 7">
            <a:extLst>
              <a:ext uri="{FF2B5EF4-FFF2-40B4-BE49-F238E27FC236}">
                <a16:creationId xmlns:a16="http://schemas.microsoft.com/office/drawing/2014/main" id="{FFD16837-997E-09BA-4206-782823937EF0}"/>
              </a:ext>
            </a:extLst>
          </p:cNvPr>
          <p:cNvSpPr/>
          <p:nvPr/>
        </p:nvSpPr>
        <p:spPr>
          <a:xfrm rot="5400000">
            <a:off x="4652613" y="4892324"/>
            <a:ext cx="496740" cy="1609077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9" name="왼쪽 대괄호 8">
            <a:extLst>
              <a:ext uri="{FF2B5EF4-FFF2-40B4-BE49-F238E27FC236}">
                <a16:creationId xmlns:a16="http://schemas.microsoft.com/office/drawing/2014/main" id="{F7A0DC0B-49ED-6DB6-4254-0C2D534F74B0}"/>
              </a:ext>
            </a:extLst>
          </p:cNvPr>
          <p:cNvSpPr/>
          <p:nvPr/>
        </p:nvSpPr>
        <p:spPr>
          <a:xfrm rot="5400000">
            <a:off x="7262250" y="4892325"/>
            <a:ext cx="496740" cy="1609077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4A517A5-CFD8-9CB2-2E84-AD263BA13DFB}"/>
              </a:ext>
            </a:extLst>
          </p:cNvPr>
          <p:cNvSpPr/>
          <p:nvPr/>
        </p:nvSpPr>
        <p:spPr>
          <a:xfrm>
            <a:off x="1772128" y="4800037"/>
            <a:ext cx="1068832" cy="811971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73,810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07C21F6-3758-0FBD-5C4A-99DD9ACAA280}"/>
              </a:ext>
            </a:extLst>
          </p:cNvPr>
          <p:cNvSpPr/>
          <p:nvPr/>
        </p:nvSpPr>
        <p:spPr>
          <a:xfrm>
            <a:off x="4376840" y="4800037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88,484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B3811B2-883A-434B-93CA-5822658BDBB4}"/>
              </a:ext>
            </a:extLst>
          </p:cNvPr>
          <p:cNvSpPr/>
          <p:nvPr/>
        </p:nvSpPr>
        <p:spPr>
          <a:xfrm>
            <a:off x="6981552" y="4800037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97,320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3AC36226-793C-FD48-0F28-967FA01739FC}"/>
              </a:ext>
            </a:extLst>
          </p:cNvPr>
          <p:cNvSpPr/>
          <p:nvPr/>
        </p:nvSpPr>
        <p:spPr>
          <a:xfrm>
            <a:off x="8922951" y="4800037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86,</a:t>
            </a:r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464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5" name="왼쪽 대괄호 14">
            <a:extLst>
              <a:ext uri="{FF2B5EF4-FFF2-40B4-BE49-F238E27FC236}">
                <a16:creationId xmlns:a16="http://schemas.microsoft.com/office/drawing/2014/main" id="{001DCE3F-C233-4A45-A0E4-D2CAB354C24E}"/>
              </a:ext>
            </a:extLst>
          </p:cNvPr>
          <p:cNvSpPr/>
          <p:nvPr/>
        </p:nvSpPr>
        <p:spPr>
          <a:xfrm rot="5400000">
            <a:off x="3378617" y="3124250"/>
            <a:ext cx="496740" cy="2850579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6" name="왼쪽 대괄호 15">
            <a:extLst>
              <a:ext uri="{FF2B5EF4-FFF2-40B4-BE49-F238E27FC236}">
                <a16:creationId xmlns:a16="http://schemas.microsoft.com/office/drawing/2014/main" id="{E8B2231B-A4DA-8635-113D-1F84B34508DC}"/>
              </a:ext>
            </a:extLst>
          </p:cNvPr>
          <p:cNvSpPr/>
          <p:nvPr/>
        </p:nvSpPr>
        <p:spPr>
          <a:xfrm rot="5400000">
            <a:off x="8250238" y="3371615"/>
            <a:ext cx="496740" cy="2355850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A62562F3-231E-C0AE-538D-A016EAF33307}"/>
              </a:ext>
            </a:extLst>
          </p:cNvPr>
          <p:cNvSpPr/>
          <p:nvPr/>
        </p:nvSpPr>
        <p:spPr>
          <a:xfrm>
            <a:off x="3056392" y="3737568"/>
            <a:ext cx="1068832" cy="811971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73,810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E1925EA-F96E-8E52-01D8-71FEB4B8EFD5}"/>
              </a:ext>
            </a:extLst>
          </p:cNvPr>
          <p:cNvSpPr/>
          <p:nvPr/>
        </p:nvSpPr>
        <p:spPr>
          <a:xfrm>
            <a:off x="7964192" y="373756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8</a:t>
            </a:r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6,464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3" name="왼쪽 대괄호 22">
            <a:extLst>
              <a:ext uri="{FF2B5EF4-FFF2-40B4-BE49-F238E27FC236}">
                <a16:creationId xmlns:a16="http://schemas.microsoft.com/office/drawing/2014/main" id="{C8D6ACD6-F08E-6ADD-DFD5-E0DDCD01AF52}"/>
              </a:ext>
            </a:extLst>
          </p:cNvPr>
          <p:cNvSpPr/>
          <p:nvPr/>
        </p:nvSpPr>
        <p:spPr>
          <a:xfrm rot="5400000">
            <a:off x="5834140" y="966234"/>
            <a:ext cx="496740" cy="5049975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CA71DC99-0060-DE75-44B0-B7F604F895BF}"/>
              </a:ext>
            </a:extLst>
          </p:cNvPr>
          <p:cNvSpPr/>
          <p:nvPr/>
        </p:nvSpPr>
        <p:spPr>
          <a:xfrm>
            <a:off x="5548094" y="2666905"/>
            <a:ext cx="1068832" cy="811971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73,810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D6A3FE27-FBD6-4345-1FE2-13B14A59181B}"/>
              </a:ext>
            </a:extLst>
          </p:cNvPr>
          <p:cNvGrpSpPr/>
          <p:nvPr/>
        </p:nvGrpSpPr>
        <p:grpSpPr>
          <a:xfrm>
            <a:off x="1489224" y="1485597"/>
            <a:ext cx="2395049" cy="1239913"/>
            <a:chOff x="558638" y="1794621"/>
            <a:chExt cx="2395049" cy="1239913"/>
          </a:xfrm>
        </p:grpSpPr>
        <p:sp>
          <p:nvSpPr>
            <p:cNvPr id="29" name="사각형: 둥근 모서리 28">
              <a:extLst>
                <a:ext uri="{FF2B5EF4-FFF2-40B4-BE49-F238E27FC236}">
                  <a16:creationId xmlns:a16="http://schemas.microsoft.com/office/drawing/2014/main" id="{BEB29EF1-6514-7729-737D-A7AD9386EB9F}"/>
                </a:ext>
              </a:extLst>
            </p:cNvPr>
            <p:cNvSpPr/>
            <p:nvPr/>
          </p:nvSpPr>
          <p:spPr>
            <a:xfrm>
              <a:off x="599519" y="1794621"/>
              <a:ext cx="2302496" cy="1239913"/>
            </a:xfrm>
            <a:prstGeom prst="roundRect">
              <a:avLst/>
            </a:prstGeom>
            <a:solidFill>
              <a:srgbClr val="EC008C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0" name="사각형: 둥근 모서리 29">
              <a:extLst>
                <a:ext uri="{FF2B5EF4-FFF2-40B4-BE49-F238E27FC236}">
                  <a16:creationId xmlns:a16="http://schemas.microsoft.com/office/drawing/2014/main" id="{F3176123-1F91-6063-61EB-48E7C0E6B50D}"/>
                </a:ext>
              </a:extLst>
            </p:cNvPr>
            <p:cNvSpPr/>
            <p:nvPr/>
          </p:nvSpPr>
          <p:spPr>
            <a:xfrm>
              <a:off x="671745" y="2166357"/>
              <a:ext cx="929202" cy="797825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사각형: 둥근 모서리 30">
              <a:extLst>
                <a:ext uri="{FF2B5EF4-FFF2-40B4-BE49-F238E27FC236}">
                  <a16:creationId xmlns:a16="http://schemas.microsoft.com/office/drawing/2014/main" id="{145A7B73-C71C-08C0-DFB7-0022B955A29A}"/>
                </a:ext>
              </a:extLst>
            </p:cNvPr>
            <p:cNvSpPr/>
            <p:nvPr/>
          </p:nvSpPr>
          <p:spPr>
            <a:xfrm>
              <a:off x="1905032" y="2166357"/>
              <a:ext cx="929202" cy="797825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CE209A5-3076-9EE8-D2A8-CAC554748FBA}"/>
                </a:ext>
              </a:extLst>
            </p:cNvPr>
            <p:cNvSpPr txBox="1"/>
            <p:nvPr/>
          </p:nvSpPr>
          <p:spPr>
            <a:xfrm>
              <a:off x="1553544" y="2243261"/>
              <a:ext cx="400932" cy="775015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4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SB 어그로 Bold" panose="02020603020101020101" pitchFamily="18" charset="-127"/>
                  <a:ea typeface="SB 어그로 Bold" panose="02020603020101020101" pitchFamily="18" charset="-127"/>
                </a:rPr>
                <a:t>:</a:t>
              </a:r>
              <a:endParaRPr lang="ko-KR" altLang="en-US" sz="4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BB305FE-6D46-2813-D10D-85E868A25088}"/>
                </a:ext>
              </a:extLst>
            </p:cNvPr>
            <p:cNvSpPr txBox="1"/>
            <p:nvPr/>
          </p:nvSpPr>
          <p:spPr>
            <a:xfrm>
              <a:off x="919853" y="2212439"/>
              <a:ext cx="400932" cy="775015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4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</a:t>
              </a:r>
              <a:endParaRPr lang="ko-KR" altLang="en-US" sz="4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9B4DA85-021D-0689-EF07-204AB94943C8}"/>
                </a:ext>
              </a:extLst>
            </p:cNvPr>
            <p:cNvSpPr txBox="1"/>
            <p:nvPr/>
          </p:nvSpPr>
          <p:spPr>
            <a:xfrm>
              <a:off x="2193889" y="2212439"/>
              <a:ext cx="400932" cy="775015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4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0</a:t>
              </a:r>
              <a:endParaRPr lang="ko-KR" altLang="en-US" sz="4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98376E3-120A-56CB-73CE-FBC3B04EB5EB}"/>
                </a:ext>
              </a:extLst>
            </p:cNvPr>
            <p:cNvSpPr txBox="1"/>
            <p:nvPr/>
          </p:nvSpPr>
          <p:spPr>
            <a:xfrm>
              <a:off x="558638" y="1876929"/>
              <a:ext cx="1143910" cy="251795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흥국생명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55C6615-27C7-0451-C977-0BBE4081EA19}"/>
                </a:ext>
              </a:extLst>
            </p:cNvPr>
            <p:cNvSpPr txBox="1"/>
            <p:nvPr/>
          </p:nvSpPr>
          <p:spPr>
            <a:xfrm>
              <a:off x="1809777" y="1876929"/>
              <a:ext cx="1143910" cy="251795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6</a:t>
              </a:r>
              <a:r>
                <a: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개 손보사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E2835C32-7A54-0CFC-5EA3-D2CBD2A0C336}"/>
              </a:ext>
            </a:extLst>
          </p:cNvPr>
          <p:cNvSpPr txBox="1"/>
          <p:nvPr/>
        </p:nvSpPr>
        <p:spPr>
          <a:xfrm>
            <a:off x="1628441" y="1132507"/>
            <a:ext cx="2229492" cy="344128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흥국생명 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win !</a:t>
            </a:r>
            <a:endParaRPr lang="ko-KR" altLang="en-US" sz="2000" dirty="0">
              <a:ln>
                <a:solidFill>
                  <a:schemeClr val="tx1">
                    <a:alpha val="0"/>
                  </a:schemeClr>
                </a:solidFill>
              </a:ln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17385E5-7332-44D4-29CF-388B4FAAFE83}"/>
              </a:ext>
            </a:extLst>
          </p:cNvPr>
          <p:cNvSpPr txBox="1"/>
          <p:nvPr/>
        </p:nvSpPr>
        <p:spPr>
          <a:xfrm>
            <a:off x="3481266" y="1472999"/>
            <a:ext cx="6491494" cy="1021237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en-US" altLang="ko-KR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rPr>
              <a:t>3</a:t>
            </a:r>
            <a:r>
              <a:rPr lang="ko-KR" altLang="en-US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rPr>
              <a:t>대진단비</a:t>
            </a:r>
            <a:r>
              <a:rPr lang="en-US" altLang="ko-KR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(</a:t>
            </a:r>
            <a:r>
              <a:rPr lang="ko-KR" altLang="en-US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암</a:t>
            </a:r>
            <a:r>
              <a:rPr lang="en-US" altLang="ko-KR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,</a:t>
            </a:r>
            <a:r>
              <a:rPr lang="ko-KR" altLang="en-US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뇌혈관</a:t>
            </a:r>
            <a:r>
              <a:rPr lang="en-US" altLang="ko-KR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,</a:t>
            </a:r>
            <a:r>
              <a:rPr lang="ko-KR" altLang="en-US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허혈성</a:t>
            </a:r>
            <a:r>
              <a:rPr lang="en-US" altLang="ko-KR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)</a:t>
            </a:r>
          </a:p>
          <a:p>
            <a:pPr algn="ctr"/>
            <a:r>
              <a:rPr lang="ko-KR" altLang="en-US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보험료 비교 대진표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B376CA0-113B-7D6B-61B2-BDA8BB0F4547}"/>
              </a:ext>
            </a:extLst>
          </p:cNvPr>
          <p:cNvSpPr txBox="1"/>
          <p:nvPr/>
        </p:nvSpPr>
        <p:spPr>
          <a:xfrm>
            <a:off x="5491599" y="3463775"/>
            <a:ext cx="1258490" cy="221018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흥국생명 </a:t>
            </a:r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win !</a:t>
            </a:r>
            <a:endParaRPr lang="ko-KR" altLang="en-US" sz="1200" dirty="0">
              <a:ln>
                <a:solidFill>
                  <a:schemeClr val="tx1">
                    <a:alpha val="0"/>
                  </a:schemeClr>
                </a:solidFill>
              </a:ln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4C2E491-5223-96BA-68C0-6B24BF3F4630}"/>
              </a:ext>
            </a:extLst>
          </p:cNvPr>
          <p:cNvSpPr txBox="1"/>
          <p:nvPr/>
        </p:nvSpPr>
        <p:spPr>
          <a:xfrm>
            <a:off x="1064308" y="6801596"/>
            <a:ext cx="4173535" cy="282573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다사랑통합보험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,20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년납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100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세만기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,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해약환급금미지급형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V2,40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세 남자 기준</a:t>
            </a:r>
            <a:endParaRPr lang="en-US" altLang="ko-KR" sz="800" dirty="0">
              <a:ln>
                <a:solidFill>
                  <a:schemeClr val="tx1">
                    <a:alpha val="0"/>
                  </a:schemeClr>
                </a:solidFill>
              </a:ln>
              <a:latin typeface="페이퍼로지 6 SemiBold" pitchFamily="2" charset="-127"/>
              <a:ea typeface="페이퍼로지 6 SemiBold" pitchFamily="2" charset="-127"/>
            </a:endParaRPr>
          </a:p>
          <a:p>
            <a:pPr algn="l"/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암진단비 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3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천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(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소액암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 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6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백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), 2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대진단비 각 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2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천만원 가입기준 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(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주계약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 미포함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)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A7A824D-142A-7DDE-C25D-BC3773B00C00}"/>
              </a:ext>
            </a:extLst>
          </p:cNvPr>
          <p:cNvSpPr/>
          <p:nvPr/>
        </p:nvSpPr>
        <p:spPr>
          <a:xfrm>
            <a:off x="2473408" y="5839947"/>
            <a:ext cx="873865" cy="326615"/>
          </a:xfrm>
          <a:prstGeom prst="roundRect">
            <a:avLst/>
          </a:prstGeom>
          <a:solidFill>
            <a:srgbClr val="00854A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A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15F37148-B1CB-4390-7C59-B59EFA874657}"/>
              </a:ext>
            </a:extLst>
          </p:cNvPr>
          <p:cNvSpPr/>
          <p:nvPr/>
        </p:nvSpPr>
        <p:spPr>
          <a:xfrm>
            <a:off x="3784989" y="5839947"/>
            <a:ext cx="873865" cy="326615"/>
          </a:xfrm>
          <a:prstGeom prst="roundRect">
            <a:avLst/>
          </a:prstGeom>
          <a:solidFill>
            <a:srgbClr val="FFBC0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B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8A542358-B7D9-7E93-C7FA-D75E7D261C14}"/>
              </a:ext>
            </a:extLst>
          </p:cNvPr>
          <p:cNvSpPr/>
          <p:nvPr/>
        </p:nvSpPr>
        <p:spPr>
          <a:xfrm>
            <a:off x="5089896" y="5839947"/>
            <a:ext cx="873865" cy="326615"/>
          </a:xfrm>
          <a:prstGeom prst="roundRect">
            <a:avLst/>
          </a:prstGeom>
          <a:solidFill>
            <a:srgbClr val="EF3B24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C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4CAFFC7B-0856-2706-7D4A-1D1E6CAC506F}"/>
              </a:ext>
            </a:extLst>
          </p:cNvPr>
          <p:cNvSpPr/>
          <p:nvPr/>
        </p:nvSpPr>
        <p:spPr>
          <a:xfrm>
            <a:off x="6398140" y="5839947"/>
            <a:ext cx="873865" cy="326615"/>
          </a:xfrm>
          <a:prstGeom prst="roundRect">
            <a:avLst/>
          </a:prstGeom>
          <a:solidFill>
            <a:srgbClr val="003CD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D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502FE6FF-E6CF-A35A-93D9-7E13E44E2457}"/>
              </a:ext>
            </a:extLst>
          </p:cNvPr>
          <p:cNvSpPr/>
          <p:nvPr/>
        </p:nvSpPr>
        <p:spPr>
          <a:xfrm>
            <a:off x="7706384" y="5839947"/>
            <a:ext cx="873865" cy="326615"/>
          </a:xfrm>
          <a:prstGeom prst="roundRect">
            <a:avLst/>
          </a:prstGeom>
          <a:solidFill>
            <a:srgbClr val="F37321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E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5B824CCB-3BC0-CB51-265F-FD5979A496D5}"/>
              </a:ext>
            </a:extLst>
          </p:cNvPr>
          <p:cNvSpPr/>
          <p:nvPr/>
        </p:nvSpPr>
        <p:spPr>
          <a:xfrm>
            <a:off x="1168665" y="5846449"/>
            <a:ext cx="873865" cy="326615"/>
          </a:xfrm>
          <a:prstGeom prst="round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흥국생명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C1E7C66C-8C7C-FD98-424A-CD8F9AC62DC0}"/>
              </a:ext>
            </a:extLst>
          </p:cNvPr>
          <p:cNvSpPr/>
          <p:nvPr/>
        </p:nvSpPr>
        <p:spPr>
          <a:xfrm>
            <a:off x="9014628" y="5839947"/>
            <a:ext cx="873865" cy="326615"/>
          </a:xfrm>
          <a:prstGeom prst="roundRect">
            <a:avLst/>
          </a:prstGeom>
          <a:solidFill>
            <a:srgbClr val="F18D0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F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48" name="사각형: 둥근 모서리 47">
            <a:extLst>
              <a:ext uri="{FF2B5EF4-FFF2-40B4-BE49-F238E27FC236}">
                <a16:creationId xmlns:a16="http://schemas.microsoft.com/office/drawing/2014/main" id="{4AD39A23-29B4-A173-B95A-FA1552663F8A}"/>
              </a:ext>
            </a:extLst>
          </p:cNvPr>
          <p:cNvSpPr/>
          <p:nvPr/>
        </p:nvSpPr>
        <p:spPr>
          <a:xfrm>
            <a:off x="1866498" y="4663115"/>
            <a:ext cx="873865" cy="326615"/>
          </a:xfrm>
          <a:prstGeom prst="round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흥국생명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F02F8170-1CD8-B1BD-81DD-1E1204E213AE}"/>
              </a:ext>
            </a:extLst>
          </p:cNvPr>
          <p:cNvSpPr/>
          <p:nvPr/>
        </p:nvSpPr>
        <p:spPr>
          <a:xfrm>
            <a:off x="4474884" y="4668632"/>
            <a:ext cx="873865" cy="326615"/>
          </a:xfrm>
          <a:prstGeom prst="roundRect">
            <a:avLst/>
          </a:prstGeom>
          <a:solidFill>
            <a:srgbClr val="EF3B24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C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3AA0B6D2-4B53-E842-61CD-7EC65680944E}"/>
              </a:ext>
            </a:extLst>
          </p:cNvPr>
          <p:cNvSpPr/>
          <p:nvPr/>
        </p:nvSpPr>
        <p:spPr>
          <a:xfrm>
            <a:off x="7086507" y="4663115"/>
            <a:ext cx="873865" cy="326615"/>
          </a:xfrm>
          <a:prstGeom prst="roundRect">
            <a:avLst/>
          </a:prstGeom>
          <a:solidFill>
            <a:srgbClr val="003CD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D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id="{926177D8-8A8B-3121-B8BF-085948ADFFF5}"/>
              </a:ext>
            </a:extLst>
          </p:cNvPr>
          <p:cNvSpPr/>
          <p:nvPr/>
        </p:nvSpPr>
        <p:spPr>
          <a:xfrm>
            <a:off x="9014628" y="4667576"/>
            <a:ext cx="873865" cy="326615"/>
          </a:xfrm>
          <a:prstGeom prst="roundRect">
            <a:avLst/>
          </a:prstGeom>
          <a:solidFill>
            <a:srgbClr val="F18D0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F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52" name="사각형: 둥근 모서리 51">
            <a:extLst>
              <a:ext uri="{FF2B5EF4-FFF2-40B4-BE49-F238E27FC236}">
                <a16:creationId xmlns:a16="http://schemas.microsoft.com/office/drawing/2014/main" id="{3E2D35AF-3E1B-77DD-243C-C3DA96B68369}"/>
              </a:ext>
            </a:extLst>
          </p:cNvPr>
          <p:cNvSpPr/>
          <p:nvPr/>
        </p:nvSpPr>
        <p:spPr>
          <a:xfrm>
            <a:off x="8069287" y="3622799"/>
            <a:ext cx="873865" cy="326615"/>
          </a:xfrm>
          <a:prstGeom prst="roundRect">
            <a:avLst/>
          </a:prstGeom>
          <a:solidFill>
            <a:srgbClr val="F18D0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F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53" name="사각형: 둥근 모서리 52">
            <a:extLst>
              <a:ext uri="{FF2B5EF4-FFF2-40B4-BE49-F238E27FC236}">
                <a16:creationId xmlns:a16="http://schemas.microsoft.com/office/drawing/2014/main" id="{AFC86C51-1874-B100-5FDF-89889DFC0190}"/>
              </a:ext>
            </a:extLst>
          </p:cNvPr>
          <p:cNvSpPr/>
          <p:nvPr/>
        </p:nvSpPr>
        <p:spPr>
          <a:xfrm>
            <a:off x="3150925" y="3624542"/>
            <a:ext cx="873865" cy="326615"/>
          </a:xfrm>
          <a:prstGeom prst="round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흥국생명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54" name="사각형: 둥근 모서리 53">
            <a:extLst>
              <a:ext uri="{FF2B5EF4-FFF2-40B4-BE49-F238E27FC236}">
                <a16:creationId xmlns:a16="http://schemas.microsoft.com/office/drawing/2014/main" id="{B52A326B-702D-858A-D75F-05DE2B5CD0DF}"/>
              </a:ext>
            </a:extLst>
          </p:cNvPr>
          <p:cNvSpPr/>
          <p:nvPr/>
        </p:nvSpPr>
        <p:spPr>
          <a:xfrm>
            <a:off x="5645577" y="2562476"/>
            <a:ext cx="873865" cy="326615"/>
          </a:xfrm>
          <a:prstGeom prst="round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흥국생명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03939B3C-6001-0A5D-FAE0-09A821DA7C86}"/>
              </a:ext>
            </a:extLst>
          </p:cNvPr>
          <p:cNvSpPr/>
          <p:nvPr/>
        </p:nvSpPr>
        <p:spPr>
          <a:xfrm>
            <a:off x="1124269" y="633223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73,810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FC811A38-1B3C-9374-8CDA-B9AD3B5C3BB3}"/>
              </a:ext>
            </a:extLst>
          </p:cNvPr>
          <p:cNvSpPr/>
          <p:nvPr/>
        </p:nvSpPr>
        <p:spPr>
          <a:xfrm>
            <a:off x="2429714" y="632382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93,340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2051615B-33BF-26D6-B9AF-B99B398E30DB}"/>
              </a:ext>
            </a:extLst>
          </p:cNvPr>
          <p:cNvSpPr/>
          <p:nvPr/>
        </p:nvSpPr>
        <p:spPr>
          <a:xfrm>
            <a:off x="3741295" y="632382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101,326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7D2A57FA-00EB-C680-D211-82A9712437A7}"/>
              </a:ext>
            </a:extLst>
          </p:cNvPr>
          <p:cNvSpPr/>
          <p:nvPr/>
        </p:nvSpPr>
        <p:spPr>
          <a:xfrm>
            <a:off x="5052277" y="632382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88,484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EC85EBEC-8587-CE32-663E-05B822120A1C}"/>
              </a:ext>
            </a:extLst>
          </p:cNvPr>
          <p:cNvSpPr/>
          <p:nvPr/>
        </p:nvSpPr>
        <p:spPr>
          <a:xfrm>
            <a:off x="6359431" y="632382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97,320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262E71DA-F56D-30B3-C496-8E7DDE4B69BD}"/>
              </a:ext>
            </a:extLst>
          </p:cNvPr>
          <p:cNvSpPr/>
          <p:nvPr/>
        </p:nvSpPr>
        <p:spPr>
          <a:xfrm>
            <a:off x="7664132" y="632382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102,080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9225A074-E880-DDFF-55F7-B0F7007EFC7D}"/>
              </a:ext>
            </a:extLst>
          </p:cNvPr>
          <p:cNvSpPr/>
          <p:nvPr/>
        </p:nvSpPr>
        <p:spPr>
          <a:xfrm>
            <a:off x="8970218" y="632382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86,464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5D9185CB-8E8C-FE2D-2AF9-AB3AB1CCF9DB}"/>
              </a:ext>
            </a:extLst>
          </p:cNvPr>
          <p:cNvSpPr/>
          <p:nvPr/>
        </p:nvSpPr>
        <p:spPr>
          <a:xfrm>
            <a:off x="4425554" y="5162722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88,484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4" name="직사각형 63">
            <a:extLst>
              <a:ext uri="{FF2B5EF4-FFF2-40B4-BE49-F238E27FC236}">
                <a16:creationId xmlns:a16="http://schemas.microsoft.com/office/drawing/2014/main" id="{8DDB9E15-1BD3-8F0E-88CC-D9996985EC05}"/>
              </a:ext>
            </a:extLst>
          </p:cNvPr>
          <p:cNvSpPr/>
          <p:nvPr/>
        </p:nvSpPr>
        <p:spPr>
          <a:xfrm>
            <a:off x="1826679" y="5162722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73,810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id="{A5AF6F10-0E17-1D3C-916E-23AFF9839946}"/>
              </a:ext>
            </a:extLst>
          </p:cNvPr>
          <p:cNvSpPr/>
          <p:nvPr/>
        </p:nvSpPr>
        <p:spPr>
          <a:xfrm>
            <a:off x="3107231" y="4105281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73,810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524961CF-F21E-BFD1-CEA9-065F3A6FCAF9}"/>
              </a:ext>
            </a:extLst>
          </p:cNvPr>
          <p:cNvSpPr/>
          <p:nvPr/>
        </p:nvSpPr>
        <p:spPr>
          <a:xfrm>
            <a:off x="5596700" y="3046719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73,810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67" name="직사각형 66">
            <a:extLst>
              <a:ext uri="{FF2B5EF4-FFF2-40B4-BE49-F238E27FC236}">
                <a16:creationId xmlns:a16="http://schemas.microsoft.com/office/drawing/2014/main" id="{21C30F7B-5F48-8A57-044C-C87C85CBBD5D}"/>
              </a:ext>
            </a:extLst>
          </p:cNvPr>
          <p:cNvSpPr/>
          <p:nvPr/>
        </p:nvSpPr>
        <p:spPr>
          <a:xfrm>
            <a:off x="7034516" y="5156666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97,320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8" name="직사각형 67">
            <a:extLst>
              <a:ext uri="{FF2B5EF4-FFF2-40B4-BE49-F238E27FC236}">
                <a16:creationId xmlns:a16="http://schemas.microsoft.com/office/drawing/2014/main" id="{403F13C8-D88C-675D-611F-90181F41CA81}"/>
              </a:ext>
            </a:extLst>
          </p:cNvPr>
          <p:cNvSpPr/>
          <p:nvPr/>
        </p:nvSpPr>
        <p:spPr>
          <a:xfrm>
            <a:off x="8975318" y="5156666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86,464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9" name="직사각형 68">
            <a:extLst>
              <a:ext uri="{FF2B5EF4-FFF2-40B4-BE49-F238E27FC236}">
                <a16:creationId xmlns:a16="http://schemas.microsoft.com/office/drawing/2014/main" id="{E28F0A05-743A-F1AE-7348-1701CD02D6AF}"/>
              </a:ext>
            </a:extLst>
          </p:cNvPr>
          <p:cNvSpPr/>
          <p:nvPr/>
        </p:nvSpPr>
        <p:spPr>
          <a:xfrm>
            <a:off x="8017646" y="4106672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86,464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70" name="슬라이드 번호 개체 틀 69">
            <a:extLst>
              <a:ext uri="{FF2B5EF4-FFF2-40B4-BE49-F238E27FC236}">
                <a16:creationId xmlns:a16="http://schemas.microsoft.com/office/drawing/2014/main" id="{5A4EBA82-81C5-056B-5CE1-59ED47B13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10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26303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그림 76">
            <a:extLst>
              <a:ext uri="{FF2B5EF4-FFF2-40B4-BE49-F238E27FC236}">
                <a16:creationId xmlns:a16="http://schemas.microsoft.com/office/drawing/2014/main" id="{3722E29A-7F41-AA3B-A733-F9C6E28093F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2915" r="-1"/>
          <a:stretch/>
        </p:blipFill>
        <p:spPr>
          <a:xfrm>
            <a:off x="2667745" y="734779"/>
            <a:ext cx="1011205" cy="1157564"/>
          </a:xfrm>
          <a:prstGeom prst="rect">
            <a:avLst/>
          </a:prstGeom>
        </p:spPr>
      </p:pic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A735A910-340F-8CB0-E4C5-B8F6CE81D7A1}"/>
              </a:ext>
            </a:extLst>
          </p:cNvPr>
          <p:cNvCxnSpPr/>
          <p:nvPr/>
        </p:nvCxnSpPr>
        <p:spPr>
          <a:xfrm>
            <a:off x="1071640" y="6328874"/>
            <a:ext cx="8901120" cy="0"/>
          </a:xfrm>
          <a:prstGeom prst="line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텍스트 개체 틀 54">
            <a:extLst>
              <a:ext uri="{FF2B5EF4-FFF2-40B4-BE49-F238E27FC236}">
                <a16:creationId xmlns:a16="http://schemas.microsoft.com/office/drawing/2014/main" id="{278D39E1-4CB8-497B-7076-12E3C995E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03</a:t>
            </a:r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9FC0DA9E-725A-176E-EF01-08869D78F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3642591" cy="503590"/>
          </a:xfrm>
        </p:spPr>
        <p:txBody>
          <a:bodyPr/>
          <a:lstStyle/>
          <a:p>
            <a:r>
              <a:rPr lang="en-US" altLang="ko-KR" dirty="0"/>
              <a:t>2</a:t>
            </a:r>
            <a:r>
              <a:rPr lang="ko-KR" altLang="en-US" dirty="0"/>
              <a:t>대진단비 보험료 대진표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BCF92-42DE-D4BD-48EE-FDD129255117}"/>
              </a:ext>
            </a:extLst>
          </p:cNvPr>
          <p:cNvSpPr txBox="1"/>
          <p:nvPr/>
        </p:nvSpPr>
        <p:spPr>
          <a:xfrm>
            <a:off x="8543149" y="6770774"/>
            <a:ext cx="1430200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ko-KR" sz="800" dirty="0">
                <a:latin typeface="페이퍼로지 6 SemiBold" pitchFamily="2" charset="-127"/>
                <a:ea typeface="페이퍼로지 6 SemiBold" pitchFamily="2" charset="-127"/>
              </a:rPr>
              <a:t>*26.6</a:t>
            </a:r>
            <a:r>
              <a:rPr lang="ko-KR" altLang="en-US" sz="800" dirty="0">
                <a:latin typeface="페이퍼로지 6 SemiBold" pitchFamily="2" charset="-127"/>
                <a:ea typeface="페이퍼로지 6 SemiBold" pitchFamily="2" charset="-127"/>
              </a:rPr>
              <a:t>월 타사 가격공시실 기준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0CAA551-B96F-1940-E9F2-05E95A087C31}"/>
              </a:ext>
            </a:extLst>
          </p:cNvPr>
          <p:cNvSpPr/>
          <p:nvPr/>
        </p:nvSpPr>
        <p:spPr>
          <a:xfrm>
            <a:off x="1073488" y="5959008"/>
            <a:ext cx="1068832" cy="811971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30,880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1A6CD76-48A8-1883-536D-2A703EC79441}"/>
              </a:ext>
            </a:extLst>
          </p:cNvPr>
          <p:cNvSpPr/>
          <p:nvPr/>
        </p:nvSpPr>
        <p:spPr>
          <a:xfrm>
            <a:off x="2381732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39,880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84648E20-5969-8A61-71EF-EC2118D93266}"/>
              </a:ext>
            </a:extLst>
          </p:cNvPr>
          <p:cNvSpPr/>
          <p:nvPr/>
        </p:nvSpPr>
        <p:spPr>
          <a:xfrm>
            <a:off x="3689976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49,480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F6499CEC-1559-C044-B4DD-50E48177A3BD}"/>
              </a:ext>
            </a:extLst>
          </p:cNvPr>
          <p:cNvSpPr/>
          <p:nvPr/>
        </p:nvSpPr>
        <p:spPr>
          <a:xfrm>
            <a:off x="4998220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41,240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A391E0CA-B927-0787-573C-957C06DC0AAD}"/>
              </a:ext>
            </a:extLst>
          </p:cNvPr>
          <p:cNvSpPr/>
          <p:nvPr/>
        </p:nvSpPr>
        <p:spPr>
          <a:xfrm>
            <a:off x="6306464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42,960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CD7D07B-7A7D-5D65-56C2-9558BA4E1F25}"/>
              </a:ext>
            </a:extLst>
          </p:cNvPr>
          <p:cNvSpPr/>
          <p:nvPr/>
        </p:nvSpPr>
        <p:spPr>
          <a:xfrm>
            <a:off x="7614708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50,240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6BBA7825-8B0A-66BA-6ED5-C94A37EDF65D}"/>
              </a:ext>
            </a:extLst>
          </p:cNvPr>
          <p:cNvSpPr/>
          <p:nvPr/>
        </p:nvSpPr>
        <p:spPr>
          <a:xfrm>
            <a:off x="8922951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46,024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7" name="왼쪽 대괄호 6">
            <a:extLst>
              <a:ext uri="{FF2B5EF4-FFF2-40B4-BE49-F238E27FC236}">
                <a16:creationId xmlns:a16="http://schemas.microsoft.com/office/drawing/2014/main" id="{AB235EFC-EEED-AAF9-E62E-9B84AFD01B62}"/>
              </a:ext>
            </a:extLst>
          </p:cNvPr>
          <p:cNvSpPr/>
          <p:nvPr/>
        </p:nvSpPr>
        <p:spPr>
          <a:xfrm rot="5400000">
            <a:off x="2042975" y="4892323"/>
            <a:ext cx="496740" cy="1609077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8" name="왼쪽 대괄호 7">
            <a:extLst>
              <a:ext uri="{FF2B5EF4-FFF2-40B4-BE49-F238E27FC236}">
                <a16:creationId xmlns:a16="http://schemas.microsoft.com/office/drawing/2014/main" id="{FFD16837-997E-09BA-4206-782823937EF0}"/>
              </a:ext>
            </a:extLst>
          </p:cNvPr>
          <p:cNvSpPr/>
          <p:nvPr/>
        </p:nvSpPr>
        <p:spPr>
          <a:xfrm rot="5400000">
            <a:off x="4652613" y="4892324"/>
            <a:ext cx="496740" cy="1609077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9" name="왼쪽 대괄호 8">
            <a:extLst>
              <a:ext uri="{FF2B5EF4-FFF2-40B4-BE49-F238E27FC236}">
                <a16:creationId xmlns:a16="http://schemas.microsoft.com/office/drawing/2014/main" id="{F7A0DC0B-49ED-6DB6-4254-0C2D534F74B0}"/>
              </a:ext>
            </a:extLst>
          </p:cNvPr>
          <p:cNvSpPr/>
          <p:nvPr/>
        </p:nvSpPr>
        <p:spPr>
          <a:xfrm rot="5400000">
            <a:off x="7262250" y="4892325"/>
            <a:ext cx="496740" cy="1609077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4A517A5-CFD8-9CB2-2E84-AD263BA13DFB}"/>
              </a:ext>
            </a:extLst>
          </p:cNvPr>
          <p:cNvSpPr/>
          <p:nvPr/>
        </p:nvSpPr>
        <p:spPr>
          <a:xfrm>
            <a:off x="1772128" y="4800037"/>
            <a:ext cx="1068832" cy="811971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30,880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07C21F6-3758-0FBD-5C4A-99DD9ACAA280}"/>
              </a:ext>
            </a:extLst>
          </p:cNvPr>
          <p:cNvSpPr/>
          <p:nvPr/>
        </p:nvSpPr>
        <p:spPr>
          <a:xfrm>
            <a:off x="4376840" y="4800037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41,240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B3811B2-883A-434B-93CA-5822658BDBB4}"/>
              </a:ext>
            </a:extLst>
          </p:cNvPr>
          <p:cNvSpPr/>
          <p:nvPr/>
        </p:nvSpPr>
        <p:spPr>
          <a:xfrm>
            <a:off x="6981552" y="4800037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42,960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3AC36226-793C-FD48-0F28-967FA01739FC}"/>
              </a:ext>
            </a:extLst>
          </p:cNvPr>
          <p:cNvSpPr/>
          <p:nvPr/>
        </p:nvSpPr>
        <p:spPr>
          <a:xfrm>
            <a:off x="8922951" y="4800037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46,024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5" name="왼쪽 대괄호 14">
            <a:extLst>
              <a:ext uri="{FF2B5EF4-FFF2-40B4-BE49-F238E27FC236}">
                <a16:creationId xmlns:a16="http://schemas.microsoft.com/office/drawing/2014/main" id="{001DCE3F-C233-4A45-A0E4-D2CAB354C24E}"/>
              </a:ext>
            </a:extLst>
          </p:cNvPr>
          <p:cNvSpPr/>
          <p:nvPr/>
        </p:nvSpPr>
        <p:spPr>
          <a:xfrm rot="5400000">
            <a:off x="3378617" y="3124250"/>
            <a:ext cx="496740" cy="2850579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6" name="왼쪽 대괄호 15">
            <a:extLst>
              <a:ext uri="{FF2B5EF4-FFF2-40B4-BE49-F238E27FC236}">
                <a16:creationId xmlns:a16="http://schemas.microsoft.com/office/drawing/2014/main" id="{E8B2231B-A4DA-8635-113D-1F84B34508DC}"/>
              </a:ext>
            </a:extLst>
          </p:cNvPr>
          <p:cNvSpPr/>
          <p:nvPr/>
        </p:nvSpPr>
        <p:spPr>
          <a:xfrm rot="5400000">
            <a:off x="8250238" y="3371615"/>
            <a:ext cx="496740" cy="2355850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A62562F3-231E-C0AE-538D-A016EAF33307}"/>
              </a:ext>
            </a:extLst>
          </p:cNvPr>
          <p:cNvSpPr/>
          <p:nvPr/>
        </p:nvSpPr>
        <p:spPr>
          <a:xfrm>
            <a:off x="3056392" y="3737568"/>
            <a:ext cx="1068832" cy="811971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30,880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E1925EA-F96E-8E52-01D8-71FEB4B8EFD5}"/>
              </a:ext>
            </a:extLst>
          </p:cNvPr>
          <p:cNvSpPr/>
          <p:nvPr/>
        </p:nvSpPr>
        <p:spPr>
          <a:xfrm>
            <a:off x="7964192" y="373756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42,960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3" name="왼쪽 대괄호 22">
            <a:extLst>
              <a:ext uri="{FF2B5EF4-FFF2-40B4-BE49-F238E27FC236}">
                <a16:creationId xmlns:a16="http://schemas.microsoft.com/office/drawing/2014/main" id="{C8D6ACD6-F08E-6ADD-DFD5-E0DDCD01AF52}"/>
              </a:ext>
            </a:extLst>
          </p:cNvPr>
          <p:cNvSpPr/>
          <p:nvPr/>
        </p:nvSpPr>
        <p:spPr>
          <a:xfrm rot="5400000">
            <a:off x="5834140" y="966234"/>
            <a:ext cx="496740" cy="5049975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CA71DC99-0060-DE75-44B0-B7F604F895BF}"/>
              </a:ext>
            </a:extLst>
          </p:cNvPr>
          <p:cNvSpPr/>
          <p:nvPr/>
        </p:nvSpPr>
        <p:spPr>
          <a:xfrm>
            <a:off x="5548094" y="2666905"/>
            <a:ext cx="1068832" cy="811971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30,880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D6A3FE27-FBD6-4345-1FE2-13B14A59181B}"/>
              </a:ext>
            </a:extLst>
          </p:cNvPr>
          <p:cNvGrpSpPr/>
          <p:nvPr/>
        </p:nvGrpSpPr>
        <p:grpSpPr>
          <a:xfrm>
            <a:off x="1489224" y="1485597"/>
            <a:ext cx="2395049" cy="1239913"/>
            <a:chOff x="558638" y="1794621"/>
            <a:chExt cx="2395049" cy="1239913"/>
          </a:xfrm>
        </p:grpSpPr>
        <p:sp>
          <p:nvSpPr>
            <p:cNvPr id="29" name="사각형: 둥근 모서리 28">
              <a:extLst>
                <a:ext uri="{FF2B5EF4-FFF2-40B4-BE49-F238E27FC236}">
                  <a16:creationId xmlns:a16="http://schemas.microsoft.com/office/drawing/2014/main" id="{BEB29EF1-6514-7729-737D-A7AD9386EB9F}"/>
                </a:ext>
              </a:extLst>
            </p:cNvPr>
            <p:cNvSpPr/>
            <p:nvPr/>
          </p:nvSpPr>
          <p:spPr>
            <a:xfrm>
              <a:off x="599519" y="1794621"/>
              <a:ext cx="2302496" cy="1239913"/>
            </a:xfrm>
            <a:prstGeom prst="roundRect">
              <a:avLst/>
            </a:prstGeom>
            <a:solidFill>
              <a:srgbClr val="EC008C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0" name="사각형: 둥근 모서리 29">
              <a:extLst>
                <a:ext uri="{FF2B5EF4-FFF2-40B4-BE49-F238E27FC236}">
                  <a16:creationId xmlns:a16="http://schemas.microsoft.com/office/drawing/2014/main" id="{F3176123-1F91-6063-61EB-48E7C0E6B50D}"/>
                </a:ext>
              </a:extLst>
            </p:cNvPr>
            <p:cNvSpPr/>
            <p:nvPr/>
          </p:nvSpPr>
          <p:spPr>
            <a:xfrm>
              <a:off x="671745" y="2166357"/>
              <a:ext cx="929202" cy="797825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사각형: 둥근 모서리 30">
              <a:extLst>
                <a:ext uri="{FF2B5EF4-FFF2-40B4-BE49-F238E27FC236}">
                  <a16:creationId xmlns:a16="http://schemas.microsoft.com/office/drawing/2014/main" id="{145A7B73-C71C-08C0-DFB7-0022B955A29A}"/>
                </a:ext>
              </a:extLst>
            </p:cNvPr>
            <p:cNvSpPr/>
            <p:nvPr/>
          </p:nvSpPr>
          <p:spPr>
            <a:xfrm>
              <a:off x="1905032" y="2166357"/>
              <a:ext cx="929202" cy="797825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CE209A5-3076-9EE8-D2A8-CAC554748FBA}"/>
                </a:ext>
              </a:extLst>
            </p:cNvPr>
            <p:cNvSpPr txBox="1"/>
            <p:nvPr/>
          </p:nvSpPr>
          <p:spPr>
            <a:xfrm>
              <a:off x="1553544" y="2243261"/>
              <a:ext cx="400932" cy="775015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4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SB 어그로 Bold" panose="02020603020101020101" pitchFamily="18" charset="-127"/>
                  <a:ea typeface="SB 어그로 Bold" panose="02020603020101020101" pitchFamily="18" charset="-127"/>
                </a:rPr>
                <a:t>:</a:t>
              </a:r>
              <a:endParaRPr lang="ko-KR" altLang="en-US" sz="4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BB305FE-6D46-2813-D10D-85E868A25088}"/>
                </a:ext>
              </a:extLst>
            </p:cNvPr>
            <p:cNvSpPr txBox="1"/>
            <p:nvPr/>
          </p:nvSpPr>
          <p:spPr>
            <a:xfrm>
              <a:off x="919853" y="2212439"/>
              <a:ext cx="400932" cy="775015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4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2</a:t>
              </a:r>
              <a:endParaRPr lang="ko-KR" altLang="en-US" sz="4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9B4DA85-021D-0689-EF07-204AB94943C8}"/>
                </a:ext>
              </a:extLst>
            </p:cNvPr>
            <p:cNvSpPr txBox="1"/>
            <p:nvPr/>
          </p:nvSpPr>
          <p:spPr>
            <a:xfrm>
              <a:off x="2193889" y="2212439"/>
              <a:ext cx="400932" cy="775015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4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0</a:t>
              </a:r>
              <a:endParaRPr lang="ko-KR" altLang="en-US" sz="4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98376E3-120A-56CB-73CE-FBC3B04EB5EB}"/>
                </a:ext>
              </a:extLst>
            </p:cNvPr>
            <p:cNvSpPr txBox="1"/>
            <p:nvPr/>
          </p:nvSpPr>
          <p:spPr>
            <a:xfrm>
              <a:off x="558638" y="1876929"/>
              <a:ext cx="1143910" cy="251795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흥국생명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55C6615-27C7-0451-C977-0BBE4081EA19}"/>
                </a:ext>
              </a:extLst>
            </p:cNvPr>
            <p:cNvSpPr txBox="1"/>
            <p:nvPr/>
          </p:nvSpPr>
          <p:spPr>
            <a:xfrm>
              <a:off x="1809777" y="1876929"/>
              <a:ext cx="1143910" cy="251795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6</a:t>
              </a:r>
              <a:r>
                <a: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개 손보사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E2835C32-7A54-0CFC-5EA3-D2CBD2A0C336}"/>
              </a:ext>
            </a:extLst>
          </p:cNvPr>
          <p:cNvSpPr txBox="1"/>
          <p:nvPr/>
        </p:nvSpPr>
        <p:spPr>
          <a:xfrm>
            <a:off x="1628441" y="1132507"/>
            <a:ext cx="2229492" cy="344128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흥국생명 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win !</a:t>
            </a:r>
            <a:endParaRPr lang="ko-KR" altLang="en-US" sz="2000" dirty="0">
              <a:ln>
                <a:solidFill>
                  <a:schemeClr val="tx1">
                    <a:alpha val="0"/>
                  </a:schemeClr>
                </a:solidFill>
              </a:ln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17385E5-7332-44D4-29CF-388B4FAAFE83}"/>
              </a:ext>
            </a:extLst>
          </p:cNvPr>
          <p:cNvSpPr txBox="1"/>
          <p:nvPr/>
        </p:nvSpPr>
        <p:spPr>
          <a:xfrm>
            <a:off x="3481266" y="1472999"/>
            <a:ext cx="6491494" cy="1021237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en-US" altLang="ko-KR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rPr>
              <a:t>2</a:t>
            </a:r>
            <a:r>
              <a:rPr lang="ko-KR" altLang="en-US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rPr>
              <a:t>대진단비</a:t>
            </a:r>
            <a:r>
              <a:rPr lang="en-US" altLang="ko-KR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(</a:t>
            </a:r>
            <a:r>
              <a:rPr lang="ko-KR" altLang="en-US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뇌혈관</a:t>
            </a:r>
            <a:r>
              <a:rPr lang="en-US" altLang="ko-KR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,</a:t>
            </a:r>
            <a:r>
              <a:rPr lang="ko-KR" altLang="en-US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허혈성</a:t>
            </a:r>
            <a:r>
              <a:rPr lang="en-US" altLang="ko-KR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)</a:t>
            </a:r>
          </a:p>
          <a:p>
            <a:pPr algn="ctr"/>
            <a:r>
              <a:rPr lang="ko-KR" altLang="en-US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보험료 비교 대진표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4C2E491-5223-96BA-68C0-6B24BF3F4630}"/>
              </a:ext>
            </a:extLst>
          </p:cNvPr>
          <p:cNvSpPr txBox="1"/>
          <p:nvPr/>
        </p:nvSpPr>
        <p:spPr>
          <a:xfrm>
            <a:off x="1064308" y="6801596"/>
            <a:ext cx="4173535" cy="282573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다사랑통합보험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,20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년납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100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세만기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,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해약환급금미지급형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V2,40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세 남자 기준</a:t>
            </a:r>
            <a:endParaRPr lang="en-US" altLang="ko-KR" sz="800" dirty="0">
              <a:ln>
                <a:solidFill>
                  <a:schemeClr val="tx1">
                    <a:alpha val="0"/>
                  </a:schemeClr>
                </a:solidFill>
              </a:ln>
              <a:latin typeface="페이퍼로지 6 SemiBold" pitchFamily="2" charset="-127"/>
              <a:ea typeface="페이퍼로지 6 SemiBold" pitchFamily="2" charset="-127"/>
            </a:endParaRPr>
          </a:p>
          <a:p>
            <a:pPr algn="l"/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2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대진단비 각 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2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천만원 가입기준 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(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주계약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 미포함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49393B8-27B9-9EB3-AEF5-AA732BEDEDF5}"/>
              </a:ext>
            </a:extLst>
          </p:cNvPr>
          <p:cNvSpPr txBox="1"/>
          <p:nvPr/>
        </p:nvSpPr>
        <p:spPr>
          <a:xfrm>
            <a:off x="5491599" y="3463775"/>
            <a:ext cx="1258490" cy="221018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흥국생명 </a:t>
            </a:r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win !</a:t>
            </a:r>
            <a:endParaRPr lang="ko-KR" altLang="en-US" sz="1200" dirty="0">
              <a:ln>
                <a:solidFill>
                  <a:schemeClr val="tx1">
                    <a:alpha val="0"/>
                  </a:schemeClr>
                </a:solidFill>
              </a:ln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434D3B2F-63AF-3A72-86FF-7A9174D7233B}"/>
              </a:ext>
            </a:extLst>
          </p:cNvPr>
          <p:cNvSpPr/>
          <p:nvPr/>
        </p:nvSpPr>
        <p:spPr>
          <a:xfrm>
            <a:off x="2473408" y="5839947"/>
            <a:ext cx="873865" cy="326615"/>
          </a:xfrm>
          <a:prstGeom prst="roundRect">
            <a:avLst/>
          </a:prstGeom>
          <a:solidFill>
            <a:srgbClr val="00854A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A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4913A51B-0DDB-AFDD-778B-D510B9EFAF2F}"/>
              </a:ext>
            </a:extLst>
          </p:cNvPr>
          <p:cNvSpPr/>
          <p:nvPr/>
        </p:nvSpPr>
        <p:spPr>
          <a:xfrm>
            <a:off x="3784989" y="5839947"/>
            <a:ext cx="873865" cy="326615"/>
          </a:xfrm>
          <a:prstGeom prst="roundRect">
            <a:avLst/>
          </a:prstGeom>
          <a:solidFill>
            <a:srgbClr val="FFBC0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B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CE1107C3-F587-D85E-F2C8-3C20D086B37F}"/>
              </a:ext>
            </a:extLst>
          </p:cNvPr>
          <p:cNvSpPr/>
          <p:nvPr/>
        </p:nvSpPr>
        <p:spPr>
          <a:xfrm>
            <a:off x="5089896" y="5839947"/>
            <a:ext cx="873865" cy="326615"/>
          </a:xfrm>
          <a:prstGeom prst="roundRect">
            <a:avLst/>
          </a:prstGeom>
          <a:solidFill>
            <a:srgbClr val="EF3B24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C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35741647-C054-AF83-C882-32A2435208DB}"/>
              </a:ext>
            </a:extLst>
          </p:cNvPr>
          <p:cNvSpPr/>
          <p:nvPr/>
        </p:nvSpPr>
        <p:spPr>
          <a:xfrm>
            <a:off x="6398140" y="5839947"/>
            <a:ext cx="873865" cy="326615"/>
          </a:xfrm>
          <a:prstGeom prst="roundRect">
            <a:avLst/>
          </a:prstGeom>
          <a:solidFill>
            <a:srgbClr val="003CD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D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60CE6EA8-CDDE-0B45-6953-BA3C48938772}"/>
              </a:ext>
            </a:extLst>
          </p:cNvPr>
          <p:cNvSpPr/>
          <p:nvPr/>
        </p:nvSpPr>
        <p:spPr>
          <a:xfrm>
            <a:off x="7706384" y="5839947"/>
            <a:ext cx="873865" cy="326615"/>
          </a:xfrm>
          <a:prstGeom prst="roundRect">
            <a:avLst/>
          </a:prstGeom>
          <a:solidFill>
            <a:srgbClr val="F37321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E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8A951225-3CE8-DB2C-D815-548D68677B4A}"/>
              </a:ext>
            </a:extLst>
          </p:cNvPr>
          <p:cNvSpPr/>
          <p:nvPr/>
        </p:nvSpPr>
        <p:spPr>
          <a:xfrm>
            <a:off x="1168665" y="5846449"/>
            <a:ext cx="873865" cy="326615"/>
          </a:xfrm>
          <a:prstGeom prst="round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흥국생명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2D1DAB3-C859-30F2-6CC8-D38C49613A0F}"/>
              </a:ext>
            </a:extLst>
          </p:cNvPr>
          <p:cNvSpPr/>
          <p:nvPr/>
        </p:nvSpPr>
        <p:spPr>
          <a:xfrm>
            <a:off x="9014628" y="5839947"/>
            <a:ext cx="873865" cy="326615"/>
          </a:xfrm>
          <a:prstGeom prst="roundRect">
            <a:avLst/>
          </a:prstGeom>
          <a:solidFill>
            <a:srgbClr val="F18D0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F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48" name="사각형: 둥근 모서리 47">
            <a:extLst>
              <a:ext uri="{FF2B5EF4-FFF2-40B4-BE49-F238E27FC236}">
                <a16:creationId xmlns:a16="http://schemas.microsoft.com/office/drawing/2014/main" id="{F578BA02-343C-086A-F8D4-B05FE78A04F4}"/>
              </a:ext>
            </a:extLst>
          </p:cNvPr>
          <p:cNvSpPr/>
          <p:nvPr/>
        </p:nvSpPr>
        <p:spPr>
          <a:xfrm>
            <a:off x="1866498" y="4663115"/>
            <a:ext cx="873865" cy="326615"/>
          </a:xfrm>
          <a:prstGeom prst="round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흥국생명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C97F77A5-7C9C-262E-0AC9-44973A3859D1}"/>
              </a:ext>
            </a:extLst>
          </p:cNvPr>
          <p:cNvSpPr/>
          <p:nvPr/>
        </p:nvSpPr>
        <p:spPr>
          <a:xfrm>
            <a:off x="4474884" y="4668632"/>
            <a:ext cx="873865" cy="326615"/>
          </a:xfrm>
          <a:prstGeom prst="roundRect">
            <a:avLst/>
          </a:prstGeom>
          <a:solidFill>
            <a:srgbClr val="EF3B24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C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67F2078A-9789-7939-C71D-7E9AFB94469A}"/>
              </a:ext>
            </a:extLst>
          </p:cNvPr>
          <p:cNvSpPr/>
          <p:nvPr/>
        </p:nvSpPr>
        <p:spPr>
          <a:xfrm>
            <a:off x="7086507" y="4663115"/>
            <a:ext cx="873865" cy="326615"/>
          </a:xfrm>
          <a:prstGeom prst="roundRect">
            <a:avLst/>
          </a:prstGeom>
          <a:solidFill>
            <a:srgbClr val="003CD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D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id="{BEC1998F-2509-2E2E-37B5-B749A8FFC1B9}"/>
              </a:ext>
            </a:extLst>
          </p:cNvPr>
          <p:cNvSpPr/>
          <p:nvPr/>
        </p:nvSpPr>
        <p:spPr>
          <a:xfrm>
            <a:off x="9014628" y="4667576"/>
            <a:ext cx="873865" cy="326615"/>
          </a:xfrm>
          <a:prstGeom prst="roundRect">
            <a:avLst/>
          </a:prstGeom>
          <a:solidFill>
            <a:srgbClr val="F18D0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F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52" name="사각형: 둥근 모서리 51">
            <a:extLst>
              <a:ext uri="{FF2B5EF4-FFF2-40B4-BE49-F238E27FC236}">
                <a16:creationId xmlns:a16="http://schemas.microsoft.com/office/drawing/2014/main" id="{B4B699DE-A886-B408-4788-7AB4D67E312E}"/>
              </a:ext>
            </a:extLst>
          </p:cNvPr>
          <p:cNvSpPr/>
          <p:nvPr/>
        </p:nvSpPr>
        <p:spPr>
          <a:xfrm>
            <a:off x="8069287" y="3622799"/>
            <a:ext cx="873865" cy="326615"/>
          </a:xfrm>
          <a:prstGeom prst="roundRect">
            <a:avLst/>
          </a:prstGeom>
          <a:solidFill>
            <a:srgbClr val="003CD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D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53" name="사각형: 둥근 모서리 52">
            <a:extLst>
              <a:ext uri="{FF2B5EF4-FFF2-40B4-BE49-F238E27FC236}">
                <a16:creationId xmlns:a16="http://schemas.microsoft.com/office/drawing/2014/main" id="{195B2E73-1520-6FE8-BE05-7409F8CD91A4}"/>
              </a:ext>
            </a:extLst>
          </p:cNvPr>
          <p:cNvSpPr/>
          <p:nvPr/>
        </p:nvSpPr>
        <p:spPr>
          <a:xfrm>
            <a:off x="3150925" y="3624542"/>
            <a:ext cx="873865" cy="326615"/>
          </a:xfrm>
          <a:prstGeom prst="round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흥국생명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54" name="사각형: 둥근 모서리 53">
            <a:extLst>
              <a:ext uri="{FF2B5EF4-FFF2-40B4-BE49-F238E27FC236}">
                <a16:creationId xmlns:a16="http://schemas.microsoft.com/office/drawing/2014/main" id="{78850F3C-40F5-FCC6-49E2-F8638A1E6DEA}"/>
              </a:ext>
            </a:extLst>
          </p:cNvPr>
          <p:cNvSpPr/>
          <p:nvPr/>
        </p:nvSpPr>
        <p:spPr>
          <a:xfrm>
            <a:off x="5645577" y="2562476"/>
            <a:ext cx="873865" cy="326615"/>
          </a:xfrm>
          <a:prstGeom prst="round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흥국생명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7092C5FC-9DFC-A0AB-0C68-6201662DFFB6}"/>
              </a:ext>
            </a:extLst>
          </p:cNvPr>
          <p:cNvSpPr/>
          <p:nvPr/>
        </p:nvSpPr>
        <p:spPr>
          <a:xfrm>
            <a:off x="1124269" y="633223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30,880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3F5A3FCD-0347-0211-C5F4-9C011EE46E86}"/>
              </a:ext>
            </a:extLst>
          </p:cNvPr>
          <p:cNvSpPr/>
          <p:nvPr/>
        </p:nvSpPr>
        <p:spPr>
          <a:xfrm>
            <a:off x="2429714" y="633223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39,880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09397527-C740-6F77-4090-4084E99274B8}"/>
              </a:ext>
            </a:extLst>
          </p:cNvPr>
          <p:cNvSpPr/>
          <p:nvPr/>
        </p:nvSpPr>
        <p:spPr>
          <a:xfrm>
            <a:off x="3741295" y="633223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49,480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EEEC2A77-6AA5-F542-A9C5-1439225150E1}"/>
              </a:ext>
            </a:extLst>
          </p:cNvPr>
          <p:cNvSpPr/>
          <p:nvPr/>
        </p:nvSpPr>
        <p:spPr>
          <a:xfrm>
            <a:off x="5042552" y="633223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41,240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ACD2D8E4-3502-72AE-D996-FA6F9D78BA0C}"/>
              </a:ext>
            </a:extLst>
          </p:cNvPr>
          <p:cNvSpPr/>
          <p:nvPr/>
        </p:nvSpPr>
        <p:spPr>
          <a:xfrm>
            <a:off x="6359431" y="633223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42,960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D2815ED6-6234-8339-4A03-559B886ABBF7}"/>
              </a:ext>
            </a:extLst>
          </p:cNvPr>
          <p:cNvSpPr/>
          <p:nvPr/>
        </p:nvSpPr>
        <p:spPr>
          <a:xfrm>
            <a:off x="7661877" y="6322144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50,240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7672DFE0-9662-F165-1981-806220B1A504}"/>
              </a:ext>
            </a:extLst>
          </p:cNvPr>
          <p:cNvSpPr/>
          <p:nvPr/>
        </p:nvSpPr>
        <p:spPr>
          <a:xfrm>
            <a:off x="8970934" y="6322144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46,024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5FB90C9E-B2B7-8507-C95C-5ED45B73AF28}"/>
              </a:ext>
            </a:extLst>
          </p:cNvPr>
          <p:cNvSpPr/>
          <p:nvPr/>
        </p:nvSpPr>
        <p:spPr>
          <a:xfrm>
            <a:off x="8970934" y="5159303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46,024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64" name="직사각형 63">
            <a:extLst>
              <a:ext uri="{FF2B5EF4-FFF2-40B4-BE49-F238E27FC236}">
                <a16:creationId xmlns:a16="http://schemas.microsoft.com/office/drawing/2014/main" id="{69BB9719-A2B9-32FE-B0DC-17F0A25D3B2C}"/>
              </a:ext>
            </a:extLst>
          </p:cNvPr>
          <p:cNvSpPr/>
          <p:nvPr/>
        </p:nvSpPr>
        <p:spPr>
          <a:xfrm>
            <a:off x="7029994" y="5159303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42,960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id="{E756C973-8F09-C913-61C7-4A3B5C392376}"/>
              </a:ext>
            </a:extLst>
          </p:cNvPr>
          <p:cNvSpPr/>
          <p:nvPr/>
        </p:nvSpPr>
        <p:spPr>
          <a:xfrm>
            <a:off x="4420357" y="5159303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41,240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69" name="직사각형 68">
            <a:extLst>
              <a:ext uri="{FF2B5EF4-FFF2-40B4-BE49-F238E27FC236}">
                <a16:creationId xmlns:a16="http://schemas.microsoft.com/office/drawing/2014/main" id="{352DE8C8-2512-AA35-8A56-EDEA128CB0C7}"/>
              </a:ext>
            </a:extLst>
          </p:cNvPr>
          <p:cNvSpPr/>
          <p:nvPr/>
        </p:nvSpPr>
        <p:spPr>
          <a:xfrm>
            <a:off x="5601883" y="304156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30,880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4E1E63C0-26A7-2B67-4AE6-F0867A540B05}"/>
              </a:ext>
            </a:extLst>
          </p:cNvPr>
          <p:cNvSpPr/>
          <p:nvPr/>
        </p:nvSpPr>
        <p:spPr>
          <a:xfrm>
            <a:off x="1810719" y="5159303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30,880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67" name="직사각형 66">
            <a:extLst>
              <a:ext uri="{FF2B5EF4-FFF2-40B4-BE49-F238E27FC236}">
                <a16:creationId xmlns:a16="http://schemas.microsoft.com/office/drawing/2014/main" id="{F83D28E7-2A9B-4B9F-A504-33A1CF0CF301}"/>
              </a:ext>
            </a:extLst>
          </p:cNvPr>
          <p:cNvSpPr/>
          <p:nvPr/>
        </p:nvSpPr>
        <p:spPr>
          <a:xfrm>
            <a:off x="3107231" y="4112673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30,880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68" name="직사각형 67">
            <a:extLst>
              <a:ext uri="{FF2B5EF4-FFF2-40B4-BE49-F238E27FC236}">
                <a16:creationId xmlns:a16="http://schemas.microsoft.com/office/drawing/2014/main" id="{642A3D5F-EB09-C286-35C9-4B6D6FF6DB74}"/>
              </a:ext>
            </a:extLst>
          </p:cNvPr>
          <p:cNvSpPr/>
          <p:nvPr/>
        </p:nvSpPr>
        <p:spPr>
          <a:xfrm>
            <a:off x="8025593" y="4112673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42,960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70" name="슬라이드 번호 개체 틀 69">
            <a:extLst>
              <a:ext uri="{FF2B5EF4-FFF2-40B4-BE49-F238E27FC236}">
                <a16:creationId xmlns:a16="http://schemas.microsoft.com/office/drawing/2014/main" id="{0DE400A0-FEBC-819C-6B6F-7099D391CB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11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127881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그림 73">
            <a:extLst>
              <a:ext uri="{FF2B5EF4-FFF2-40B4-BE49-F238E27FC236}">
                <a16:creationId xmlns:a16="http://schemas.microsoft.com/office/drawing/2014/main" id="{C022BE81-1831-AA82-6028-FA96AEE3CD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2915" r="-1"/>
          <a:stretch/>
        </p:blipFill>
        <p:spPr>
          <a:xfrm>
            <a:off x="2667745" y="734779"/>
            <a:ext cx="1011205" cy="1157564"/>
          </a:xfrm>
          <a:prstGeom prst="rect">
            <a:avLst/>
          </a:prstGeom>
        </p:spPr>
      </p:pic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A735A910-340F-8CB0-E4C5-B8F6CE81D7A1}"/>
              </a:ext>
            </a:extLst>
          </p:cNvPr>
          <p:cNvCxnSpPr/>
          <p:nvPr/>
        </p:nvCxnSpPr>
        <p:spPr>
          <a:xfrm>
            <a:off x="1071640" y="6328874"/>
            <a:ext cx="8901120" cy="0"/>
          </a:xfrm>
          <a:prstGeom prst="line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텍스트 개체 틀 54">
            <a:extLst>
              <a:ext uri="{FF2B5EF4-FFF2-40B4-BE49-F238E27FC236}">
                <a16:creationId xmlns:a16="http://schemas.microsoft.com/office/drawing/2014/main" id="{278D39E1-4CB8-497B-7076-12E3C995E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04</a:t>
            </a:r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9FC0DA9E-725A-176E-EF01-08869D78F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3746786" cy="503590"/>
          </a:xfrm>
        </p:spPr>
        <p:txBody>
          <a:bodyPr/>
          <a:lstStyle/>
          <a:p>
            <a:r>
              <a:rPr lang="ko-KR" altLang="en-US" dirty="0"/>
              <a:t>항암치료비 보험료 대진표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BCF92-42DE-D4BD-48EE-FDD129255117}"/>
              </a:ext>
            </a:extLst>
          </p:cNvPr>
          <p:cNvSpPr txBox="1"/>
          <p:nvPr/>
        </p:nvSpPr>
        <p:spPr>
          <a:xfrm>
            <a:off x="8543149" y="6770774"/>
            <a:ext cx="1430200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ko-KR" sz="800" dirty="0">
                <a:latin typeface="페이퍼로지 6 SemiBold" pitchFamily="2" charset="-127"/>
                <a:ea typeface="페이퍼로지 6 SemiBold" pitchFamily="2" charset="-127"/>
              </a:rPr>
              <a:t>*26.6</a:t>
            </a:r>
            <a:r>
              <a:rPr lang="ko-KR" altLang="en-US" sz="800" dirty="0">
                <a:latin typeface="페이퍼로지 6 SemiBold" pitchFamily="2" charset="-127"/>
                <a:ea typeface="페이퍼로지 6 SemiBold" pitchFamily="2" charset="-127"/>
              </a:rPr>
              <a:t>월 타사 가격공시실 기준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0CAA551-B96F-1940-E9F2-05E95A087C31}"/>
              </a:ext>
            </a:extLst>
          </p:cNvPr>
          <p:cNvSpPr/>
          <p:nvPr/>
        </p:nvSpPr>
        <p:spPr>
          <a:xfrm>
            <a:off x="1073488" y="5959008"/>
            <a:ext cx="1068832" cy="811971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16,620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1A6CD76-48A8-1883-536D-2A703EC79441}"/>
              </a:ext>
            </a:extLst>
          </p:cNvPr>
          <p:cNvSpPr/>
          <p:nvPr/>
        </p:nvSpPr>
        <p:spPr>
          <a:xfrm>
            <a:off x="2381732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29,580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84648E20-5969-8A61-71EF-EC2118D93266}"/>
              </a:ext>
            </a:extLst>
          </p:cNvPr>
          <p:cNvSpPr/>
          <p:nvPr/>
        </p:nvSpPr>
        <p:spPr>
          <a:xfrm>
            <a:off x="3689976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43,650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F6499CEC-1559-C044-B4DD-50E48177A3BD}"/>
              </a:ext>
            </a:extLst>
          </p:cNvPr>
          <p:cNvSpPr/>
          <p:nvPr/>
        </p:nvSpPr>
        <p:spPr>
          <a:xfrm>
            <a:off x="4998220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25,350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A391E0CA-B927-0787-573C-957C06DC0AAD}"/>
              </a:ext>
            </a:extLst>
          </p:cNvPr>
          <p:cNvSpPr/>
          <p:nvPr/>
        </p:nvSpPr>
        <p:spPr>
          <a:xfrm>
            <a:off x="6306464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37,740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CD7D07B-7A7D-5D65-56C2-9558BA4E1F25}"/>
              </a:ext>
            </a:extLst>
          </p:cNvPr>
          <p:cNvSpPr/>
          <p:nvPr/>
        </p:nvSpPr>
        <p:spPr>
          <a:xfrm>
            <a:off x="7614708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38,478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6BBA7825-8B0A-66BA-6ED5-C94A37EDF65D}"/>
              </a:ext>
            </a:extLst>
          </p:cNvPr>
          <p:cNvSpPr/>
          <p:nvPr/>
        </p:nvSpPr>
        <p:spPr>
          <a:xfrm>
            <a:off x="8922951" y="595900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36,990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7" name="왼쪽 대괄호 6">
            <a:extLst>
              <a:ext uri="{FF2B5EF4-FFF2-40B4-BE49-F238E27FC236}">
                <a16:creationId xmlns:a16="http://schemas.microsoft.com/office/drawing/2014/main" id="{AB235EFC-EEED-AAF9-E62E-9B84AFD01B62}"/>
              </a:ext>
            </a:extLst>
          </p:cNvPr>
          <p:cNvSpPr/>
          <p:nvPr/>
        </p:nvSpPr>
        <p:spPr>
          <a:xfrm rot="5400000">
            <a:off x="2042975" y="4892323"/>
            <a:ext cx="496740" cy="1609077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8" name="왼쪽 대괄호 7">
            <a:extLst>
              <a:ext uri="{FF2B5EF4-FFF2-40B4-BE49-F238E27FC236}">
                <a16:creationId xmlns:a16="http://schemas.microsoft.com/office/drawing/2014/main" id="{FFD16837-997E-09BA-4206-782823937EF0}"/>
              </a:ext>
            </a:extLst>
          </p:cNvPr>
          <p:cNvSpPr/>
          <p:nvPr/>
        </p:nvSpPr>
        <p:spPr>
          <a:xfrm rot="5400000">
            <a:off x="4652613" y="4892324"/>
            <a:ext cx="496740" cy="1609077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9" name="왼쪽 대괄호 8">
            <a:extLst>
              <a:ext uri="{FF2B5EF4-FFF2-40B4-BE49-F238E27FC236}">
                <a16:creationId xmlns:a16="http://schemas.microsoft.com/office/drawing/2014/main" id="{F7A0DC0B-49ED-6DB6-4254-0C2D534F74B0}"/>
              </a:ext>
            </a:extLst>
          </p:cNvPr>
          <p:cNvSpPr/>
          <p:nvPr/>
        </p:nvSpPr>
        <p:spPr>
          <a:xfrm rot="5400000">
            <a:off x="7262250" y="4892325"/>
            <a:ext cx="496740" cy="1609077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4A517A5-CFD8-9CB2-2E84-AD263BA13DFB}"/>
              </a:ext>
            </a:extLst>
          </p:cNvPr>
          <p:cNvSpPr/>
          <p:nvPr/>
        </p:nvSpPr>
        <p:spPr>
          <a:xfrm>
            <a:off x="1772128" y="4800037"/>
            <a:ext cx="1068832" cy="811971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16,620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07C21F6-3758-0FBD-5C4A-99DD9ACAA280}"/>
              </a:ext>
            </a:extLst>
          </p:cNvPr>
          <p:cNvSpPr/>
          <p:nvPr/>
        </p:nvSpPr>
        <p:spPr>
          <a:xfrm>
            <a:off x="4376840" y="4800037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25,350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B3811B2-883A-434B-93CA-5822658BDBB4}"/>
              </a:ext>
            </a:extLst>
          </p:cNvPr>
          <p:cNvSpPr/>
          <p:nvPr/>
        </p:nvSpPr>
        <p:spPr>
          <a:xfrm>
            <a:off x="6981552" y="4800037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37,740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3AC36226-793C-FD48-0F28-967FA01739FC}"/>
              </a:ext>
            </a:extLst>
          </p:cNvPr>
          <p:cNvSpPr/>
          <p:nvPr/>
        </p:nvSpPr>
        <p:spPr>
          <a:xfrm>
            <a:off x="8922951" y="4800037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36,990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5" name="왼쪽 대괄호 14">
            <a:extLst>
              <a:ext uri="{FF2B5EF4-FFF2-40B4-BE49-F238E27FC236}">
                <a16:creationId xmlns:a16="http://schemas.microsoft.com/office/drawing/2014/main" id="{001DCE3F-C233-4A45-A0E4-D2CAB354C24E}"/>
              </a:ext>
            </a:extLst>
          </p:cNvPr>
          <p:cNvSpPr/>
          <p:nvPr/>
        </p:nvSpPr>
        <p:spPr>
          <a:xfrm rot="5400000">
            <a:off x="3378617" y="3124250"/>
            <a:ext cx="496740" cy="2850579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6" name="왼쪽 대괄호 15">
            <a:extLst>
              <a:ext uri="{FF2B5EF4-FFF2-40B4-BE49-F238E27FC236}">
                <a16:creationId xmlns:a16="http://schemas.microsoft.com/office/drawing/2014/main" id="{E8B2231B-A4DA-8635-113D-1F84B34508DC}"/>
              </a:ext>
            </a:extLst>
          </p:cNvPr>
          <p:cNvSpPr/>
          <p:nvPr/>
        </p:nvSpPr>
        <p:spPr>
          <a:xfrm rot="5400000">
            <a:off x="8250238" y="3371615"/>
            <a:ext cx="496740" cy="2355850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A62562F3-231E-C0AE-538D-A016EAF33307}"/>
              </a:ext>
            </a:extLst>
          </p:cNvPr>
          <p:cNvSpPr/>
          <p:nvPr/>
        </p:nvSpPr>
        <p:spPr>
          <a:xfrm>
            <a:off x="3056392" y="3737568"/>
            <a:ext cx="1068832" cy="811971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16,620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E1925EA-F96E-8E52-01D8-71FEB4B8EFD5}"/>
              </a:ext>
            </a:extLst>
          </p:cNvPr>
          <p:cNvSpPr/>
          <p:nvPr/>
        </p:nvSpPr>
        <p:spPr>
          <a:xfrm>
            <a:off x="7964192" y="3737568"/>
            <a:ext cx="1068832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36,990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3" name="왼쪽 대괄호 22">
            <a:extLst>
              <a:ext uri="{FF2B5EF4-FFF2-40B4-BE49-F238E27FC236}">
                <a16:creationId xmlns:a16="http://schemas.microsoft.com/office/drawing/2014/main" id="{C8D6ACD6-F08E-6ADD-DFD5-E0DDCD01AF52}"/>
              </a:ext>
            </a:extLst>
          </p:cNvPr>
          <p:cNvSpPr/>
          <p:nvPr/>
        </p:nvSpPr>
        <p:spPr>
          <a:xfrm rot="5400000">
            <a:off x="5834140" y="966234"/>
            <a:ext cx="496740" cy="5049975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CA71DC99-0060-DE75-44B0-B7F604F895BF}"/>
              </a:ext>
            </a:extLst>
          </p:cNvPr>
          <p:cNvSpPr/>
          <p:nvPr/>
        </p:nvSpPr>
        <p:spPr>
          <a:xfrm>
            <a:off x="5548094" y="2666905"/>
            <a:ext cx="1068832" cy="811971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16,620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D6A3FE27-FBD6-4345-1FE2-13B14A59181B}"/>
              </a:ext>
            </a:extLst>
          </p:cNvPr>
          <p:cNvGrpSpPr/>
          <p:nvPr/>
        </p:nvGrpSpPr>
        <p:grpSpPr>
          <a:xfrm>
            <a:off x="1489224" y="1485597"/>
            <a:ext cx="2395049" cy="1239913"/>
            <a:chOff x="558638" y="1794621"/>
            <a:chExt cx="2395049" cy="1239913"/>
          </a:xfrm>
        </p:grpSpPr>
        <p:sp>
          <p:nvSpPr>
            <p:cNvPr id="29" name="사각형: 둥근 모서리 28">
              <a:extLst>
                <a:ext uri="{FF2B5EF4-FFF2-40B4-BE49-F238E27FC236}">
                  <a16:creationId xmlns:a16="http://schemas.microsoft.com/office/drawing/2014/main" id="{BEB29EF1-6514-7729-737D-A7AD9386EB9F}"/>
                </a:ext>
              </a:extLst>
            </p:cNvPr>
            <p:cNvSpPr/>
            <p:nvPr/>
          </p:nvSpPr>
          <p:spPr>
            <a:xfrm>
              <a:off x="599519" y="1794621"/>
              <a:ext cx="2302496" cy="1239913"/>
            </a:xfrm>
            <a:prstGeom prst="roundRect">
              <a:avLst/>
            </a:prstGeom>
            <a:solidFill>
              <a:srgbClr val="EC008C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0" name="사각형: 둥근 모서리 29">
              <a:extLst>
                <a:ext uri="{FF2B5EF4-FFF2-40B4-BE49-F238E27FC236}">
                  <a16:creationId xmlns:a16="http://schemas.microsoft.com/office/drawing/2014/main" id="{F3176123-1F91-6063-61EB-48E7C0E6B50D}"/>
                </a:ext>
              </a:extLst>
            </p:cNvPr>
            <p:cNvSpPr/>
            <p:nvPr/>
          </p:nvSpPr>
          <p:spPr>
            <a:xfrm>
              <a:off x="671745" y="2166357"/>
              <a:ext cx="929202" cy="797825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사각형: 둥근 모서리 30">
              <a:extLst>
                <a:ext uri="{FF2B5EF4-FFF2-40B4-BE49-F238E27FC236}">
                  <a16:creationId xmlns:a16="http://schemas.microsoft.com/office/drawing/2014/main" id="{145A7B73-C71C-08C0-DFB7-0022B955A29A}"/>
                </a:ext>
              </a:extLst>
            </p:cNvPr>
            <p:cNvSpPr/>
            <p:nvPr/>
          </p:nvSpPr>
          <p:spPr>
            <a:xfrm>
              <a:off x="1905032" y="2166357"/>
              <a:ext cx="929202" cy="797825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CE209A5-3076-9EE8-D2A8-CAC554748FBA}"/>
                </a:ext>
              </a:extLst>
            </p:cNvPr>
            <p:cNvSpPr txBox="1"/>
            <p:nvPr/>
          </p:nvSpPr>
          <p:spPr>
            <a:xfrm>
              <a:off x="1553544" y="2243261"/>
              <a:ext cx="400932" cy="775015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4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SB 어그로 Bold" panose="02020603020101020101" pitchFamily="18" charset="-127"/>
                  <a:ea typeface="SB 어그로 Bold" panose="02020603020101020101" pitchFamily="18" charset="-127"/>
                </a:rPr>
                <a:t>:</a:t>
              </a:r>
              <a:endParaRPr lang="ko-KR" altLang="en-US" sz="4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BB305FE-6D46-2813-D10D-85E868A25088}"/>
                </a:ext>
              </a:extLst>
            </p:cNvPr>
            <p:cNvSpPr txBox="1"/>
            <p:nvPr/>
          </p:nvSpPr>
          <p:spPr>
            <a:xfrm>
              <a:off x="919853" y="2212439"/>
              <a:ext cx="400932" cy="775015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4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3</a:t>
              </a:r>
              <a:endParaRPr lang="ko-KR" altLang="en-US" sz="4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9B4DA85-021D-0689-EF07-204AB94943C8}"/>
                </a:ext>
              </a:extLst>
            </p:cNvPr>
            <p:cNvSpPr txBox="1"/>
            <p:nvPr/>
          </p:nvSpPr>
          <p:spPr>
            <a:xfrm>
              <a:off x="2193889" y="2212439"/>
              <a:ext cx="400932" cy="775015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4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0</a:t>
              </a:r>
              <a:endParaRPr lang="ko-KR" altLang="en-US" sz="4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98376E3-120A-56CB-73CE-FBC3B04EB5EB}"/>
                </a:ext>
              </a:extLst>
            </p:cNvPr>
            <p:cNvSpPr txBox="1"/>
            <p:nvPr/>
          </p:nvSpPr>
          <p:spPr>
            <a:xfrm>
              <a:off x="558638" y="1876929"/>
              <a:ext cx="1143910" cy="251795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흥국생명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55C6615-27C7-0451-C977-0BBE4081EA19}"/>
                </a:ext>
              </a:extLst>
            </p:cNvPr>
            <p:cNvSpPr txBox="1"/>
            <p:nvPr/>
          </p:nvSpPr>
          <p:spPr>
            <a:xfrm>
              <a:off x="1809777" y="1876929"/>
              <a:ext cx="1143910" cy="251795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6</a:t>
              </a:r>
              <a:r>
                <a: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개 손보사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E2835C32-7A54-0CFC-5EA3-D2CBD2A0C336}"/>
              </a:ext>
            </a:extLst>
          </p:cNvPr>
          <p:cNvSpPr txBox="1"/>
          <p:nvPr/>
        </p:nvSpPr>
        <p:spPr>
          <a:xfrm>
            <a:off x="1628441" y="1132507"/>
            <a:ext cx="2229492" cy="344128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흥국생명 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win !</a:t>
            </a:r>
            <a:endParaRPr lang="ko-KR" altLang="en-US" sz="2000" dirty="0">
              <a:ln>
                <a:solidFill>
                  <a:schemeClr val="tx1">
                    <a:alpha val="0"/>
                  </a:schemeClr>
                </a:solidFill>
              </a:ln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17385E5-7332-44D4-29CF-388B4FAAFE83}"/>
              </a:ext>
            </a:extLst>
          </p:cNvPr>
          <p:cNvSpPr txBox="1"/>
          <p:nvPr/>
        </p:nvSpPr>
        <p:spPr>
          <a:xfrm>
            <a:off x="3481266" y="1472999"/>
            <a:ext cx="6491494" cy="1021237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rPr>
              <a:t>항암치료비</a:t>
            </a:r>
            <a:r>
              <a:rPr lang="en-US" altLang="ko-KR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(</a:t>
            </a:r>
            <a:r>
              <a:rPr lang="ko-KR" altLang="en-US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약물</a:t>
            </a:r>
            <a:r>
              <a:rPr lang="en-US" altLang="ko-KR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,</a:t>
            </a:r>
            <a:r>
              <a:rPr lang="ko-KR" altLang="en-US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방사선</a:t>
            </a:r>
            <a:r>
              <a:rPr lang="en-US" altLang="ko-KR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)</a:t>
            </a:r>
          </a:p>
          <a:p>
            <a:pPr algn="ctr"/>
            <a:r>
              <a:rPr lang="ko-KR" altLang="en-US" sz="32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보험료 비교 대진표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4C2E491-5223-96BA-68C0-6B24BF3F4630}"/>
              </a:ext>
            </a:extLst>
          </p:cNvPr>
          <p:cNvSpPr txBox="1"/>
          <p:nvPr/>
        </p:nvSpPr>
        <p:spPr>
          <a:xfrm>
            <a:off x="1064308" y="6801596"/>
            <a:ext cx="4173535" cy="282573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다사랑통합보험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,20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년납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100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세만기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,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해약환급금미지급형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V2,40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세 남자 기준</a:t>
            </a:r>
            <a:endParaRPr lang="en-US" altLang="ko-KR" sz="800" dirty="0">
              <a:ln>
                <a:solidFill>
                  <a:schemeClr val="tx1">
                    <a:alpha val="0"/>
                  </a:schemeClr>
                </a:solidFill>
              </a:ln>
              <a:latin typeface="페이퍼로지 6 SemiBold" pitchFamily="2" charset="-127"/>
              <a:ea typeface="페이퍼로지 6 SemiBold" pitchFamily="2" charset="-127"/>
            </a:endParaRPr>
          </a:p>
          <a:p>
            <a:pPr algn="l"/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항암약물 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&amp; 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방사선치료비 각 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3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천만원 가입기준 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(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주계약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 미포함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F973280-5DC4-F46C-6A42-01015DC66D72}"/>
              </a:ext>
            </a:extLst>
          </p:cNvPr>
          <p:cNvSpPr txBox="1"/>
          <p:nvPr/>
        </p:nvSpPr>
        <p:spPr>
          <a:xfrm>
            <a:off x="5491599" y="3463775"/>
            <a:ext cx="1258490" cy="221018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흥국생명 </a:t>
            </a:r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win !</a:t>
            </a:r>
            <a:endParaRPr lang="ko-KR" altLang="en-US" sz="1200" dirty="0">
              <a:ln>
                <a:solidFill>
                  <a:schemeClr val="tx1">
                    <a:alpha val="0"/>
                  </a:schemeClr>
                </a:solidFill>
              </a:ln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E4EDCBE2-CF1E-89CF-13FD-DEA36CD8194B}"/>
              </a:ext>
            </a:extLst>
          </p:cNvPr>
          <p:cNvSpPr/>
          <p:nvPr/>
        </p:nvSpPr>
        <p:spPr>
          <a:xfrm>
            <a:off x="2473408" y="5839947"/>
            <a:ext cx="873865" cy="326615"/>
          </a:xfrm>
          <a:prstGeom prst="roundRect">
            <a:avLst/>
          </a:prstGeom>
          <a:solidFill>
            <a:srgbClr val="00854A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A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64E366B8-37B0-F618-2BC0-453DADBCF6DA}"/>
              </a:ext>
            </a:extLst>
          </p:cNvPr>
          <p:cNvSpPr/>
          <p:nvPr/>
        </p:nvSpPr>
        <p:spPr>
          <a:xfrm>
            <a:off x="3784989" y="5839947"/>
            <a:ext cx="873865" cy="326615"/>
          </a:xfrm>
          <a:prstGeom prst="roundRect">
            <a:avLst/>
          </a:prstGeom>
          <a:solidFill>
            <a:srgbClr val="FFBC0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B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04ABF014-0716-7A56-5248-A7ED9E4828A3}"/>
              </a:ext>
            </a:extLst>
          </p:cNvPr>
          <p:cNvSpPr/>
          <p:nvPr/>
        </p:nvSpPr>
        <p:spPr>
          <a:xfrm>
            <a:off x="5089896" y="5839947"/>
            <a:ext cx="873865" cy="326615"/>
          </a:xfrm>
          <a:prstGeom prst="roundRect">
            <a:avLst/>
          </a:prstGeom>
          <a:solidFill>
            <a:srgbClr val="EF3B24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C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7CF349E6-FA2D-2B7F-DC69-2BA1CD1C21F7}"/>
              </a:ext>
            </a:extLst>
          </p:cNvPr>
          <p:cNvSpPr/>
          <p:nvPr/>
        </p:nvSpPr>
        <p:spPr>
          <a:xfrm>
            <a:off x="6398140" y="5839947"/>
            <a:ext cx="873865" cy="326615"/>
          </a:xfrm>
          <a:prstGeom prst="roundRect">
            <a:avLst/>
          </a:prstGeom>
          <a:solidFill>
            <a:srgbClr val="003CD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D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ADC58E06-2656-BB83-8493-97ECEF713191}"/>
              </a:ext>
            </a:extLst>
          </p:cNvPr>
          <p:cNvSpPr/>
          <p:nvPr/>
        </p:nvSpPr>
        <p:spPr>
          <a:xfrm>
            <a:off x="7706384" y="5839947"/>
            <a:ext cx="873865" cy="326615"/>
          </a:xfrm>
          <a:prstGeom prst="roundRect">
            <a:avLst/>
          </a:prstGeom>
          <a:solidFill>
            <a:srgbClr val="F37321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E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2923040A-80C7-5DDA-8449-8BE572EEA888}"/>
              </a:ext>
            </a:extLst>
          </p:cNvPr>
          <p:cNvSpPr/>
          <p:nvPr/>
        </p:nvSpPr>
        <p:spPr>
          <a:xfrm>
            <a:off x="1168665" y="5846449"/>
            <a:ext cx="873865" cy="326615"/>
          </a:xfrm>
          <a:prstGeom prst="round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흥국생명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ED9BA234-6318-68A2-BF9A-C41BB6FD00FE}"/>
              </a:ext>
            </a:extLst>
          </p:cNvPr>
          <p:cNvSpPr/>
          <p:nvPr/>
        </p:nvSpPr>
        <p:spPr>
          <a:xfrm>
            <a:off x="9014628" y="5839947"/>
            <a:ext cx="873865" cy="326615"/>
          </a:xfrm>
          <a:prstGeom prst="roundRect">
            <a:avLst/>
          </a:prstGeom>
          <a:solidFill>
            <a:srgbClr val="F18D0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F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48" name="사각형: 둥근 모서리 47">
            <a:extLst>
              <a:ext uri="{FF2B5EF4-FFF2-40B4-BE49-F238E27FC236}">
                <a16:creationId xmlns:a16="http://schemas.microsoft.com/office/drawing/2014/main" id="{14A2538F-D303-E9FB-8C19-9D857F32A06B}"/>
              </a:ext>
            </a:extLst>
          </p:cNvPr>
          <p:cNvSpPr/>
          <p:nvPr/>
        </p:nvSpPr>
        <p:spPr>
          <a:xfrm>
            <a:off x="1866498" y="4663115"/>
            <a:ext cx="873865" cy="326615"/>
          </a:xfrm>
          <a:prstGeom prst="round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흥국생명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C6315AF0-33E7-75D4-BBCE-2E558BF05269}"/>
              </a:ext>
            </a:extLst>
          </p:cNvPr>
          <p:cNvSpPr/>
          <p:nvPr/>
        </p:nvSpPr>
        <p:spPr>
          <a:xfrm>
            <a:off x="4474884" y="4668632"/>
            <a:ext cx="873865" cy="326615"/>
          </a:xfrm>
          <a:prstGeom prst="roundRect">
            <a:avLst/>
          </a:prstGeom>
          <a:solidFill>
            <a:srgbClr val="EF3B24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C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80A0BE8E-46AC-02BE-0472-B2CC6F44F50C}"/>
              </a:ext>
            </a:extLst>
          </p:cNvPr>
          <p:cNvSpPr/>
          <p:nvPr/>
        </p:nvSpPr>
        <p:spPr>
          <a:xfrm>
            <a:off x="7086507" y="4663115"/>
            <a:ext cx="873865" cy="326615"/>
          </a:xfrm>
          <a:prstGeom prst="roundRect">
            <a:avLst/>
          </a:prstGeom>
          <a:solidFill>
            <a:srgbClr val="003CD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D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id="{2E3BE3B8-C819-F8C2-7DA7-CDB50E8E2A47}"/>
              </a:ext>
            </a:extLst>
          </p:cNvPr>
          <p:cNvSpPr/>
          <p:nvPr/>
        </p:nvSpPr>
        <p:spPr>
          <a:xfrm>
            <a:off x="9014628" y="4667576"/>
            <a:ext cx="873865" cy="326615"/>
          </a:xfrm>
          <a:prstGeom prst="roundRect">
            <a:avLst/>
          </a:prstGeom>
          <a:solidFill>
            <a:srgbClr val="F18D0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F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52" name="사각형: 둥근 모서리 51">
            <a:extLst>
              <a:ext uri="{FF2B5EF4-FFF2-40B4-BE49-F238E27FC236}">
                <a16:creationId xmlns:a16="http://schemas.microsoft.com/office/drawing/2014/main" id="{15342B8E-0D64-8198-9182-8C1765D4CA80}"/>
              </a:ext>
            </a:extLst>
          </p:cNvPr>
          <p:cNvSpPr/>
          <p:nvPr/>
        </p:nvSpPr>
        <p:spPr>
          <a:xfrm>
            <a:off x="8069287" y="3622799"/>
            <a:ext cx="873865" cy="326615"/>
          </a:xfrm>
          <a:prstGeom prst="roundRect">
            <a:avLst/>
          </a:prstGeom>
          <a:solidFill>
            <a:srgbClr val="F18D0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F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53" name="사각형: 둥근 모서리 52">
            <a:extLst>
              <a:ext uri="{FF2B5EF4-FFF2-40B4-BE49-F238E27FC236}">
                <a16:creationId xmlns:a16="http://schemas.microsoft.com/office/drawing/2014/main" id="{A6C6972A-5AA0-38EC-D5A9-D0368942DA20}"/>
              </a:ext>
            </a:extLst>
          </p:cNvPr>
          <p:cNvSpPr/>
          <p:nvPr/>
        </p:nvSpPr>
        <p:spPr>
          <a:xfrm>
            <a:off x="3150925" y="3624542"/>
            <a:ext cx="873865" cy="326615"/>
          </a:xfrm>
          <a:prstGeom prst="round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흥국생명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54" name="사각형: 둥근 모서리 53">
            <a:extLst>
              <a:ext uri="{FF2B5EF4-FFF2-40B4-BE49-F238E27FC236}">
                <a16:creationId xmlns:a16="http://schemas.microsoft.com/office/drawing/2014/main" id="{1B44B6DF-31C8-C73F-12ED-3DEB6AFE163B}"/>
              </a:ext>
            </a:extLst>
          </p:cNvPr>
          <p:cNvSpPr/>
          <p:nvPr/>
        </p:nvSpPr>
        <p:spPr>
          <a:xfrm>
            <a:off x="5645577" y="2562476"/>
            <a:ext cx="873865" cy="326615"/>
          </a:xfrm>
          <a:prstGeom prst="round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흥국생명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41E1EAC4-87F4-B52E-73C2-9DB743578FC0}"/>
              </a:ext>
            </a:extLst>
          </p:cNvPr>
          <p:cNvSpPr/>
          <p:nvPr/>
        </p:nvSpPr>
        <p:spPr>
          <a:xfrm>
            <a:off x="1124269" y="633223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16,620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207C3DB0-7B59-DEAD-DF16-17D0A4DAA4CA}"/>
              </a:ext>
            </a:extLst>
          </p:cNvPr>
          <p:cNvSpPr/>
          <p:nvPr/>
        </p:nvSpPr>
        <p:spPr>
          <a:xfrm>
            <a:off x="2429714" y="633223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29,580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ADFE9199-0DB8-D284-E152-D7127BBF23F6}"/>
              </a:ext>
            </a:extLst>
          </p:cNvPr>
          <p:cNvSpPr/>
          <p:nvPr/>
        </p:nvSpPr>
        <p:spPr>
          <a:xfrm>
            <a:off x="3741295" y="633223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43,650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A45700BC-DC6A-6DD3-D331-587098066CFC}"/>
              </a:ext>
            </a:extLst>
          </p:cNvPr>
          <p:cNvSpPr/>
          <p:nvPr/>
        </p:nvSpPr>
        <p:spPr>
          <a:xfrm>
            <a:off x="5039672" y="633223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25,350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C5C11668-38A4-B0D2-C3EE-17816BC23957}"/>
              </a:ext>
            </a:extLst>
          </p:cNvPr>
          <p:cNvSpPr/>
          <p:nvPr/>
        </p:nvSpPr>
        <p:spPr>
          <a:xfrm>
            <a:off x="6359431" y="633223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37,740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9101A6B5-2D5B-DEBD-E1FE-A4D9100E81B0}"/>
              </a:ext>
            </a:extLst>
          </p:cNvPr>
          <p:cNvSpPr/>
          <p:nvPr/>
        </p:nvSpPr>
        <p:spPr>
          <a:xfrm>
            <a:off x="7664133" y="633223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38,478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FBCC2649-56E3-9C94-F228-7A22E0D829E9}"/>
              </a:ext>
            </a:extLst>
          </p:cNvPr>
          <p:cNvSpPr/>
          <p:nvPr/>
        </p:nvSpPr>
        <p:spPr>
          <a:xfrm>
            <a:off x="8970934" y="633223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36,990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B5CAFAC3-9DA5-A49E-2B71-F28695A70B20}"/>
              </a:ext>
            </a:extLst>
          </p:cNvPr>
          <p:cNvSpPr/>
          <p:nvPr/>
        </p:nvSpPr>
        <p:spPr>
          <a:xfrm>
            <a:off x="8970934" y="5160268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36,990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4" name="직사각형 63">
            <a:extLst>
              <a:ext uri="{FF2B5EF4-FFF2-40B4-BE49-F238E27FC236}">
                <a16:creationId xmlns:a16="http://schemas.microsoft.com/office/drawing/2014/main" id="{257F253E-B649-A97E-DC20-4AC3F112A6B6}"/>
              </a:ext>
            </a:extLst>
          </p:cNvPr>
          <p:cNvSpPr/>
          <p:nvPr/>
        </p:nvSpPr>
        <p:spPr>
          <a:xfrm>
            <a:off x="7029994" y="5160268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37,740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id="{DE4BF70A-AE5C-6FEA-E26E-87E642D10EA6}"/>
              </a:ext>
            </a:extLst>
          </p:cNvPr>
          <p:cNvSpPr/>
          <p:nvPr/>
        </p:nvSpPr>
        <p:spPr>
          <a:xfrm>
            <a:off x="4420357" y="5160268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25,350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93947B0C-C5C0-D7D7-35AE-B293E18DCDC4}"/>
              </a:ext>
            </a:extLst>
          </p:cNvPr>
          <p:cNvSpPr/>
          <p:nvPr/>
        </p:nvSpPr>
        <p:spPr>
          <a:xfrm>
            <a:off x="1810719" y="5160268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16,620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7" name="직사각형 66">
            <a:extLst>
              <a:ext uri="{FF2B5EF4-FFF2-40B4-BE49-F238E27FC236}">
                <a16:creationId xmlns:a16="http://schemas.microsoft.com/office/drawing/2014/main" id="{B0A97338-7775-7457-3739-0EB0851578EB}"/>
              </a:ext>
            </a:extLst>
          </p:cNvPr>
          <p:cNvSpPr/>
          <p:nvPr/>
        </p:nvSpPr>
        <p:spPr>
          <a:xfrm>
            <a:off x="3106158" y="4101923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16,620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8" name="직사각형 67">
            <a:extLst>
              <a:ext uri="{FF2B5EF4-FFF2-40B4-BE49-F238E27FC236}">
                <a16:creationId xmlns:a16="http://schemas.microsoft.com/office/drawing/2014/main" id="{B34DA1FF-F744-ACDE-3B6A-457973CBB975}"/>
              </a:ext>
            </a:extLst>
          </p:cNvPr>
          <p:cNvSpPr/>
          <p:nvPr/>
        </p:nvSpPr>
        <p:spPr>
          <a:xfrm>
            <a:off x="8017982" y="4101923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36,990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9" name="직사각형 68">
            <a:extLst>
              <a:ext uri="{FF2B5EF4-FFF2-40B4-BE49-F238E27FC236}">
                <a16:creationId xmlns:a16="http://schemas.microsoft.com/office/drawing/2014/main" id="{EA67F7E2-3E6E-7349-A7DA-65417757AE01}"/>
              </a:ext>
            </a:extLst>
          </p:cNvPr>
          <p:cNvSpPr/>
          <p:nvPr/>
        </p:nvSpPr>
        <p:spPr>
          <a:xfrm>
            <a:off x="5601883" y="3044530"/>
            <a:ext cx="961252" cy="35780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16,620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70" name="슬라이드 번호 개체 틀 69">
            <a:extLst>
              <a:ext uri="{FF2B5EF4-FFF2-40B4-BE49-F238E27FC236}">
                <a16:creationId xmlns:a16="http://schemas.microsoft.com/office/drawing/2014/main" id="{10ADAB54-FEC6-1B29-09FC-C8629B548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12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56629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텍스트 개체 틀 54">
            <a:extLst>
              <a:ext uri="{FF2B5EF4-FFF2-40B4-BE49-F238E27FC236}">
                <a16:creationId xmlns:a16="http://schemas.microsoft.com/office/drawing/2014/main" id="{278D39E1-4CB8-497B-7076-12E3C995E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05</a:t>
            </a:r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9FC0DA9E-725A-176E-EF01-08869D78F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2182255" cy="503590"/>
          </a:xfrm>
        </p:spPr>
        <p:txBody>
          <a:bodyPr/>
          <a:lstStyle/>
          <a:p>
            <a:r>
              <a:rPr lang="ko-KR" altLang="en-US" dirty="0"/>
              <a:t>고</a:t>
            </a:r>
            <a:r>
              <a:rPr lang="en-US" altLang="ko-KR" dirty="0"/>
              <a:t>.</a:t>
            </a:r>
            <a:r>
              <a:rPr lang="ko-KR" altLang="en-US" dirty="0"/>
              <a:t>당 간편보험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1F4742A-F362-84BB-36FE-B42231FD34A9}"/>
              </a:ext>
            </a:extLst>
          </p:cNvPr>
          <p:cNvSpPr txBox="1"/>
          <p:nvPr/>
        </p:nvSpPr>
        <p:spPr>
          <a:xfrm>
            <a:off x="4513078" y="1212363"/>
            <a:ext cx="1601714" cy="378541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고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.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고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.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당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?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D048508-6DC4-38FC-21D5-BC8DE7D48B90}"/>
              </a:ext>
            </a:extLst>
          </p:cNvPr>
          <p:cNvSpPr txBox="1"/>
          <p:nvPr/>
        </p:nvSpPr>
        <p:spPr>
          <a:xfrm rot="19989734">
            <a:off x="5193950" y="1884033"/>
            <a:ext cx="1601714" cy="378541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고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.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당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.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지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65B3B67-EAB6-C754-766C-24471A620126}"/>
              </a:ext>
            </a:extLst>
          </p:cNvPr>
          <p:cNvSpPr txBox="1"/>
          <p:nvPr/>
        </p:nvSpPr>
        <p:spPr>
          <a:xfrm rot="1311582">
            <a:off x="3572298" y="1829440"/>
            <a:ext cx="1601714" cy="378541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고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.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당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?</a:t>
            </a:r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BA09A68C-5C43-6999-A6FE-75731A2B27BB}"/>
              </a:ext>
            </a:extLst>
          </p:cNvPr>
          <p:cNvSpPr/>
          <p:nvPr/>
        </p:nvSpPr>
        <p:spPr>
          <a:xfrm>
            <a:off x="3039476" y="6325573"/>
            <a:ext cx="4289010" cy="404183"/>
          </a:xfrm>
          <a:prstGeom prst="round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2000" dirty="0">
                <a:ln w="38100">
                  <a:solidFill>
                    <a:srgbClr val="FFFDE6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여기어때 잘난체 2 TTF" pitchFamily="2" charset="-127"/>
                <a:ea typeface="여기어때 잘난체 2 TTF" pitchFamily="2" charset="-127"/>
              </a:rPr>
              <a:t>약물고지형 </a:t>
            </a:r>
            <a:r>
              <a:rPr lang="ko-KR" altLang="en-US" sz="2000" dirty="0" err="1">
                <a:ln w="38100">
                  <a:solidFill>
                    <a:srgbClr val="FFFDE6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여기어때 잘난체 2 TTF" pitchFamily="2" charset="-127"/>
                <a:ea typeface="여기어때 잘난체 2 TTF" pitchFamily="2" charset="-127"/>
              </a:rPr>
              <a:t>유병자보험</a:t>
            </a:r>
            <a:r>
              <a:rPr lang="ko-KR" altLang="en-US" sz="2000" dirty="0">
                <a:ln w="38100">
                  <a:solidFill>
                    <a:srgbClr val="FFFDE6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여기어때 잘난체 2 TTF" pitchFamily="2" charset="-127"/>
                <a:ea typeface="여기어때 잘난체 2 TTF" pitchFamily="2" charset="-127"/>
              </a:rPr>
              <a:t> 전격비교 </a:t>
            </a:r>
            <a:r>
              <a:rPr lang="en-US" altLang="ko-KR" sz="2000" dirty="0">
                <a:ln w="38100">
                  <a:solidFill>
                    <a:srgbClr val="FFFDE6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여기어때 잘난체 2 TTF" pitchFamily="2" charset="-127"/>
                <a:ea typeface="여기어때 잘난체 2 TTF" pitchFamily="2" charset="-127"/>
              </a:rPr>
              <a:t>!</a:t>
            </a:r>
            <a:endParaRPr lang="ko-KR" altLang="en-US" sz="2000" b="0" dirty="0">
              <a:ln w="38100">
                <a:solidFill>
                  <a:srgbClr val="FFFDE6">
                    <a:alpha val="0"/>
                  </a:srgb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여기어때 잘난체 2 TTF" pitchFamily="2" charset="-127"/>
              <a:ea typeface="여기어때 잘난체 2 TTF" pitchFamily="2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12C54C8-C460-4C3E-A8F8-9BA923603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13</a:t>
            </a:fld>
            <a:r>
              <a:rPr lang="en-US" altLang="ko-KR"/>
              <a:t>/38</a:t>
            </a:r>
            <a:endParaRPr lang="en-US" altLang="ko-KR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A74E29D2-5A08-9674-50AB-B8400ECCEE35}"/>
              </a:ext>
            </a:extLst>
          </p:cNvPr>
          <p:cNvSpPr/>
          <p:nvPr/>
        </p:nvSpPr>
        <p:spPr>
          <a:xfrm>
            <a:off x="5334685" y="4572731"/>
            <a:ext cx="295247" cy="118786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7030A0"/>
              </a:solidFill>
              <a:latin typeface="+mj-ea"/>
              <a:ea typeface="+mj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A228E99-21F7-1F33-79DA-F69E5CA545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1" b="89844" l="9677" r="96358">
                        <a14:foregroundMark x1="32050" y1="40527" x2="28824" y2="46484"/>
                        <a14:foregroundMark x1="31842" y1="32324" x2="24974" y2="47168"/>
                        <a14:foregroundMark x1="21956" y1="42383" x2="17482" y2="52734"/>
                        <a14:foregroundMark x1="17170" y1="37500" x2="15193" y2="55273"/>
                        <a14:foregroundMark x1="13528" y1="38574" x2="13528" y2="45898"/>
                        <a14:foregroundMark x1="13111" y1="47559" x2="11967" y2="47559"/>
                        <a14:foregroundMark x1="25702" y1="31738" x2="22893" y2="38770"/>
                        <a14:foregroundMark x1="10822" y1="42676" x2="9677" y2="45020"/>
                        <a14:foregroundMark x1="9886" y1="41406" x2="10094" y2="53125"/>
                        <a14:backgroundMark x1="74506" y1="30273" x2="74194" y2="82422"/>
                        <a14:backgroundMark x1="56400" y1="19727" x2="59417" y2="79199"/>
                        <a14:backgroundMark x1="59001" y1="27441" x2="60354" y2="60059"/>
                        <a14:backgroundMark x1="60354" y1="60059" x2="80125" y2="64648"/>
                        <a14:backgroundMark x1="80125" y1="64648" x2="65453" y2="69336"/>
                        <a14:backgroundMark x1="65453" y1="69336" x2="68783" y2="60449"/>
                        <a14:backgroundMark x1="63996" y1="26172" x2="83351" y2="93359"/>
                        <a14:backgroundMark x1="83143" y1="34961" x2="72633" y2="79492"/>
                        <a14:backgroundMark x1="88345" y1="27441" x2="96774" y2="57617"/>
                        <a14:backgroundMark x1="82414" y1="19727" x2="73361" y2="64453"/>
                        <a14:backgroundMark x1="79292" y1="21680" x2="73985" y2="59082"/>
                        <a14:backgroundMark x1="72841" y1="29395" x2="64204" y2="60645"/>
                        <a14:backgroundMark x1="55567" y1="20996" x2="55255" y2="44336"/>
                        <a14:backgroundMark x1="54214" y1="25293" x2="53278" y2="45020"/>
                        <a14:backgroundMark x1="51197" y1="30859" x2="59834" y2="40527"/>
                        <a14:backgroundMark x1="92716" y1="27441" x2="98855" y2="58691"/>
                        <a14:backgroundMark x1="88137" y1="30469" x2="66909" y2="44531"/>
                        <a14:backgroundMark x1="91363" y1="21191" x2="97086" y2="52246"/>
                        <a14:backgroundMark x1="95213" y1="31055" x2="95213" y2="51465"/>
                      </a14:backgroundRemoval>
                    </a14:imgEffect>
                  </a14:imgLayer>
                </a14:imgProps>
              </a:ext>
            </a:extLst>
          </a:blip>
          <a:srcRect l="2160" r="45834"/>
          <a:stretch/>
        </p:blipFill>
        <p:spPr>
          <a:xfrm>
            <a:off x="3850659" y="1227349"/>
            <a:ext cx="2666645" cy="546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9999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텍스트 개체 틀 54">
            <a:extLst>
              <a:ext uri="{FF2B5EF4-FFF2-40B4-BE49-F238E27FC236}">
                <a16:creationId xmlns:a16="http://schemas.microsoft.com/office/drawing/2014/main" id="{278D39E1-4CB8-497B-7076-12E3C995E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05</a:t>
            </a: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BCF92-42DE-D4BD-48EE-FDD129255117}"/>
              </a:ext>
            </a:extLst>
          </p:cNvPr>
          <p:cNvSpPr txBox="1"/>
          <p:nvPr/>
        </p:nvSpPr>
        <p:spPr>
          <a:xfrm>
            <a:off x="7710944" y="6781048"/>
            <a:ext cx="1430200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ko-KR" sz="800" dirty="0">
                <a:latin typeface="페이퍼로지 6 SemiBold" pitchFamily="2" charset="-127"/>
                <a:ea typeface="페이퍼로지 6 SemiBold" pitchFamily="2" charset="-127"/>
              </a:rPr>
              <a:t>*26.6</a:t>
            </a:r>
            <a:r>
              <a:rPr lang="ko-KR" altLang="en-US" sz="800" dirty="0">
                <a:latin typeface="페이퍼로지 6 SemiBold" pitchFamily="2" charset="-127"/>
                <a:ea typeface="페이퍼로지 6 SemiBold" pitchFamily="2" charset="-127"/>
              </a:rPr>
              <a:t>월 타사 가격공시실 기준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4C2E491-5223-96BA-68C0-6B24BF3F4630}"/>
              </a:ext>
            </a:extLst>
          </p:cNvPr>
          <p:cNvSpPr txBox="1"/>
          <p:nvPr/>
        </p:nvSpPr>
        <p:spPr>
          <a:xfrm>
            <a:off x="1321158" y="6811870"/>
            <a:ext cx="4741197" cy="282573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3.10.5.5(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고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.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당고지형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),20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년납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100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세만기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,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해약환급금미지급형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V2,50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세 남자 기준</a:t>
            </a:r>
            <a:endParaRPr lang="en-US" altLang="ko-KR" sz="800" dirty="0">
              <a:ln>
                <a:solidFill>
                  <a:schemeClr val="tx1">
                    <a:alpha val="0"/>
                  </a:schemeClr>
                </a:solidFill>
              </a:ln>
              <a:latin typeface="페이퍼로지 6 SemiBold" pitchFamily="2" charset="-127"/>
              <a:ea typeface="페이퍼로지 6 SemiBold" pitchFamily="2" charset="-127"/>
            </a:endParaRPr>
          </a:p>
          <a:p>
            <a:pPr algn="l"/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암진단비 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3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천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(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소액암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6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백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), 2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대진단비 각 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3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천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, 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항암약물 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&amp; 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방사선치료비 각 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1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천 가입기준 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(</a:t>
            </a:r>
            <a:r>
              <a:rPr lang="ko-KR" altLang="en-US" sz="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주계약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 미포함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)</a:t>
            </a:r>
            <a:r>
              <a:rPr lang="ko-KR" altLang="en-US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 미포함</a:t>
            </a:r>
            <a:r>
              <a:rPr lang="en-US" altLang="ko-KR" sz="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)</a:t>
            </a:r>
          </a:p>
        </p:txBody>
      </p: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A735A910-340F-8CB0-E4C5-B8F6CE81D7A1}"/>
              </a:ext>
            </a:extLst>
          </p:cNvPr>
          <p:cNvCxnSpPr>
            <a:cxnSpLocks/>
          </p:cNvCxnSpPr>
          <p:nvPr/>
        </p:nvCxnSpPr>
        <p:spPr>
          <a:xfrm>
            <a:off x="1378031" y="6339148"/>
            <a:ext cx="7535858" cy="0"/>
          </a:xfrm>
          <a:prstGeom prst="line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00CAA551-B96F-1940-E9F2-05E95A087C31}"/>
              </a:ext>
            </a:extLst>
          </p:cNvPr>
          <p:cNvSpPr/>
          <p:nvPr/>
        </p:nvSpPr>
        <p:spPr>
          <a:xfrm>
            <a:off x="1326438" y="5969282"/>
            <a:ext cx="1175715" cy="811971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흥국생명</a:t>
            </a:r>
            <a:endParaRPr lang="en-US" altLang="ko-KR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05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3.10.5</a:t>
            </a:r>
          </a:p>
          <a:p>
            <a:pPr algn="ctr"/>
            <a:r>
              <a:rPr lang="ko-KR" altLang="en-US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고</a:t>
            </a:r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.</a:t>
            </a:r>
            <a:r>
              <a:rPr lang="ko-KR" altLang="en-US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당 고지형</a:t>
            </a:r>
            <a:endParaRPr lang="en-US" altLang="ko-KR" sz="105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122,640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en-US" altLang="ko-KR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1A6CD76-48A8-1883-536D-2A703EC79441}"/>
              </a:ext>
            </a:extLst>
          </p:cNvPr>
          <p:cNvSpPr/>
          <p:nvPr/>
        </p:nvSpPr>
        <p:spPr>
          <a:xfrm>
            <a:off x="2634682" y="5969282"/>
            <a:ext cx="1175715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A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사</a:t>
            </a:r>
            <a:endParaRPr lang="en-US" altLang="ko-KR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05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3.5.5</a:t>
            </a:r>
          </a:p>
          <a:p>
            <a:pPr algn="ctr"/>
            <a:r>
              <a:rPr lang="ko-KR" altLang="en-US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고</a:t>
            </a:r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.</a:t>
            </a:r>
            <a:r>
              <a:rPr lang="ko-KR" altLang="en-US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당 고지형</a:t>
            </a:r>
            <a:endParaRPr lang="en-US" altLang="ko-KR" sz="105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171,227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84648E20-5969-8A61-71EF-EC2118D93266}"/>
              </a:ext>
            </a:extLst>
          </p:cNvPr>
          <p:cNvSpPr/>
          <p:nvPr/>
        </p:nvSpPr>
        <p:spPr>
          <a:xfrm>
            <a:off x="3942926" y="5969282"/>
            <a:ext cx="1175715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B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사</a:t>
            </a:r>
            <a:endParaRPr lang="en-US" altLang="ko-KR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3.10.5</a:t>
            </a:r>
          </a:p>
          <a:p>
            <a:pPr algn="ctr"/>
            <a:r>
              <a:rPr lang="ko-KR" altLang="en-US" sz="105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당뇨 고지형</a:t>
            </a:r>
            <a:endParaRPr lang="en-US" altLang="ko-KR" sz="105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169,319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F6499CEC-1559-C044-B4DD-50E48177A3BD}"/>
              </a:ext>
            </a:extLst>
          </p:cNvPr>
          <p:cNvSpPr/>
          <p:nvPr/>
        </p:nvSpPr>
        <p:spPr>
          <a:xfrm>
            <a:off x="5251170" y="5969282"/>
            <a:ext cx="1175715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C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사</a:t>
            </a:r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3.8.5</a:t>
            </a:r>
          </a:p>
          <a:p>
            <a:pPr algn="ctr"/>
            <a:r>
              <a:rPr lang="ko-KR" altLang="en-US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고</a:t>
            </a:r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.</a:t>
            </a:r>
            <a:r>
              <a:rPr lang="ko-KR" altLang="en-US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당</a:t>
            </a:r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.</a:t>
            </a:r>
            <a:r>
              <a:rPr lang="ko-KR" altLang="en-US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지 고지형</a:t>
            </a:r>
            <a:endParaRPr lang="en-US" altLang="ko-KR" sz="105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176,720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A391E0CA-B927-0787-573C-957C06DC0AAD}"/>
              </a:ext>
            </a:extLst>
          </p:cNvPr>
          <p:cNvSpPr/>
          <p:nvPr/>
        </p:nvSpPr>
        <p:spPr>
          <a:xfrm>
            <a:off x="6559414" y="5969282"/>
            <a:ext cx="1175715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D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사</a:t>
            </a:r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3.10.5</a:t>
            </a:r>
          </a:p>
          <a:p>
            <a:pPr algn="ctr"/>
            <a:r>
              <a:rPr lang="ko-KR" altLang="en-US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고</a:t>
            </a:r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.</a:t>
            </a:r>
            <a:r>
              <a:rPr lang="ko-KR" altLang="en-US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당</a:t>
            </a:r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.</a:t>
            </a:r>
            <a:r>
              <a:rPr lang="ko-KR" altLang="en-US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지 고지형</a:t>
            </a:r>
            <a:endParaRPr lang="en-US" altLang="ko-KR" sz="105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168,151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CD7D07B-7A7D-5D65-56C2-9558BA4E1F25}"/>
              </a:ext>
            </a:extLst>
          </p:cNvPr>
          <p:cNvSpPr/>
          <p:nvPr/>
        </p:nvSpPr>
        <p:spPr>
          <a:xfrm>
            <a:off x="7867658" y="5969282"/>
            <a:ext cx="1175715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E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사</a:t>
            </a:r>
            <a:endParaRPr lang="en-US" altLang="ko-KR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3.10.5</a:t>
            </a:r>
          </a:p>
          <a:p>
            <a:pPr algn="ctr"/>
            <a:r>
              <a:rPr lang="ko-KR" altLang="en-US" sz="105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고</a:t>
            </a:r>
            <a:r>
              <a:rPr lang="en-US" altLang="ko-KR" sz="105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.</a:t>
            </a:r>
            <a:r>
              <a:rPr lang="ko-KR" altLang="en-US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당 고지형</a:t>
            </a:r>
            <a:endParaRPr lang="en-US" altLang="ko-KR" sz="105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243,155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7" name="왼쪽 대괄호 6">
            <a:extLst>
              <a:ext uri="{FF2B5EF4-FFF2-40B4-BE49-F238E27FC236}">
                <a16:creationId xmlns:a16="http://schemas.microsoft.com/office/drawing/2014/main" id="{AB235EFC-EEED-AAF9-E62E-9B84AFD01B62}"/>
              </a:ext>
            </a:extLst>
          </p:cNvPr>
          <p:cNvSpPr/>
          <p:nvPr/>
        </p:nvSpPr>
        <p:spPr>
          <a:xfrm rot="5400000">
            <a:off x="2349366" y="4902597"/>
            <a:ext cx="496740" cy="1609077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8" name="왼쪽 대괄호 7">
            <a:extLst>
              <a:ext uri="{FF2B5EF4-FFF2-40B4-BE49-F238E27FC236}">
                <a16:creationId xmlns:a16="http://schemas.microsoft.com/office/drawing/2014/main" id="{FFD16837-997E-09BA-4206-782823937EF0}"/>
              </a:ext>
            </a:extLst>
          </p:cNvPr>
          <p:cNvSpPr/>
          <p:nvPr/>
        </p:nvSpPr>
        <p:spPr>
          <a:xfrm rot="5400000">
            <a:off x="4959004" y="4902598"/>
            <a:ext cx="496740" cy="1609077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9" name="왼쪽 대괄호 8">
            <a:extLst>
              <a:ext uri="{FF2B5EF4-FFF2-40B4-BE49-F238E27FC236}">
                <a16:creationId xmlns:a16="http://schemas.microsoft.com/office/drawing/2014/main" id="{F7A0DC0B-49ED-6DB6-4254-0C2D534F74B0}"/>
              </a:ext>
            </a:extLst>
          </p:cNvPr>
          <p:cNvSpPr/>
          <p:nvPr/>
        </p:nvSpPr>
        <p:spPr>
          <a:xfrm rot="5400000">
            <a:off x="6994979" y="4328938"/>
            <a:ext cx="1644063" cy="1609077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4A517A5-CFD8-9CB2-2E84-AD263BA13DFB}"/>
              </a:ext>
            </a:extLst>
          </p:cNvPr>
          <p:cNvSpPr/>
          <p:nvPr/>
        </p:nvSpPr>
        <p:spPr>
          <a:xfrm>
            <a:off x="2025078" y="4810311"/>
            <a:ext cx="1175715" cy="811971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122.640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07C21F6-3758-0FBD-5C4A-99DD9ACAA280}"/>
              </a:ext>
            </a:extLst>
          </p:cNvPr>
          <p:cNvSpPr/>
          <p:nvPr/>
        </p:nvSpPr>
        <p:spPr>
          <a:xfrm>
            <a:off x="4629790" y="4810311"/>
            <a:ext cx="1175715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169,319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B3811B2-883A-434B-93CA-5822658BDBB4}"/>
              </a:ext>
            </a:extLst>
          </p:cNvPr>
          <p:cNvSpPr/>
          <p:nvPr/>
        </p:nvSpPr>
        <p:spPr>
          <a:xfrm>
            <a:off x="7229154" y="3763640"/>
            <a:ext cx="1175715" cy="8119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168,151</a:t>
            </a:r>
            <a:endParaRPr lang="en-US" altLang="ko-KR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5" name="왼쪽 대괄호 14">
            <a:extLst>
              <a:ext uri="{FF2B5EF4-FFF2-40B4-BE49-F238E27FC236}">
                <a16:creationId xmlns:a16="http://schemas.microsoft.com/office/drawing/2014/main" id="{001DCE3F-C233-4A45-A0E4-D2CAB354C24E}"/>
              </a:ext>
            </a:extLst>
          </p:cNvPr>
          <p:cNvSpPr/>
          <p:nvPr/>
        </p:nvSpPr>
        <p:spPr>
          <a:xfrm rot="5400000">
            <a:off x="3685008" y="3134524"/>
            <a:ext cx="496740" cy="2850579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A62562F3-231E-C0AE-538D-A016EAF33307}"/>
              </a:ext>
            </a:extLst>
          </p:cNvPr>
          <p:cNvSpPr/>
          <p:nvPr/>
        </p:nvSpPr>
        <p:spPr>
          <a:xfrm>
            <a:off x="3309342" y="3747842"/>
            <a:ext cx="1175715" cy="811971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122,640</a:t>
            </a:r>
            <a:endParaRPr lang="en-US" altLang="ko-KR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3" name="왼쪽 대괄호 22">
            <a:extLst>
              <a:ext uri="{FF2B5EF4-FFF2-40B4-BE49-F238E27FC236}">
                <a16:creationId xmlns:a16="http://schemas.microsoft.com/office/drawing/2014/main" id="{C8D6ACD6-F08E-6ADD-DFD5-E0DDCD01AF52}"/>
              </a:ext>
            </a:extLst>
          </p:cNvPr>
          <p:cNvSpPr/>
          <p:nvPr/>
        </p:nvSpPr>
        <p:spPr>
          <a:xfrm rot="5400000">
            <a:off x="5644136" y="1472903"/>
            <a:ext cx="496740" cy="4057185"/>
          </a:xfrm>
          <a:prstGeom prst="leftBracket">
            <a:avLst/>
          </a:prstGeom>
          <a:ln w="9525" cap="rnd"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CA71DC99-0060-DE75-44B0-B7F604F895BF}"/>
              </a:ext>
            </a:extLst>
          </p:cNvPr>
          <p:cNvSpPr/>
          <p:nvPr/>
        </p:nvSpPr>
        <p:spPr>
          <a:xfrm>
            <a:off x="5431176" y="2677179"/>
            <a:ext cx="1175715" cy="811971"/>
          </a:xfrm>
          <a:prstGeom prst="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122,640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F973280-5DC4-F46C-6A42-01015DC66D72}"/>
              </a:ext>
            </a:extLst>
          </p:cNvPr>
          <p:cNvSpPr txBox="1"/>
          <p:nvPr/>
        </p:nvSpPr>
        <p:spPr>
          <a:xfrm>
            <a:off x="5428122" y="3474049"/>
            <a:ext cx="1258490" cy="221018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흥국생명 </a:t>
            </a:r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win !</a:t>
            </a:r>
            <a:endParaRPr lang="ko-KR" altLang="en-US" sz="1200" dirty="0">
              <a:ln>
                <a:solidFill>
                  <a:schemeClr val="tx1">
                    <a:alpha val="0"/>
                  </a:schemeClr>
                </a:solidFill>
              </a:ln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36" name="제목 3">
            <a:extLst>
              <a:ext uri="{FF2B5EF4-FFF2-40B4-BE49-F238E27FC236}">
                <a16:creationId xmlns:a16="http://schemas.microsoft.com/office/drawing/2014/main" id="{1E00E418-29AF-6384-6E29-078557C5B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2182255" cy="503590"/>
          </a:xfrm>
        </p:spPr>
        <p:txBody>
          <a:bodyPr/>
          <a:lstStyle/>
          <a:p>
            <a:r>
              <a:rPr lang="ko-KR" altLang="en-US" dirty="0"/>
              <a:t>고</a:t>
            </a:r>
            <a:r>
              <a:rPr lang="en-US" altLang="ko-KR" dirty="0"/>
              <a:t>.</a:t>
            </a:r>
            <a:r>
              <a:rPr lang="ko-KR" altLang="en-US" dirty="0"/>
              <a:t>당 간편보험</a:t>
            </a:r>
          </a:p>
        </p:txBody>
      </p: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A331BF42-64B0-017B-3281-88969EEB0821}"/>
              </a:ext>
            </a:extLst>
          </p:cNvPr>
          <p:cNvGrpSpPr/>
          <p:nvPr/>
        </p:nvGrpSpPr>
        <p:grpSpPr>
          <a:xfrm>
            <a:off x="2131823" y="1254110"/>
            <a:ext cx="6104317" cy="1172309"/>
            <a:chOff x="1772128" y="1152562"/>
            <a:chExt cx="6104317" cy="1560343"/>
          </a:xfrm>
        </p:grpSpPr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49B6F606-7B1E-7878-387F-5D7E351FC26F}"/>
                </a:ext>
              </a:extLst>
            </p:cNvPr>
            <p:cNvGrpSpPr/>
            <p:nvPr/>
          </p:nvGrpSpPr>
          <p:grpSpPr>
            <a:xfrm>
              <a:off x="1772128" y="1254328"/>
              <a:ext cx="1887361" cy="1458577"/>
              <a:chOff x="1835478" y="5071543"/>
              <a:chExt cx="1887361" cy="1458577"/>
            </a:xfrm>
            <a:solidFill>
              <a:srgbClr val="DFAEDA"/>
            </a:solidFill>
          </p:grpSpPr>
          <p:grpSp>
            <p:nvGrpSpPr>
              <p:cNvPr id="44" name="그룹 43">
                <a:extLst>
                  <a:ext uri="{FF2B5EF4-FFF2-40B4-BE49-F238E27FC236}">
                    <a16:creationId xmlns:a16="http://schemas.microsoft.com/office/drawing/2014/main" id="{966507A1-F3F4-4822-2D45-D797CEA0C7E0}"/>
                  </a:ext>
                </a:extLst>
              </p:cNvPr>
              <p:cNvGrpSpPr/>
              <p:nvPr/>
            </p:nvGrpSpPr>
            <p:grpSpPr>
              <a:xfrm>
                <a:off x="1835478" y="5071543"/>
                <a:ext cx="1887361" cy="1458577"/>
                <a:chOff x="1835478" y="4727408"/>
                <a:chExt cx="1887361" cy="1941366"/>
              </a:xfrm>
              <a:grpFill/>
            </p:grpSpPr>
            <p:sp>
              <p:nvSpPr>
                <p:cNvPr id="47" name="사각형: 둥근 모서리 46">
                  <a:extLst>
                    <a:ext uri="{FF2B5EF4-FFF2-40B4-BE49-F238E27FC236}">
                      <a16:creationId xmlns:a16="http://schemas.microsoft.com/office/drawing/2014/main" id="{4A700827-960D-BF84-E36F-DC8911A5E7F6}"/>
                    </a:ext>
                  </a:extLst>
                </p:cNvPr>
                <p:cNvSpPr/>
                <p:nvPr/>
              </p:nvSpPr>
              <p:spPr>
                <a:xfrm>
                  <a:off x="1835478" y="4817728"/>
                  <a:ext cx="1887361" cy="1851046"/>
                </a:xfrm>
                <a:prstGeom prst="roundRect">
                  <a:avLst/>
                </a:prstGeom>
                <a:grpFill/>
                <a:ln w="952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tIns="18000" rIns="36000" bIns="18000" rtlCol="0" anchor="ctr"/>
                <a:lstStyle/>
                <a:p>
                  <a:pPr algn="ctr"/>
                  <a:endParaRPr lang="ko-KR" altLang="en-US" sz="1200" b="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8" name="사각형: 둥근 모서리 47">
                  <a:extLst>
                    <a:ext uri="{FF2B5EF4-FFF2-40B4-BE49-F238E27FC236}">
                      <a16:creationId xmlns:a16="http://schemas.microsoft.com/office/drawing/2014/main" id="{B60ED9C5-1BA5-3325-3EC3-2D0A04E3C18B}"/>
                    </a:ext>
                  </a:extLst>
                </p:cNvPr>
                <p:cNvSpPr/>
                <p:nvPr/>
              </p:nvSpPr>
              <p:spPr>
                <a:xfrm>
                  <a:off x="1835478" y="4727408"/>
                  <a:ext cx="1887361" cy="1851046"/>
                </a:xfrm>
                <a:prstGeom prst="roundRect">
                  <a:avLst/>
                </a:prstGeom>
                <a:solidFill>
                  <a:schemeClr val="bg1"/>
                </a:solidFill>
                <a:ln w="9525">
                  <a:solidFill>
                    <a:srgbClr val="DFAEDA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tIns="18000" rIns="36000" bIns="18000" rtlCol="0" anchor="ctr"/>
                <a:lstStyle/>
                <a:p>
                  <a:pPr algn="ctr"/>
                  <a:endParaRPr lang="ko-KR" altLang="en-US" sz="1200" b="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C84423E2-3851-A86F-062B-0871653C77F6}"/>
                  </a:ext>
                </a:extLst>
              </p:cNvPr>
              <p:cNvSpPr txBox="1"/>
              <p:nvPr/>
            </p:nvSpPr>
            <p:spPr>
              <a:xfrm>
                <a:off x="2026577" y="5494766"/>
                <a:ext cx="1525713" cy="71709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36000" tIns="18000" rIns="36000" bIns="18000" rtlCol="0">
                <a:spAutoFit/>
              </a:bodyPr>
              <a:lstStyle/>
              <a:p>
                <a:pPr algn="ctr"/>
                <a:r>
                  <a:rPr lang="ko-KR" altLang="en-US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당뇨고지형</a:t>
                </a:r>
                <a:endPara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+mn-ea"/>
                </a:endParaRPr>
              </a:p>
              <a:p>
                <a:pPr algn="ctr"/>
                <a:r>
                  <a:rPr lang="en-US" altLang="ko-KR" sz="105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(5</a:t>
                </a:r>
                <a:r>
                  <a:rPr lang="ko-KR" altLang="en-US" sz="105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년 내 당뇨치료 </a:t>
                </a:r>
                <a:r>
                  <a:rPr lang="ko-KR" altLang="en-US" sz="1050" dirty="0" err="1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없음고지</a:t>
                </a:r>
                <a:r>
                  <a:rPr lang="en-US" altLang="ko-KR" sz="105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)</a:t>
                </a:r>
              </a:p>
            </p:txBody>
          </p:sp>
        </p:grpSp>
        <p:sp>
          <p:nvSpPr>
            <p:cNvPr id="49" name="사각형: 둥근 모서리 48">
              <a:extLst>
                <a:ext uri="{FF2B5EF4-FFF2-40B4-BE49-F238E27FC236}">
                  <a16:creationId xmlns:a16="http://schemas.microsoft.com/office/drawing/2014/main" id="{524AA0AB-19B9-43F9-2D3E-92D95DCC81A5}"/>
                </a:ext>
              </a:extLst>
            </p:cNvPr>
            <p:cNvSpPr/>
            <p:nvPr/>
          </p:nvSpPr>
          <p:spPr>
            <a:xfrm>
              <a:off x="1823780" y="1152562"/>
              <a:ext cx="1804604" cy="378355"/>
            </a:xfrm>
            <a:prstGeom prst="roundRect">
              <a:avLst/>
            </a:prstGeom>
            <a:solidFill>
              <a:srgbClr val="351B6F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1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고혈압만 치료 중이면</a:t>
              </a:r>
              <a:r>
                <a:rPr lang="en-US" altLang="ko-KR" sz="11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?</a:t>
              </a:r>
              <a:endParaRPr lang="ko-KR" altLang="en-US" sz="11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65899A67-1CDE-656E-1942-530D1D046B35}"/>
                </a:ext>
              </a:extLst>
            </p:cNvPr>
            <p:cNvGrpSpPr/>
            <p:nvPr/>
          </p:nvGrpSpPr>
          <p:grpSpPr>
            <a:xfrm>
              <a:off x="3881026" y="1254328"/>
              <a:ext cx="1887361" cy="1458577"/>
              <a:chOff x="1835478" y="5071543"/>
              <a:chExt cx="1887361" cy="1458577"/>
            </a:xfrm>
            <a:solidFill>
              <a:srgbClr val="DFAEDA"/>
            </a:solidFill>
          </p:grpSpPr>
          <p:grpSp>
            <p:nvGrpSpPr>
              <p:cNvPr id="51" name="그룹 50">
                <a:extLst>
                  <a:ext uri="{FF2B5EF4-FFF2-40B4-BE49-F238E27FC236}">
                    <a16:creationId xmlns:a16="http://schemas.microsoft.com/office/drawing/2014/main" id="{F61C34E4-7F21-78B9-066F-D8F19963FB0E}"/>
                  </a:ext>
                </a:extLst>
              </p:cNvPr>
              <p:cNvGrpSpPr/>
              <p:nvPr/>
            </p:nvGrpSpPr>
            <p:grpSpPr>
              <a:xfrm>
                <a:off x="1835478" y="5071543"/>
                <a:ext cx="1887361" cy="1458577"/>
                <a:chOff x="1835478" y="4727408"/>
                <a:chExt cx="1887361" cy="1941366"/>
              </a:xfrm>
              <a:grpFill/>
            </p:grpSpPr>
            <p:sp>
              <p:nvSpPr>
                <p:cNvPr id="53" name="사각형: 둥근 모서리 52">
                  <a:extLst>
                    <a:ext uri="{FF2B5EF4-FFF2-40B4-BE49-F238E27FC236}">
                      <a16:creationId xmlns:a16="http://schemas.microsoft.com/office/drawing/2014/main" id="{7506274A-5B2B-CEBA-005F-D6A757F63205}"/>
                    </a:ext>
                  </a:extLst>
                </p:cNvPr>
                <p:cNvSpPr/>
                <p:nvPr/>
              </p:nvSpPr>
              <p:spPr>
                <a:xfrm>
                  <a:off x="1835478" y="4817728"/>
                  <a:ext cx="1887361" cy="1851046"/>
                </a:xfrm>
                <a:prstGeom prst="roundRect">
                  <a:avLst/>
                </a:prstGeom>
                <a:grpFill/>
                <a:ln w="952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tIns="18000" rIns="36000" bIns="18000" rtlCol="0" anchor="ctr"/>
                <a:lstStyle/>
                <a:p>
                  <a:pPr algn="ctr"/>
                  <a:endParaRPr lang="ko-KR" altLang="en-US" sz="1200" b="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54" name="사각형: 둥근 모서리 53">
                  <a:extLst>
                    <a:ext uri="{FF2B5EF4-FFF2-40B4-BE49-F238E27FC236}">
                      <a16:creationId xmlns:a16="http://schemas.microsoft.com/office/drawing/2014/main" id="{8AA4EE07-ABA8-B8CF-335E-D2CABB422E68}"/>
                    </a:ext>
                  </a:extLst>
                </p:cNvPr>
                <p:cNvSpPr/>
                <p:nvPr/>
              </p:nvSpPr>
              <p:spPr>
                <a:xfrm>
                  <a:off x="1835478" y="4727408"/>
                  <a:ext cx="1887361" cy="1851046"/>
                </a:xfrm>
                <a:prstGeom prst="roundRect">
                  <a:avLst/>
                </a:prstGeom>
                <a:solidFill>
                  <a:schemeClr val="bg1"/>
                </a:solidFill>
                <a:ln w="9525">
                  <a:solidFill>
                    <a:srgbClr val="DFAEDA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tIns="18000" rIns="36000" bIns="18000" rtlCol="0" anchor="ctr"/>
                <a:lstStyle/>
                <a:p>
                  <a:pPr algn="ctr"/>
                  <a:endParaRPr lang="ko-KR" altLang="en-US" sz="1200" b="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AB8A2C2D-4447-A52F-BC7F-E798BB4ECD0A}"/>
                  </a:ext>
                </a:extLst>
              </p:cNvPr>
              <p:cNvSpPr txBox="1"/>
              <p:nvPr/>
            </p:nvSpPr>
            <p:spPr>
              <a:xfrm>
                <a:off x="2026577" y="5494766"/>
                <a:ext cx="1525713" cy="71709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36000" tIns="18000" rIns="36000" bIns="18000" rtlCol="0">
                <a:spAutoFit/>
              </a:bodyPr>
              <a:lstStyle/>
              <a:p>
                <a:pPr algn="ctr"/>
                <a:r>
                  <a:rPr lang="ko-KR" altLang="en-US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고혈압고지형</a:t>
                </a:r>
                <a:endPara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+mn-ea"/>
                </a:endParaRPr>
              </a:p>
              <a:p>
                <a:pPr algn="ctr"/>
                <a:r>
                  <a:rPr lang="en-US" altLang="ko-KR" sz="105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(5</a:t>
                </a:r>
                <a:r>
                  <a:rPr lang="ko-KR" altLang="en-US" sz="105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년 내 고혈압치료 </a:t>
                </a:r>
                <a:r>
                  <a:rPr lang="ko-KR" altLang="en-US" sz="1050" dirty="0" err="1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없음고지</a:t>
                </a:r>
                <a:r>
                  <a:rPr lang="en-US" altLang="ko-KR" sz="105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)</a:t>
                </a:r>
              </a:p>
            </p:txBody>
          </p:sp>
        </p:grpSp>
        <p:sp>
          <p:nvSpPr>
            <p:cNvPr id="56" name="사각형: 둥근 모서리 55">
              <a:extLst>
                <a:ext uri="{FF2B5EF4-FFF2-40B4-BE49-F238E27FC236}">
                  <a16:creationId xmlns:a16="http://schemas.microsoft.com/office/drawing/2014/main" id="{1DFA4BBD-2236-362E-1EA3-633B37E0DF88}"/>
                </a:ext>
              </a:extLst>
            </p:cNvPr>
            <p:cNvSpPr/>
            <p:nvPr/>
          </p:nvSpPr>
          <p:spPr>
            <a:xfrm>
              <a:off x="3932678" y="1152562"/>
              <a:ext cx="1804604" cy="378355"/>
            </a:xfrm>
            <a:prstGeom prst="roundRect">
              <a:avLst/>
            </a:prstGeom>
            <a:solidFill>
              <a:srgbClr val="351B6F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당뇨만 치료 중이면</a:t>
              </a:r>
              <a:r>
                <a:rPr lang="en-US" altLang="ko-KR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?</a:t>
              </a:r>
              <a:endParaRPr lang="ko-KR" altLang="en-US" sz="11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grpSp>
          <p:nvGrpSpPr>
            <p:cNvPr id="57" name="그룹 56">
              <a:extLst>
                <a:ext uri="{FF2B5EF4-FFF2-40B4-BE49-F238E27FC236}">
                  <a16:creationId xmlns:a16="http://schemas.microsoft.com/office/drawing/2014/main" id="{E713C20E-6450-3043-FD31-436F95AD8A90}"/>
                </a:ext>
              </a:extLst>
            </p:cNvPr>
            <p:cNvGrpSpPr/>
            <p:nvPr/>
          </p:nvGrpSpPr>
          <p:grpSpPr>
            <a:xfrm>
              <a:off x="5989084" y="1254328"/>
              <a:ext cx="1887361" cy="1458577"/>
              <a:chOff x="1835478" y="5071543"/>
              <a:chExt cx="1887361" cy="1458577"/>
            </a:xfrm>
            <a:solidFill>
              <a:srgbClr val="DFAEDA"/>
            </a:solidFill>
          </p:grpSpPr>
          <p:grpSp>
            <p:nvGrpSpPr>
              <p:cNvPr id="58" name="그룹 57">
                <a:extLst>
                  <a:ext uri="{FF2B5EF4-FFF2-40B4-BE49-F238E27FC236}">
                    <a16:creationId xmlns:a16="http://schemas.microsoft.com/office/drawing/2014/main" id="{1B585B6F-F165-3682-1044-2EB455A15A50}"/>
                  </a:ext>
                </a:extLst>
              </p:cNvPr>
              <p:cNvGrpSpPr/>
              <p:nvPr/>
            </p:nvGrpSpPr>
            <p:grpSpPr>
              <a:xfrm>
                <a:off x="1835478" y="5071543"/>
                <a:ext cx="1887361" cy="1458577"/>
                <a:chOff x="1835478" y="4727408"/>
                <a:chExt cx="1887361" cy="1941366"/>
              </a:xfrm>
              <a:grpFill/>
            </p:grpSpPr>
            <p:sp>
              <p:nvSpPr>
                <p:cNvPr id="60" name="사각형: 둥근 모서리 59">
                  <a:extLst>
                    <a:ext uri="{FF2B5EF4-FFF2-40B4-BE49-F238E27FC236}">
                      <a16:creationId xmlns:a16="http://schemas.microsoft.com/office/drawing/2014/main" id="{F3BB9936-9446-37D2-BCE6-3F24A43053FB}"/>
                    </a:ext>
                  </a:extLst>
                </p:cNvPr>
                <p:cNvSpPr/>
                <p:nvPr/>
              </p:nvSpPr>
              <p:spPr>
                <a:xfrm>
                  <a:off x="1835478" y="4817728"/>
                  <a:ext cx="1887361" cy="1851046"/>
                </a:xfrm>
                <a:prstGeom prst="roundRect">
                  <a:avLst/>
                </a:prstGeom>
                <a:grpFill/>
                <a:ln w="952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tIns="18000" rIns="36000" bIns="18000" rtlCol="0" anchor="ctr"/>
                <a:lstStyle/>
                <a:p>
                  <a:pPr algn="ctr"/>
                  <a:endParaRPr lang="ko-KR" altLang="en-US" sz="1200" b="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61" name="사각형: 둥근 모서리 60">
                  <a:extLst>
                    <a:ext uri="{FF2B5EF4-FFF2-40B4-BE49-F238E27FC236}">
                      <a16:creationId xmlns:a16="http://schemas.microsoft.com/office/drawing/2014/main" id="{9C96EE93-18B2-EB13-BEAC-B0CBCB776E40}"/>
                    </a:ext>
                  </a:extLst>
                </p:cNvPr>
                <p:cNvSpPr/>
                <p:nvPr/>
              </p:nvSpPr>
              <p:spPr>
                <a:xfrm>
                  <a:off x="1835478" y="4727408"/>
                  <a:ext cx="1887361" cy="1851046"/>
                </a:xfrm>
                <a:prstGeom prst="roundRect">
                  <a:avLst/>
                </a:prstGeom>
                <a:solidFill>
                  <a:srgbClr val="FFFDE6"/>
                </a:solidFill>
                <a:ln w="9525">
                  <a:solidFill>
                    <a:srgbClr val="DFAEDA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tIns="18000" rIns="36000" bIns="18000" rtlCol="0" anchor="ctr"/>
                <a:lstStyle/>
                <a:p>
                  <a:pPr algn="ctr"/>
                  <a:endParaRPr lang="ko-KR" altLang="en-US" sz="1200" b="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97A35254-D09D-A8DD-13B9-7AFAC9BD51E5}"/>
                  </a:ext>
                </a:extLst>
              </p:cNvPr>
              <p:cNvSpPr txBox="1"/>
              <p:nvPr/>
            </p:nvSpPr>
            <p:spPr>
              <a:xfrm>
                <a:off x="2026577" y="5494766"/>
                <a:ext cx="1525713" cy="903300"/>
              </a:xfrm>
              <a:prstGeom prst="rect">
                <a:avLst/>
              </a:prstGeom>
              <a:solidFill>
                <a:srgbClr val="FFFDE6"/>
              </a:solidFill>
            </p:spPr>
            <p:txBody>
              <a:bodyPr wrap="square" lIns="36000" tIns="18000" rIns="36000" bIns="18000" rtlCol="0">
                <a:spAutoFit/>
              </a:bodyPr>
              <a:lstStyle/>
              <a:p>
                <a:pPr algn="ctr"/>
                <a:r>
                  <a:rPr lang="ko-KR" altLang="en-US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고</a:t>
                </a:r>
                <a:r>
                  <a:rPr lang="en-US" altLang="ko-KR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.</a:t>
                </a:r>
                <a:r>
                  <a:rPr lang="ko-KR" altLang="en-US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당고지형</a:t>
                </a:r>
                <a:endPara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+mn-ea"/>
                </a:endParaRPr>
              </a:p>
              <a:p>
                <a:pPr algn="ctr"/>
                <a:r>
                  <a:rPr lang="en-US" altLang="ko-KR" sz="105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(5</a:t>
                </a:r>
                <a:r>
                  <a:rPr lang="ko-KR" altLang="en-US" sz="105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년 내 고혈압</a:t>
                </a:r>
                <a:r>
                  <a:rPr lang="en-US" altLang="ko-KR" sz="105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,</a:t>
                </a:r>
                <a:r>
                  <a:rPr lang="ko-KR" altLang="en-US" sz="105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당뇨치료 </a:t>
                </a:r>
                <a:r>
                  <a:rPr lang="ko-KR" altLang="en-US" sz="1050" dirty="0" err="1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없음고지</a:t>
                </a:r>
                <a:r>
                  <a:rPr lang="en-US" altLang="ko-KR" sz="105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latin typeface="+mn-ea"/>
                  </a:rPr>
                  <a:t>)</a:t>
                </a:r>
              </a:p>
            </p:txBody>
          </p:sp>
        </p:grpSp>
        <p:sp>
          <p:nvSpPr>
            <p:cNvPr id="62" name="사각형: 둥근 모서리 61">
              <a:extLst>
                <a:ext uri="{FF2B5EF4-FFF2-40B4-BE49-F238E27FC236}">
                  <a16:creationId xmlns:a16="http://schemas.microsoft.com/office/drawing/2014/main" id="{D83B9F48-FBC7-2723-D118-6C6C04D225C8}"/>
                </a:ext>
              </a:extLst>
            </p:cNvPr>
            <p:cNvSpPr/>
            <p:nvPr/>
          </p:nvSpPr>
          <p:spPr>
            <a:xfrm>
              <a:off x="6040736" y="1152562"/>
              <a:ext cx="1804604" cy="378355"/>
            </a:xfrm>
            <a:prstGeom prst="roundRect">
              <a:avLst/>
            </a:prstGeom>
            <a:solidFill>
              <a:srgbClr val="351B6F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고혈압</a:t>
              </a:r>
              <a:r>
                <a:rPr lang="en-US" altLang="ko-KR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,</a:t>
              </a:r>
              <a:r>
                <a:rPr lang="ko-KR" altLang="en-US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당뇨 둘 다 없으면</a:t>
              </a:r>
              <a:r>
                <a:rPr lang="en-US" altLang="ko-KR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?</a:t>
              </a:r>
              <a:endParaRPr lang="ko-KR" altLang="en-US" sz="11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85" name="그림 84">
            <a:extLst>
              <a:ext uri="{FF2B5EF4-FFF2-40B4-BE49-F238E27FC236}">
                <a16:creationId xmlns:a16="http://schemas.microsoft.com/office/drawing/2014/main" id="{415EBBAB-4DB4-FB0C-F9B4-17EA8DDB7F5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2915" r="-1"/>
          <a:stretch/>
        </p:blipFill>
        <p:spPr>
          <a:xfrm>
            <a:off x="1403102" y="2287624"/>
            <a:ext cx="1011205" cy="1157564"/>
          </a:xfrm>
          <a:prstGeom prst="rect">
            <a:avLst/>
          </a:prstGeom>
        </p:spPr>
      </p:pic>
      <p:grpSp>
        <p:nvGrpSpPr>
          <p:cNvPr id="68" name="그룹 67">
            <a:extLst>
              <a:ext uri="{FF2B5EF4-FFF2-40B4-BE49-F238E27FC236}">
                <a16:creationId xmlns:a16="http://schemas.microsoft.com/office/drawing/2014/main" id="{5FDD6583-66C1-7F65-6A07-0C52B3018C4E}"/>
              </a:ext>
            </a:extLst>
          </p:cNvPr>
          <p:cNvGrpSpPr/>
          <p:nvPr/>
        </p:nvGrpSpPr>
        <p:grpSpPr>
          <a:xfrm>
            <a:off x="511352" y="3041962"/>
            <a:ext cx="2026648" cy="1084237"/>
            <a:chOff x="558638" y="1794621"/>
            <a:chExt cx="2452245" cy="1311926"/>
          </a:xfrm>
        </p:grpSpPr>
        <p:sp>
          <p:nvSpPr>
            <p:cNvPr id="69" name="사각형: 둥근 모서리 68">
              <a:extLst>
                <a:ext uri="{FF2B5EF4-FFF2-40B4-BE49-F238E27FC236}">
                  <a16:creationId xmlns:a16="http://schemas.microsoft.com/office/drawing/2014/main" id="{49F48BB1-41FC-5031-2B61-1E4B68C08C96}"/>
                </a:ext>
              </a:extLst>
            </p:cNvPr>
            <p:cNvSpPr/>
            <p:nvPr/>
          </p:nvSpPr>
          <p:spPr>
            <a:xfrm>
              <a:off x="599519" y="1794621"/>
              <a:ext cx="2302496" cy="1239913"/>
            </a:xfrm>
            <a:prstGeom prst="roundRect">
              <a:avLst/>
            </a:prstGeom>
            <a:solidFill>
              <a:srgbClr val="EC008C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70" name="사각형: 둥근 모서리 69">
              <a:extLst>
                <a:ext uri="{FF2B5EF4-FFF2-40B4-BE49-F238E27FC236}">
                  <a16:creationId xmlns:a16="http://schemas.microsoft.com/office/drawing/2014/main" id="{49815423-9C41-7070-3400-E670F155668C}"/>
                </a:ext>
              </a:extLst>
            </p:cNvPr>
            <p:cNvSpPr/>
            <p:nvPr/>
          </p:nvSpPr>
          <p:spPr>
            <a:xfrm>
              <a:off x="671745" y="2166357"/>
              <a:ext cx="929202" cy="797825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71" name="사각형: 둥근 모서리 70">
              <a:extLst>
                <a:ext uri="{FF2B5EF4-FFF2-40B4-BE49-F238E27FC236}">
                  <a16:creationId xmlns:a16="http://schemas.microsoft.com/office/drawing/2014/main" id="{BDA67D7D-F22A-1615-89D9-BCB397E6D374}"/>
                </a:ext>
              </a:extLst>
            </p:cNvPr>
            <p:cNvSpPr/>
            <p:nvPr/>
          </p:nvSpPr>
          <p:spPr>
            <a:xfrm>
              <a:off x="1905032" y="2166357"/>
              <a:ext cx="929202" cy="797825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F805C102-356F-3CE3-7FA2-238391C5C7D0}"/>
                </a:ext>
              </a:extLst>
            </p:cNvPr>
            <p:cNvSpPr txBox="1"/>
            <p:nvPr/>
          </p:nvSpPr>
          <p:spPr>
            <a:xfrm>
              <a:off x="1553544" y="2243261"/>
              <a:ext cx="400932" cy="863286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4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SB 어그로 Bold" panose="02020603020101020101" pitchFamily="18" charset="-127"/>
                  <a:ea typeface="SB 어그로 Bold" panose="02020603020101020101" pitchFamily="18" charset="-127"/>
                </a:rPr>
                <a:t>:</a:t>
              </a:r>
              <a:endParaRPr lang="ko-KR" altLang="en-US" sz="4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3BFACE99-4E15-6ACE-5F96-4BFF8727E813}"/>
                </a:ext>
              </a:extLst>
            </p:cNvPr>
            <p:cNvSpPr txBox="1"/>
            <p:nvPr/>
          </p:nvSpPr>
          <p:spPr>
            <a:xfrm>
              <a:off x="919853" y="2212439"/>
              <a:ext cx="400932" cy="863286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4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4</a:t>
              </a:r>
              <a:endParaRPr lang="ko-KR" altLang="en-US" sz="4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21269F68-C725-7504-F7D7-C3597BE0DB5A}"/>
                </a:ext>
              </a:extLst>
            </p:cNvPr>
            <p:cNvSpPr txBox="1"/>
            <p:nvPr/>
          </p:nvSpPr>
          <p:spPr>
            <a:xfrm>
              <a:off x="2193889" y="2212439"/>
              <a:ext cx="400932" cy="863286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4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0</a:t>
              </a:r>
              <a:endParaRPr lang="ko-KR" altLang="en-US" sz="4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753F250-92CD-E2BF-D56F-B5AAD6FA66A0}"/>
                </a:ext>
              </a:extLst>
            </p:cNvPr>
            <p:cNvSpPr txBox="1"/>
            <p:nvPr/>
          </p:nvSpPr>
          <p:spPr>
            <a:xfrm>
              <a:off x="558638" y="1876929"/>
              <a:ext cx="1143910" cy="248811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ko-KR" altLang="en-US" sz="105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흥국생명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AD311966-2CAE-99A2-9F19-BED1072AD0A6}"/>
                </a:ext>
              </a:extLst>
            </p:cNvPr>
            <p:cNvSpPr txBox="1"/>
            <p:nvPr/>
          </p:nvSpPr>
          <p:spPr>
            <a:xfrm>
              <a:off x="1752582" y="1876929"/>
              <a:ext cx="1258301" cy="248811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105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5</a:t>
              </a:r>
              <a:r>
                <a:rPr lang="ko-KR" altLang="en-US" sz="105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개 생</a:t>
              </a:r>
              <a:r>
                <a:rPr lang="en-US" altLang="ko-KR" sz="105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.</a:t>
              </a:r>
              <a:r>
                <a:rPr lang="ko-KR" altLang="en-US" sz="105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손보사</a:t>
              </a:r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9165B7CE-4E93-44F9-5076-4A4853097B09}"/>
              </a:ext>
            </a:extLst>
          </p:cNvPr>
          <p:cNvSpPr txBox="1"/>
          <p:nvPr/>
        </p:nvSpPr>
        <p:spPr>
          <a:xfrm>
            <a:off x="639259" y="2754495"/>
            <a:ext cx="1083506" cy="313350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흥국생명 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win !</a:t>
            </a:r>
            <a:endParaRPr lang="ko-KR" altLang="en-US" dirty="0">
              <a:ln>
                <a:solidFill>
                  <a:schemeClr val="tx1">
                    <a:alpha val="0"/>
                  </a:schemeClr>
                </a:solidFill>
              </a:ln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5123D1E-19EA-EACD-BED2-A8BC7363DC11}"/>
              </a:ext>
            </a:extLst>
          </p:cNvPr>
          <p:cNvSpPr txBox="1"/>
          <p:nvPr/>
        </p:nvSpPr>
        <p:spPr>
          <a:xfrm>
            <a:off x="1043791" y="938018"/>
            <a:ext cx="8280381" cy="282573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ysClr val="windowText" lastClr="000000"/>
                </a:solidFill>
                <a:latin typeface="여기어때 잘난체 2 TTF" pitchFamily="2" charset="-127"/>
                <a:ea typeface="여기어때 잘난체 2 TTF" pitchFamily="2" charset="-127"/>
              </a:rPr>
              <a:t>기존 </a:t>
            </a:r>
            <a:r>
              <a:rPr lang="en-US" altLang="ko-KR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ysClr val="windowText" lastClr="000000"/>
                </a:solidFill>
                <a:latin typeface="여기어때 잘난체 2 TTF" pitchFamily="2" charset="-127"/>
                <a:ea typeface="여기어때 잘난체 2 TTF" pitchFamily="2" charset="-127"/>
              </a:rPr>
              <a:t>3.10.5 </a:t>
            </a:r>
            <a:r>
              <a:rPr lang="ko-KR" altLang="en-US" sz="1600" b="1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ysClr val="windowText" lastClr="000000"/>
                </a:solidFill>
                <a:latin typeface="여기어때 잘난체 2 TTF" pitchFamily="2" charset="-127"/>
                <a:ea typeface="여기어때 잘난체 2 TTF" pitchFamily="2" charset="-127"/>
              </a:rPr>
              <a:t>알릴의무</a:t>
            </a:r>
            <a:r>
              <a:rPr lang="ko-KR" altLang="en-US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ysClr val="windowText" lastClr="000000"/>
                </a:solidFill>
                <a:latin typeface="여기어때 잘난체 2 TTF" pitchFamily="2" charset="-127"/>
                <a:ea typeface="여기어때 잘난체 2 TTF" pitchFamily="2" charset="-127"/>
              </a:rPr>
              <a:t> </a:t>
            </a:r>
            <a:r>
              <a:rPr lang="en-US" altLang="ko-KR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3399"/>
                </a:solidFill>
                <a:latin typeface="여기어때 잘난체 2 TTF" pitchFamily="2" charset="-127"/>
                <a:ea typeface="여기어때 잘난체 2 TTF" pitchFamily="2" charset="-127"/>
              </a:rPr>
              <a:t>+ 5 </a:t>
            </a:r>
            <a:r>
              <a:rPr lang="ko-KR" altLang="en-US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3399"/>
                </a:solidFill>
                <a:latin typeface="여기어때 잘난체 2 TTF" pitchFamily="2" charset="-127"/>
                <a:ea typeface="여기어때 잘난체 2 TTF" pitchFamily="2" charset="-127"/>
              </a:rPr>
              <a:t>년 내 </a:t>
            </a:r>
            <a:r>
              <a:rPr lang="ko-KR" altLang="en-US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rPr>
              <a:t>고</a:t>
            </a:r>
            <a:r>
              <a:rPr lang="en-US" altLang="ko-KR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rPr>
              <a:t>.</a:t>
            </a:r>
            <a:r>
              <a:rPr lang="ko-KR" altLang="en-US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rPr>
              <a:t>당 입원</a:t>
            </a:r>
            <a:r>
              <a:rPr lang="en-US" altLang="ko-KR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rPr>
              <a:t>, </a:t>
            </a:r>
            <a:r>
              <a:rPr lang="ko-KR" altLang="en-US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rPr>
              <a:t>수술</a:t>
            </a:r>
            <a:r>
              <a:rPr lang="en-US" altLang="ko-KR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rPr>
              <a:t>, </a:t>
            </a:r>
            <a:r>
              <a:rPr lang="ko-KR" altLang="en-US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rPr>
              <a:t>계속하여 </a:t>
            </a:r>
            <a:r>
              <a:rPr lang="en-US" altLang="ko-KR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rPr>
              <a:t>7</a:t>
            </a:r>
            <a:r>
              <a:rPr lang="ko-KR" altLang="en-US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rPr>
              <a:t>일 이상 치료</a:t>
            </a:r>
            <a:r>
              <a:rPr lang="en-US" altLang="ko-KR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rPr>
              <a:t>, 30</a:t>
            </a:r>
            <a:r>
              <a:rPr lang="ko-KR" altLang="en-US" sz="16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rPr>
              <a:t>일 이상 투약</a:t>
            </a:r>
            <a:endParaRPr lang="ko-KR" altLang="en-US" sz="1600" b="1" dirty="0">
              <a:ln>
                <a:solidFill>
                  <a:schemeClr val="tx1">
                    <a:alpha val="0"/>
                  </a:schemeClr>
                </a:solidFill>
              </a:ln>
              <a:latin typeface="여기어때 잘난체 2 TTF" pitchFamily="2" charset="-127"/>
              <a:ea typeface="여기어때 잘난체 2 TTF" pitchFamily="2" charset="-127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5701F24-431F-7A96-6038-ED08F1CB0562}"/>
              </a:ext>
            </a:extLst>
          </p:cNvPr>
          <p:cNvSpPr txBox="1"/>
          <p:nvPr/>
        </p:nvSpPr>
        <p:spPr>
          <a:xfrm>
            <a:off x="6595226" y="2717050"/>
            <a:ext cx="2275228" cy="467239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흥국생명</a:t>
            </a:r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3.10.5.5</a:t>
            </a:r>
          </a:p>
          <a:p>
            <a:pPr algn="ctr"/>
            <a:r>
              <a:rPr lang="ko-KR" altLang="en-US" sz="1400" b="1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여기어때 잘난체 2 TTF" pitchFamily="2" charset="-127"/>
                <a:ea typeface="여기어때 잘난체 2 TTF" pitchFamily="2" charset="-127"/>
              </a:rPr>
              <a:t>고당플러스간편건강보험</a:t>
            </a:r>
            <a:endParaRPr lang="ko-KR" altLang="en-US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여기어때 잘난체 2 TTF" pitchFamily="2" charset="-127"/>
              <a:ea typeface="여기어때 잘난체 2 TTF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452D561-5BA8-A1CF-DE25-BD164768E9D6}"/>
              </a:ext>
            </a:extLst>
          </p:cNvPr>
          <p:cNvSpPr/>
          <p:nvPr/>
        </p:nvSpPr>
        <p:spPr>
          <a:xfrm>
            <a:off x="2190338" y="4737269"/>
            <a:ext cx="873865" cy="326615"/>
          </a:xfrm>
          <a:prstGeom prst="round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흥국생명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00BD23F5-3609-DF0C-61B4-6EB720C9AE80}"/>
              </a:ext>
            </a:extLst>
          </p:cNvPr>
          <p:cNvSpPr/>
          <p:nvPr/>
        </p:nvSpPr>
        <p:spPr>
          <a:xfrm>
            <a:off x="2785606" y="5868907"/>
            <a:ext cx="873865" cy="326615"/>
          </a:xfrm>
          <a:prstGeom prst="roundRect">
            <a:avLst/>
          </a:prstGeom>
          <a:solidFill>
            <a:srgbClr val="043B72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A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7BEA3D74-8C2B-C1AB-8729-2870029583EB}"/>
              </a:ext>
            </a:extLst>
          </p:cNvPr>
          <p:cNvSpPr/>
          <p:nvPr/>
        </p:nvSpPr>
        <p:spPr>
          <a:xfrm>
            <a:off x="4097187" y="5868907"/>
            <a:ext cx="873865" cy="326615"/>
          </a:xfrm>
          <a:prstGeom prst="roundRect">
            <a:avLst/>
          </a:prstGeom>
          <a:solidFill>
            <a:srgbClr val="003CD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B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7E99EB18-621B-E564-59E2-B8303AAECAFD}"/>
              </a:ext>
            </a:extLst>
          </p:cNvPr>
          <p:cNvSpPr/>
          <p:nvPr/>
        </p:nvSpPr>
        <p:spPr>
          <a:xfrm>
            <a:off x="5402094" y="5868907"/>
            <a:ext cx="873865" cy="326615"/>
          </a:xfrm>
          <a:prstGeom prst="roundRect">
            <a:avLst/>
          </a:prstGeom>
          <a:solidFill>
            <a:srgbClr val="00854A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C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4F5B6947-2435-5C7D-2761-185889DFF179}"/>
              </a:ext>
            </a:extLst>
          </p:cNvPr>
          <p:cNvSpPr/>
          <p:nvPr/>
        </p:nvSpPr>
        <p:spPr>
          <a:xfrm>
            <a:off x="6710338" y="5868907"/>
            <a:ext cx="873865" cy="326615"/>
          </a:xfrm>
          <a:prstGeom prst="roundRect">
            <a:avLst/>
          </a:prstGeom>
          <a:solidFill>
            <a:srgbClr val="FFBC0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D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E68EAC37-4D1E-0895-2E3E-B5B0FFD2D308}"/>
              </a:ext>
            </a:extLst>
          </p:cNvPr>
          <p:cNvSpPr/>
          <p:nvPr/>
        </p:nvSpPr>
        <p:spPr>
          <a:xfrm>
            <a:off x="8018582" y="5868907"/>
            <a:ext cx="873865" cy="326615"/>
          </a:xfrm>
          <a:prstGeom prst="roundRect">
            <a:avLst/>
          </a:prstGeom>
          <a:solidFill>
            <a:srgbClr val="F37321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F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FA6C51FA-BE7A-45B7-7DB8-E94CAF0399E2}"/>
              </a:ext>
            </a:extLst>
          </p:cNvPr>
          <p:cNvSpPr/>
          <p:nvPr/>
        </p:nvSpPr>
        <p:spPr>
          <a:xfrm>
            <a:off x="4786937" y="4737269"/>
            <a:ext cx="873865" cy="326615"/>
          </a:xfrm>
          <a:prstGeom prst="roundRect">
            <a:avLst/>
          </a:prstGeom>
          <a:solidFill>
            <a:srgbClr val="003CD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B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사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9A0B8C9D-043F-EDDA-3D1B-D10ADC185D2C}"/>
              </a:ext>
            </a:extLst>
          </p:cNvPr>
          <p:cNvSpPr/>
          <p:nvPr/>
        </p:nvSpPr>
        <p:spPr>
          <a:xfrm>
            <a:off x="3465975" y="3666057"/>
            <a:ext cx="873865" cy="326615"/>
          </a:xfrm>
          <a:prstGeom prst="round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흥국생명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4A3A8CA2-EA0C-205E-673C-A258A07C35BD}"/>
              </a:ext>
            </a:extLst>
          </p:cNvPr>
          <p:cNvSpPr/>
          <p:nvPr/>
        </p:nvSpPr>
        <p:spPr>
          <a:xfrm>
            <a:off x="7380077" y="3667275"/>
            <a:ext cx="873865" cy="326615"/>
          </a:xfrm>
          <a:prstGeom prst="roundRect">
            <a:avLst/>
          </a:prstGeom>
          <a:solidFill>
            <a:srgbClr val="FFBC0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D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  <a:ea typeface="+mn-ea"/>
              </a:rPr>
              <a:t>사</a:t>
            </a:r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9238CF29-15FC-4B78-CC5D-F48D72C57456}"/>
              </a:ext>
            </a:extLst>
          </p:cNvPr>
          <p:cNvSpPr/>
          <p:nvPr/>
        </p:nvSpPr>
        <p:spPr>
          <a:xfrm>
            <a:off x="5589612" y="2585402"/>
            <a:ext cx="873865" cy="326615"/>
          </a:xfrm>
          <a:prstGeom prst="round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흥국생명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5491E318-F649-6A31-17F8-3C10448CD289}"/>
              </a:ext>
            </a:extLst>
          </p:cNvPr>
          <p:cNvSpPr/>
          <p:nvPr/>
        </p:nvSpPr>
        <p:spPr>
          <a:xfrm>
            <a:off x="1501411" y="5875409"/>
            <a:ext cx="873865" cy="326615"/>
          </a:xfrm>
          <a:prstGeom prst="roundRect">
            <a:avLst/>
          </a:prstGeom>
          <a:solidFill>
            <a:srgbClr val="351B6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+mn-ea"/>
              </a:rPr>
              <a:t>흥국생명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DE6"/>
              </a:solidFill>
              <a:latin typeface="+mn-ea"/>
              <a:ea typeface="+mn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50D74AFC-5BB9-BA32-9EDA-07BFE72E8271}"/>
              </a:ext>
            </a:extLst>
          </p:cNvPr>
          <p:cNvSpPr/>
          <p:nvPr/>
        </p:nvSpPr>
        <p:spPr>
          <a:xfrm>
            <a:off x="1429835" y="6552756"/>
            <a:ext cx="961252" cy="20197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122,640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B9F14662-596E-7C64-F896-154C45A157BF}"/>
              </a:ext>
            </a:extLst>
          </p:cNvPr>
          <p:cNvSpPr/>
          <p:nvPr/>
        </p:nvSpPr>
        <p:spPr>
          <a:xfrm>
            <a:off x="2735924" y="6552756"/>
            <a:ext cx="961252" cy="20197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171,227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97A022FC-9D1C-E65D-A773-3ADD515F10F4}"/>
              </a:ext>
            </a:extLst>
          </p:cNvPr>
          <p:cNvSpPr/>
          <p:nvPr/>
        </p:nvSpPr>
        <p:spPr>
          <a:xfrm>
            <a:off x="4045921" y="6552756"/>
            <a:ext cx="961252" cy="20197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169,319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BDD0FADB-6BE4-312D-4CA0-D285E894A376}"/>
              </a:ext>
            </a:extLst>
          </p:cNvPr>
          <p:cNvSpPr/>
          <p:nvPr/>
        </p:nvSpPr>
        <p:spPr>
          <a:xfrm>
            <a:off x="5357970" y="6552756"/>
            <a:ext cx="961252" cy="20197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176,720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4F6DAD13-DB63-5ABE-557A-4EDDA1F1700E}"/>
              </a:ext>
            </a:extLst>
          </p:cNvPr>
          <p:cNvSpPr/>
          <p:nvPr/>
        </p:nvSpPr>
        <p:spPr>
          <a:xfrm>
            <a:off x="6665147" y="6552756"/>
            <a:ext cx="961252" cy="20197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168,151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209B6672-BA99-623E-B9DF-5A7264E3877C}"/>
              </a:ext>
            </a:extLst>
          </p:cNvPr>
          <p:cNvSpPr/>
          <p:nvPr/>
        </p:nvSpPr>
        <p:spPr>
          <a:xfrm>
            <a:off x="7976943" y="6552756"/>
            <a:ext cx="961252" cy="20197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243,155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  <a:endParaRPr lang="ko-KR" altLang="en-US" sz="12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D3E73A50-D9E3-1F38-8A1F-19835D2EA088}"/>
              </a:ext>
            </a:extLst>
          </p:cNvPr>
          <p:cNvSpPr/>
          <p:nvPr/>
        </p:nvSpPr>
        <p:spPr>
          <a:xfrm>
            <a:off x="7339948" y="4184139"/>
            <a:ext cx="961252" cy="20197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168,151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7F311F49-0430-CEAF-3E8E-34A57E322294}"/>
              </a:ext>
            </a:extLst>
          </p:cNvPr>
          <p:cNvSpPr/>
          <p:nvPr/>
        </p:nvSpPr>
        <p:spPr>
          <a:xfrm>
            <a:off x="3424383" y="4184139"/>
            <a:ext cx="961252" cy="20197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122,640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4" name="직사각형 63">
            <a:extLst>
              <a:ext uri="{FF2B5EF4-FFF2-40B4-BE49-F238E27FC236}">
                <a16:creationId xmlns:a16="http://schemas.microsoft.com/office/drawing/2014/main" id="{7F75A0E7-4092-9195-5CA8-CE6E1A6D8525}"/>
              </a:ext>
            </a:extLst>
          </p:cNvPr>
          <p:cNvSpPr/>
          <p:nvPr/>
        </p:nvSpPr>
        <p:spPr>
          <a:xfrm>
            <a:off x="2140119" y="5241216"/>
            <a:ext cx="961252" cy="20197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122,640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id="{C6D353E9-24FF-BACB-7ABD-1136F2F1D2D7}"/>
              </a:ext>
            </a:extLst>
          </p:cNvPr>
          <p:cNvSpPr/>
          <p:nvPr/>
        </p:nvSpPr>
        <p:spPr>
          <a:xfrm>
            <a:off x="5531287" y="3115629"/>
            <a:ext cx="961252" cy="20197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122,640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7" name="직사각형 66">
            <a:extLst>
              <a:ext uri="{FF2B5EF4-FFF2-40B4-BE49-F238E27FC236}">
                <a16:creationId xmlns:a16="http://schemas.microsoft.com/office/drawing/2014/main" id="{AE3B4B4D-7706-4F60-D6D7-61EBD66FBB0E}"/>
              </a:ext>
            </a:extLst>
          </p:cNvPr>
          <p:cNvSpPr/>
          <p:nvPr/>
        </p:nvSpPr>
        <p:spPr>
          <a:xfrm>
            <a:off x="4726748" y="5241216"/>
            <a:ext cx="961252" cy="20197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169,319</a:t>
            </a:r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원</a:t>
            </a:r>
          </a:p>
        </p:txBody>
      </p:sp>
      <p:sp>
        <p:nvSpPr>
          <p:cNvPr id="66" name="슬라이드 번호 개체 틀 65">
            <a:extLst>
              <a:ext uri="{FF2B5EF4-FFF2-40B4-BE49-F238E27FC236}">
                <a16:creationId xmlns:a16="http://schemas.microsoft.com/office/drawing/2014/main" id="{10EFA22E-1523-9297-21E5-B3CD1891B6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14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879238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0A6054A9-E32B-C2DB-6A0D-6CD7D7885022}"/>
              </a:ext>
            </a:extLst>
          </p:cNvPr>
          <p:cNvSpPr/>
          <p:nvPr/>
        </p:nvSpPr>
        <p:spPr>
          <a:xfrm>
            <a:off x="8686055" y="4272639"/>
            <a:ext cx="1062333" cy="107802"/>
          </a:xfrm>
          <a:prstGeom prst="rect">
            <a:avLst/>
          </a:prstGeom>
          <a:solidFill>
            <a:srgbClr val="EC008C">
              <a:alpha val="30000"/>
            </a:srgb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5" name="텍스트 개체 틀 54">
            <a:extLst>
              <a:ext uri="{FF2B5EF4-FFF2-40B4-BE49-F238E27FC236}">
                <a16:creationId xmlns:a16="http://schemas.microsoft.com/office/drawing/2014/main" id="{278D39E1-4CB8-497B-7076-12E3C995E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06</a:t>
            </a:r>
            <a:endParaRPr lang="ko-KR" altLang="en-US" dirty="0"/>
          </a:p>
        </p:txBody>
      </p:sp>
      <p:sp>
        <p:nvSpPr>
          <p:cNvPr id="36" name="제목 3">
            <a:extLst>
              <a:ext uri="{FF2B5EF4-FFF2-40B4-BE49-F238E27FC236}">
                <a16:creationId xmlns:a16="http://schemas.microsoft.com/office/drawing/2014/main" id="{1E00E418-29AF-6384-6E29-078557C5B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3820524" cy="503590"/>
          </a:xfrm>
        </p:spPr>
        <p:txBody>
          <a:bodyPr/>
          <a:lstStyle/>
          <a:p>
            <a:r>
              <a:rPr lang="ko-KR" altLang="en-US" dirty="0"/>
              <a:t>주요 혈관질환 보장 라인업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6EB59B0C-0D03-904B-D32B-FAC26B011F97}"/>
              </a:ext>
            </a:extLst>
          </p:cNvPr>
          <p:cNvGrpSpPr/>
          <p:nvPr/>
        </p:nvGrpSpPr>
        <p:grpSpPr>
          <a:xfrm>
            <a:off x="396347" y="1038108"/>
            <a:ext cx="4798159" cy="478518"/>
            <a:chOff x="396347" y="842902"/>
            <a:chExt cx="4798159" cy="478518"/>
          </a:xfrm>
        </p:grpSpPr>
        <p:sp>
          <p:nvSpPr>
            <p:cNvPr id="31" name="사각형: 둥근 모서리 30">
              <a:extLst>
                <a:ext uri="{FF2B5EF4-FFF2-40B4-BE49-F238E27FC236}">
                  <a16:creationId xmlns:a16="http://schemas.microsoft.com/office/drawing/2014/main" id="{DC05119D-9622-6238-86F8-0BAF8B4517C3}"/>
                </a:ext>
              </a:extLst>
            </p:cNvPr>
            <p:cNvSpPr/>
            <p:nvPr/>
          </p:nvSpPr>
          <p:spPr>
            <a:xfrm>
              <a:off x="396347" y="842902"/>
              <a:ext cx="3757706" cy="478518"/>
            </a:xfrm>
            <a:prstGeom prst="roundRect">
              <a:avLst/>
            </a:prstGeom>
            <a:solidFill>
              <a:srgbClr val="EC008C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뇌혈관</a:t>
              </a:r>
              <a:r>
                <a:rPr lang="en-US" altLang="ko-KR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,</a:t>
              </a:r>
              <a:r>
                <a:rPr lang="ko-KR" altLang="en-US" sz="14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허혈심장질환진단비</a:t>
              </a:r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</p:txBody>
        </p:sp>
        <p:sp>
          <p:nvSpPr>
            <p:cNvPr id="64" name="사각형: 둥근 모서리 63">
              <a:extLst>
                <a:ext uri="{FF2B5EF4-FFF2-40B4-BE49-F238E27FC236}">
                  <a16:creationId xmlns:a16="http://schemas.microsoft.com/office/drawing/2014/main" id="{F9D1B86A-654E-9BCB-A696-22A6DE1C1ABB}"/>
                </a:ext>
              </a:extLst>
            </p:cNvPr>
            <p:cNvSpPr/>
            <p:nvPr/>
          </p:nvSpPr>
          <p:spPr>
            <a:xfrm>
              <a:off x="4204985" y="842902"/>
              <a:ext cx="989521" cy="478518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(</a:t>
              </a:r>
              <a:r>
                <a:rPr lang="ko-KR" altLang="en-US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건강체</a:t>
              </a:r>
              <a:r>
                <a:rPr lang="en-US" altLang="ko-KR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) </a:t>
              </a:r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4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  <a:endPara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  <a:p>
              <a:pPr algn="ctr"/>
              <a:r>
                <a:rPr lang="en-US" altLang="ko-KR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(</a:t>
              </a:r>
              <a:r>
                <a:rPr lang="ko-KR" altLang="en-US" sz="1100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유병자</a:t>
              </a:r>
              <a:r>
                <a:rPr lang="en-US" altLang="ko-KR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) </a:t>
              </a:r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3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  <a:endPara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8765D809-B791-44FB-91F6-0BC541DC8104}"/>
              </a:ext>
            </a:extLst>
          </p:cNvPr>
          <p:cNvGrpSpPr/>
          <p:nvPr/>
        </p:nvGrpSpPr>
        <p:grpSpPr>
          <a:xfrm>
            <a:off x="405872" y="4262365"/>
            <a:ext cx="4798159" cy="478518"/>
            <a:chOff x="405872" y="4358164"/>
            <a:chExt cx="4798159" cy="478518"/>
          </a:xfrm>
        </p:grpSpPr>
        <p:sp>
          <p:nvSpPr>
            <p:cNvPr id="34" name="사각형: 둥근 모서리 33">
              <a:extLst>
                <a:ext uri="{FF2B5EF4-FFF2-40B4-BE49-F238E27FC236}">
                  <a16:creationId xmlns:a16="http://schemas.microsoft.com/office/drawing/2014/main" id="{E10F4FA1-F4AD-F79D-602A-4FCD7BCE9CB9}"/>
                </a:ext>
              </a:extLst>
            </p:cNvPr>
            <p:cNvSpPr/>
            <p:nvPr/>
          </p:nvSpPr>
          <p:spPr>
            <a:xfrm>
              <a:off x="405872" y="4358164"/>
              <a:ext cx="3757706" cy="478518"/>
            </a:xfrm>
            <a:prstGeom prst="roundRect">
              <a:avLst/>
            </a:prstGeom>
            <a:solidFill>
              <a:srgbClr val="002060"/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4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특정순환계질환</a:t>
              </a:r>
              <a:r>
                <a:rPr lang="ko-KR" altLang="en-US" sz="14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주요치료비</a:t>
              </a:r>
              <a:r>
                <a:rPr lang="en-US" altLang="ko-KR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(</a:t>
              </a:r>
              <a:r>
                <a:rPr lang="ko-KR" altLang="en-US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요양병원제외</a:t>
              </a:r>
              <a:r>
                <a:rPr lang="en-US" altLang="ko-KR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,</a:t>
              </a:r>
              <a:r>
                <a: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연간</a:t>
              </a:r>
              <a:r>
                <a:rPr lang="en-US" altLang="ko-KR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1</a:t>
              </a:r>
              <a:r>
                <a: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회한</a:t>
              </a:r>
              <a:r>
                <a:rPr lang="en-US" altLang="ko-KR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)</a:t>
              </a:r>
            </a:p>
            <a:p>
              <a:pPr algn="ctr"/>
              <a:r>
                <a:rPr lang="en-US" altLang="ko-KR" sz="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*</a:t>
              </a:r>
              <a:r>
                <a:rPr lang="ko-KR" altLang="en-US" sz="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주요치료 </a:t>
              </a:r>
              <a:r>
                <a:rPr lang="en-US" altLang="ko-KR" sz="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: </a:t>
              </a:r>
              <a:r>
                <a:rPr lang="ko-KR" altLang="en-US" sz="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수술</a:t>
              </a:r>
              <a:r>
                <a:rPr lang="en-US" altLang="ko-KR" sz="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, </a:t>
              </a:r>
              <a:r>
                <a:rPr lang="ko-KR" altLang="en-US" sz="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혈전용해치료</a:t>
              </a:r>
              <a:r>
                <a:rPr lang="en-US" altLang="ko-KR" sz="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, </a:t>
              </a:r>
              <a:r>
                <a:rPr lang="ko-KR" altLang="en-US" sz="80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종합병원중환자실</a:t>
              </a:r>
              <a:r>
                <a:rPr lang="en-US" altLang="ko-KR" sz="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, </a:t>
              </a:r>
              <a:r>
                <a:rPr lang="ko-KR" altLang="en-US" sz="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급여치료</a:t>
              </a:r>
              <a:endParaRPr lang="ko-KR" altLang="en-US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</p:txBody>
        </p:sp>
        <p:sp>
          <p:nvSpPr>
            <p:cNvPr id="65" name="사각형: 둥근 모서리 64">
              <a:extLst>
                <a:ext uri="{FF2B5EF4-FFF2-40B4-BE49-F238E27FC236}">
                  <a16:creationId xmlns:a16="http://schemas.microsoft.com/office/drawing/2014/main" id="{8C2A2734-4B15-5A4E-C947-E14B7EE9B114}"/>
                </a:ext>
              </a:extLst>
            </p:cNvPr>
            <p:cNvSpPr/>
            <p:nvPr/>
          </p:nvSpPr>
          <p:spPr>
            <a:xfrm>
              <a:off x="4214510" y="4358164"/>
              <a:ext cx="989521" cy="478518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1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</a:p>
          </p:txBody>
        </p:sp>
      </p:grp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3FBFC360-F395-343F-CA2D-1FE8D58C346C}"/>
              </a:ext>
            </a:extLst>
          </p:cNvPr>
          <p:cNvSpPr/>
          <p:nvPr/>
        </p:nvSpPr>
        <p:spPr>
          <a:xfrm>
            <a:off x="417666" y="4781248"/>
            <a:ext cx="4787485" cy="478518"/>
          </a:xfrm>
          <a:prstGeom prst="roundRect">
            <a:avLst/>
          </a:prstGeom>
          <a:solidFill>
            <a:srgbClr val="002060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특정순환계질환</a:t>
            </a:r>
            <a:r>
              <a:rPr lang="ko-KR" altLang="en-US" sz="14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프리젠테이션 6 SemiBold" pitchFamily="2" charset="-127"/>
                <a:ea typeface="프리젠테이션 6 SemiBold" pitchFamily="2" charset="-127"/>
              </a:rPr>
              <a:t>주요치료비</a:t>
            </a:r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(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요양병원제외</a:t>
            </a:r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)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91C60925-1095-8FCF-08BA-AAAFA78ADCE5}"/>
              </a:ext>
            </a:extLst>
          </p:cNvPr>
          <p:cNvSpPr/>
          <p:nvPr/>
        </p:nvSpPr>
        <p:spPr>
          <a:xfrm>
            <a:off x="424089" y="5315601"/>
            <a:ext cx="1088474" cy="579007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프리젠테이션 6 SemiBold" pitchFamily="2" charset="-127"/>
                <a:ea typeface="프리젠테이션 6 SemiBold" pitchFamily="2" charset="-127"/>
              </a:rPr>
              <a:t>수술 </a:t>
            </a:r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3</a:t>
            </a:r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천만</a:t>
            </a:r>
            <a:endParaRPr lang="en-US" altLang="ko-KR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프리젠테이션 6 SemiBold" pitchFamily="2" charset="-127"/>
              <a:ea typeface="프리젠테이션 6 SemiBold" pitchFamily="2" charset="-127"/>
            </a:endParaRPr>
          </a:p>
          <a:p>
            <a:pPr algn="ctr"/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(</a:t>
            </a:r>
            <a:r>
              <a:rPr lang="ko-KR" altLang="en-US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연간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 1</a:t>
            </a:r>
            <a:r>
              <a:rPr lang="ko-KR" altLang="en-US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회한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)</a:t>
            </a:r>
            <a:endParaRPr lang="ko-KR" altLang="en-US" sz="105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7030A0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CF45FA77-AFE5-99D2-9694-BB76973AF7CA}"/>
              </a:ext>
            </a:extLst>
          </p:cNvPr>
          <p:cNvSpPr/>
          <p:nvPr/>
        </p:nvSpPr>
        <p:spPr>
          <a:xfrm>
            <a:off x="2883171" y="5303754"/>
            <a:ext cx="1088474" cy="579007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프리젠테이션 6 SemiBold" pitchFamily="2" charset="-127"/>
                <a:ea typeface="프리젠테이션 6 SemiBold" pitchFamily="2" charset="-127"/>
              </a:rPr>
              <a:t>중환자실 </a:t>
            </a:r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1</a:t>
            </a:r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천만</a:t>
            </a:r>
            <a:endParaRPr lang="en-US" altLang="ko-KR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프리젠테이션 6 SemiBold" pitchFamily="2" charset="-127"/>
              <a:ea typeface="프리젠테이션 6 SemiBold" pitchFamily="2" charset="-127"/>
            </a:endParaRPr>
          </a:p>
          <a:p>
            <a:pPr algn="ctr"/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(</a:t>
            </a:r>
            <a:r>
              <a:rPr lang="ko-KR" altLang="en-US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연간 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1</a:t>
            </a:r>
            <a:r>
              <a:rPr lang="ko-KR" altLang="en-US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회한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)</a:t>
            </a:r>
            <a:endParaRPr lang="ko-KR" altLang="en-US" sz="105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7030A0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D598E4CF-1CE4-EF8E-61FB-D4ECACAC3F4F}"/>
              </a:ext>
            </a:extLst>
          </p:cNvPr>
          <p:cNvSpPr/>
          <p:nvPr/>
        </p:nvSpPr>
        <p:spPr>
          <a:xfrm>
            <a:off x="1653630" y="5310100"/>
            <a:ext cx="1088474" cy="579007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프리젠테이션 6 SemiBold" pitchFamily="2" charset="-127"/>
                <a:ea typeface="프리젠테이션 6 SemiBold" pitchFamily="2" charset="-127"/>
              </a:rPr>
              <a:t>혈전제거</a:t>
            </a:r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프리젠테이션 6 SemiBold" pitchFamily="2" charset="-127"/>
                <a:ea typeface="프리젠테이션 6 SemiBold" pitchFamily="2" charset="-127"/>
              </a:rPr>
              <a:t> </a:t>
            </a:r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3</a:t>
            </a:r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천만</a:t>
            </a:r>
            <a:endParaRPr lang="en-US" altLang="ko-KR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프리젠테이션 6 SemiBold" pitchFamily="2" charset="-127"/>
              <a:ea typeface="프리젠테이션 6 SemiBold" pitchFamily="2" charset="-127"/>
            </a:endParaRPr>
          </a:p>
          <a:p>
            <a:pPr algn="ctr"/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(</a:t>
            </a:r>
            <a:r>
              <a:rPr lang="ko-KR" altLang="en-US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연간 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1</a:t>
            </a:r>
            <a:r>
              <a:rPr lang="ko-KR" altLang="en-US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회한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)</a:t>
            </a:r>
            <a:endParaRPr lang="ko-KR" altLang="en-US" sz="105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7030A0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86C9D84-05C9-07F6-F282-64C0F6D6B16E}"/>
              </a:ext>
            </a:extLst>
          </p:cNvPr>
          <p:cNvSpPr/>
          <p:nvPr/>
        </p:nvSpPr>
        <p:spPr>
          <a:xfrm>
            <a:off x="4112712" y="5301601"/>
            <a:ext cx="1088474" cy="579007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프리젠테이션 6 SemiBold" pitchFamily="2" charset="-127"/>
                <a:ea typeface="프리젠테이션 6 SemiBold" pitchFamily="2" charset="-127"/>
              </a:rPr>
              <a:t>혈전용해 </a:t>
            </a:r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3</a:t>
            </a:r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천만</a:t>
            </a:r>
            <a:endParaRPr lang="en-US" altLang="ko-KR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프리젠테이션 6 SemiBold" pitchFamily="2" charset="-127"/>
              <a:ea typeface="프리젠테이션 6 SemiBold" pitchFamily="2" charset="-127"/>
            </a:endParaRPr>
          </a:p>
          <a:p>
            <a:pPr algn="ctr"/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(</a:t>
            </a:r>
            <a:r>
              <a:rPr lang="ko-KR" altLang="en-US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연간 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1</a:t>
            </a:r>
            <a:r>
              <a:rPr lang="ko-KR" altLang="en-US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회한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)</a:t>
            </a:r>
            <a:endParaRPr lang="ko-KR" altLang="en-US" sz="105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7030A0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662C33A2-2F6E-5184-467A-488F8F0823ED}"/>
              </a:ext>
            </a:extLst>
          </p:cNvPr>
          <p:cNvGrpSpPr/>
          <p:nvPr/>
        </p:nvGrpSpPr>
        <p:grpSpPr>
          <a:xfrm>
            <a:off x="405872" y="5936902"/>
            <a:ext cx="4798159" cy="478518"/>
            <a:chOff x="405872" y="6087634"/>
            <a:chExt cx="4798159" cy="526370"/>
          </a:xfrm>
        </p:grpSpPr>
        <p:sp>
          <p:nvSpPr>
            <p:cNvPr id="84" name="사각형: 둥근 모서리 83">
              <a:extLst>
                <a:ext uri="{FF2B5EF4-FFF2-40B4-BE49-F238E27FC236}">
                  <a16:creationId xmlns:a16="http://schemas.microsoft.com/office/drawing/2014/main" id="{0C1E95C5-A301-E972-9B7E-F0839ADC433F}"/>
                </a:ext>
              </a:extLst>
            </p:cNvPr>
            <p:cNvSpPr/>
            <p:nvPr/>
          </p:nvSpPr>
          <p:spPr>
            <a:xfrm>
              <a:off x="405872" y="6087634"/>
              <a:ext cx="3757706" cy="526370"/>
            </a:xfrm>
            <a:prstGeom prst="roundRect">
              <a:avLst/>
            </a:prstGeom>
            <a:solidFill>
              <a:srgbClr val="002060"/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4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특정순환계질환</a:t>
              </a:r>
              <a:r>
                <a:rPr lang="ko-KR" altLang="en-US" sz="14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주요치료플러스생활</a:t>
              </a:r>
              <a:r>
                <a:rPr lang="en-US" altLang="ko-KR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(</a:t>
              </a:r>
              <a:r>
                <a:rPr lang="ko-KR" altLang="en-US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요양병원제외</a:t>
              </a:r>
              <a:r>
                <a:rPr lang="en-US" altLang="ko-KR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)</a:t>
              </a:r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</p:txBody>
        </p:sp>
        <p:sp>
          <p:nvSpPr>
            <p:cNvPr id="95" name="사각형: 둥근 모서리 94">
              <a:extLst>
                <a:ext uri="{FF2B5EF4-FFF2-40B4-BE49-F238E27FC236}">
                  <a16:creationId xmlns:a16="http://schemas.microsoft.com/office/drawing/2014/main" id="{8C6CEDBF-BB1D-0352-A820-39FD4DD2DE4E}"/>
                </a:ext>
              </a:extLst>
            </p:cNvPr>
            <p:cNvSpPr/>
            <p:nvPr/>
          </p:nvSpPr>
          <p:spPr>
            <a:xfrm>
              <a:off x="4214510" y="6087634"/>
              <a:ext cx="989521" cy="52637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2</a:t>
              </a:r>
              <a:r>
                <a:rPr lang="ko-KR" altLang="en-US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가지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 </a:t>
              </a:r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2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  <a:endPara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  <a:p>
              <a:pPr algn="ctr"/>
              <a:r>
                <a:rPr lang="en-US" altLang="ko-KR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3</a:t>
              </a:r>
              <a:r>
                <a:rPr lang="ko-KR" altLang="en-US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가지</a:t>
              </a:r>
              <a:r>
                <a:rPr lang="ko-KR" altLang="en-US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 </a:t>
              </a:r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3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</a:p>
          </p:txBody>
        </p:sp>
      </p:grpSp>
      <p:sp>
        <p:nvSpPr>
          <p:cNvPr id="98" name="사각형: 둥근 모서리 97">
            <a:extLst>
              <a:ext uri="{FF2B5EF4-FFF2-40B4-BE49-F238E27FC236}">
                <a16:creationId xmlns:a16="http://schemas.microsoft.com/office/drawing/2014/main" id="{C0EAEA35-AC43-37A1-616A-C49ACA051651}"/>
              </a:ext>
            </a:extLst>
          </p:cNvPr>
          <p:cNvSpPr/>
          <p:nvPr/>
        </p:nvSpPr>
        <p:spPr>
          <a:xfrm>
            <a:off x="392282" y="3654824"/>
            <a:ext cx="1197321" cy="478518"/>
          </a:xfrm>
          <a:prstGeom prst="roundRect">
            <a:avLst/>
          </a:prstGeom>
          <a:solidFill>
            <a:srgbClr val="EC008C"/>
          </a:solidFill>
          <a:ln w="9525">
            <a:solidFill>
              <a:srgbClr val="EC00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기타부정맥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</a:endParaRPr>
          </a:p>
          <a:p>
            <a:pPr algn="ctr"/>
            <a:r>
              <a:rPr lang="ko-KR" altLang="en-US" sz="14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진단비</a:t>
            </a:r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(I49)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99" name="사각형: 둥근 모서리 98">
            <a:extLst>
              <a:ext uri="{FF2B5EF4-FFF2-40B4-BE49-F238E27FC236}">
                <a16:creationId xmlns:a16="http://schemas.microsoft.com/office/drawing/2014/main" id="{BD4D3A8E-8986-8F9A-C6A5-8A9CD881534F}"/>
              </a:ext>
            </a:extLst>
          </p:cNvPr>
          <p:cNvSpPr/>
          <p:nvPr/>
        </p:nvSpPr>
        <p:spPr>
          <a:xfrm>
            <a:off x="1638353" y="3654824"/>
            <a:ext cx="1088473" cy="478518"/>
          </a:xfrm>
          <a:prstGeom prst="roundRect">
            <a:avLst/>
          </a:prstGeom>
          <a:solidFill>
            <a:schemeClr val="bg1"/>
          </a:solidFill>
          <a:ln w="9525">
            <a:solidFill>
              <a:srgbClr val="EC00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5</a:t>
            </a:r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백만</a:t>
            </a:r>
            <a:endParaRPr lang="en-US" altLang="ko-KR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5E36A8E-90CA-9E5C-034F-7E9EA0588F24}"/>
              </a:ext>
            </a:extLst>
          </p:cNvPr>
          <p:cNvGrpSpPr/>
          <p:nvPr/>
        </p:nvGrpSpPr>
        <p:grpSpPr>
          <a:xfrm>
            <a:off x="396347" y="1561451"/>
            <a:ext cx="4798159" cy="478518"/>
            <a:chOff x="396347" y="1424501"/>
            <a:chExt cx="4798159" cy="478518"/>
          </a:xfrm>
        </p:grpSpPr>
        <p:sp>
          <p:nvSpPr>
            <p:cNvPr id="96" name="사각형: 둥근 모서리 95">
              <a:extLst>
                <a:ext uri="{FF2B5EF4-FFF2-40B4-BE49-F238E27FC236}">
                  <a16:creationId xmlns:a16="http://schemas.microsoft.com/office/drawing/2014/main" id="{20B69B58-2650-46F2-F41B-00F4AC5E5D74}"/>
                </a:ext>
              </a:extLst>
            </p:cNvPr>
            <p:cNvSpPr/>
            <p:nvPr/>
          </p:nvSpPr>
          <p:spPr>
            <a:xfrm>
              <a:off x="396347" y="1424501"/>
              <a:ext cx="3757706" cy="478518"/>
            </a:xfrm>
            <a:prstGeom prst="roundRect">
              <a:avLst/>
            </a:prstGeom>
            <a:solidFill>
              <a:srgbClr val="EC008C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40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심혈관특정질환진단비</a:t>
              </a:r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</p:txBody>
        </p:sp>
        <p:sp>
          <p:nvSpPr>
            <p:cNvPr id="102" name="사각형: 둥근 모서리 101">
              <a:extLst>
                <a:ext uri="{FF2B5EF4-FFF2-40B4-BE49-F238E27FC236}">
                  <a16:creationId xmlns:a16="http://schemas.microsoft.com/office/drawing/2014/main" id="{651E5C03-3E90-15BA-6065-301ECF0665F8}"/>
                </a:ext>
              </a:extLst>
            </p:cNvPr>
            <p:cNvSpPr/>
            <p:nvPr/>
          </p:nvSpPr>
          <p:spPr>
            <a:xfrm>
              <a:off x="4204985" y="1424501"/>
              <a:ext cx="989521" cy="478518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1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EA20CFCE-ABC9-7A42-9447-45DDFDC78064}"/>
              </a:ext>
            </a:extLst>
          </p:cNvPr>
          <p:cNvGrpSpPr/>
          <p:nvPr/>
        </p:nvGrpSpPr>
        <p:grpSpPr>
          <a:xfrm>
            <a:off x="396347" y="2084794"/>
            <a:ext cx="4798159" cy="478518"/>
            <a:chOff x="396347" y="2006092"/>
            <a:chExt cx="4798159" cy="478518"/>
          </a:xfrm>
        </p:grpSpPr>
        <p:sp>
          <p:nvSpPr>
            <p:cNvPr id="97" name="사각형: 둥근 모서리 96">
              <a:extLst>
                <a:ext uri="{FF2B5EF4-FFF2-40B4-BE49-F238E27FC236}">
                  <a16:creationId xmlns:a16="http://schemas.microsoft.com/office/drawing/2014/main" id="{758E25D8-F115-71DD-20C9-0044E8FDD57B}"/>
                </a:ext>
              </a:extLst>
            </p:cNvPr>
            <p:cNvSpPr/>
            <p:nvPr/>
          </p:nvSpPr>
          <p:spPr>
            <a:xfrm>
              <a:off x="396347" y="2006092"/>
              <a:ext cx="3757706" cy="478518"/>
            </a:xfrm>
            <a:prstGeom prst="roundRect">
              <a:avLst/>
            </a:prstGeom>
            <a:solidFill>
              <a:srgbClr val="EC008C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심근병증진단비</a:t>
              </a:r>
            </a:p>
          </p:txBody>
        </p:sp>
        <p:sp>
          <p:nvSpPr>
            <p:cNvPr id="103" name="사각형: 둥근 모서리 102">
              <a:extLst>
                <a:ext uri="{FF2B5EF4-FFF2-40B4-BE49-F238E27FC236}">
                  <a16:creationId xmlns:a16="http://schemas.microsoft.com/office/drawing/2014/main" id="{D55EE538-A693-C339-F0D9-438E2FFB34DC}"/>
                </a:ext>
              </a:extLst>
            </p:cNvPr>
            <p:cNvSpPr/>
            <p:nvPr/>
          </p:nvSpPr>
          <p:spPr>
            <a:xfrm>
              <a:off x="4204985" y="2006092"/>
              <a:ext cx="989521" cy="478518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1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D4A9CD17-9C34-1778-DFB7-8ABC46DEFFDE}"/>
              </a:ext>
            </a:extLst>
          </p:cNvPr>
          <p:cNvGrpSpPr/>
          <p:nvPr/>
        </p:nvGrpSpPr>
        <p:grpSpPr>
          <a:xfrm>
            <a:off x="396347" y="2608137"/>
            <a:ext cx="4798159" cy="478518"/>
            <a:chOff x="396347" y="2587683"/>
            <a:chExt cx="4798159" cy="478518"/>
          </a:xfrm>
        </p:grpSpPr>
        <p:sp>
          <p:nvSpPr>
            <p:cNvPr id="100" name="사각형: 둥근 모서리 99">
              <a:extLst>
                <a:ext uri="{FF2B5EF4-FFF2-40B4-BE49-F238E27FC236}">
                  <a16:creationId xmlns:a16="http://schemas.microsoft.com/office/drawing/2014/main" id="{D6B3A8D1-1288-9893-DC36-09D2892F500B}"/>
                </a:ext>
              </a:extLst>
            </p:cNvPr>
            <p:cNvSpPr/>
            <p:nvPr/>
          </p:nvSpPr>
          <p:spPr>
            <a:xfrm>
              <a:off x="396347" y="2587683"/>
              <a:ext cx="3757706" cy="478518"/>
            </a:xfrm>
            <a:prstGeom prst="roundRect">
              <a:avLst/>
            </a:prstGeom>
            <a:solidFill>
              <a:srgbClr val="EC008C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400" b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주요심장염증진단비</a:t>
              </a:r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</p:txBody>
        </p:sp>
        <p:sp>
          <p:nvSpPr>
            <p:cNvPr id="104" name="사각형: 둥근 모서리 103">
              <a:extLst>
                <a:ext uri="{FF2B5EF4-FFF2-40B4-BE49-F238E27FC236}">
                  <a16:creationId xmlns:a16="http://schemas.microsoft.com/office/drawing/2014/main" id="{BCC8C9ED-AAF2-75EF-3238-A98824FD2446}"/>
                </a:ext>
              </a:extLst>
            </p:cNvPr>
            <p:cNvSpPr/>
            <p:nvPr/>
          </p:nvSpPr>
          <p:spPr>
            <a:xfrm>
              <a:off x="4204985" y="2587683"/>
              <a:ext cx="989521" cy="478518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1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57CD3715-18BA-3576-E282-D90EB69E774A}"/>
              </a:ext>
            </a:extLst>
          </p:cNvPr>
          <p:cNvGrpSpPr/>
          <p:nvPr/>
        </p:nvGrpSpPr>
        <p:grpSpPr>
          <a:xfrm>
            <a:off x="396347" y="3131480"/>
            <a:ext cx="4798159" cy="478518"/>
            <a:chOff x="396347" y="3169274"/>
            <a:chExt cx="4798159" cy="478518"/>
          </a:xfrm>
        </p:grpSpPr>
        <p:sp>
          <p:nvSpPr>
            <p:cNvPr id="101" name="사각형: 둥근 모서리 100">
              <a:extLst>
                <a:ext uri="{FF2B5EF4-FFF2-40B4-BE49-F238E27FC236}">
                  <a16:creationId xmlns:a16="http://schemas.microsoft.com/office/drawing/2014/main" id="{67F9D0EB-4FEC-B598-4F87-B5BC8E5B7A32}"/>
                </a:ext>
              </a:extLst>
            </p:cNvPr>
            <p:cNvSpPr/>
            <p:nvPr/>
          </p:nvSpPr>
          <p:spPr>
            <a:xfrm>
              <a:off x="396347" y="3169274"/>
              <a:ext cx="3757706" cy="478518"/>
            </a:xfrm>
            <a:prstGeom prst="roundRect">
              <a:avLst/>
            </a:prstGeom>
            <a:solidFill>
              <a:srgbClr val="EC008C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4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심장판막협착증진단비</a:t>
              </a:r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</p:txBody>
        </p:sp>
        <p:sp>
          <p:nvSpPr>
            <p:cNvPr id="105" name="사각형: 둥근 모서리 104">
              <a:extLst>
                <a:ext uri="{FF2B5EF4-FFF2-40B4-BE49-F238E27FC236}">
                  <a16:creationId xmlns:a16="http://schemas.microsoft.com/office/drawing/2014/main" id="{3D016DD5-1424-5668-1EE9-0A67D54BA9CB}"/>
                </a:ext>
              </a:extLst>
            </p:cNvPr>
            <p:cNvSpPr/>
            <p:nvPr/>
          </p:nvSpPr>
          <p:spPr>
            <a:xfrm>
              <a:off x="4204985" y="3169274"/>
              <a:ext cx="989521" cy="478518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1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</a:p>
          </p:txBody>
        </p:sp>
      </p:grpSp>
      <p:sp>
        <p:nvSpPr>
          <p:cNvPr id="109" name="화살표: 아래쪽 108">
            <a:extLst>
              <a:ext uri="{FF2B5EF4-FFF2-40B4-BE49-F238E27FC236}">
                <a16:creationId xmlns:a16="http://schemas.microsoft.com/office/drawing/2014/main" id="{F220F4F6-548A-87CB-81DB-1BEC6E1321D6}"/>
              </a:ext>
            </a:extLst>
          </p:cNvPr>
          <p:cNvSpPr/>
          <p:nvPr/>
        </p:nvSpPr>
        <p:spPr>
          <a:xfrm>
            <a:off x="5142108" y="1056027"/>
            <a:ext cx="2835212" cy="5918316"/>
          </a:xfrm>
          <a:prstGeom prst="downArrow">
            <a:avLst/>
          </a:prstGeom>
          <a:solidFill>
            <a:srgbClr val="002060"/>
          </a:solidFill>
          <a:ln w="9525"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0" name="직사각형 109">
            <a:extLst>
              <a:ext uri="{FF2B5EF4-FFF2-40B4-BE49-F238E27FC236}">
                <a16:creationId xmlns:a16="http://schemas.microsoft.com/office/drawing/2014/main" id="{F43726EE-65B2-228B-C796-EF1620970F3A}"/>
              </a:ext>
            </a:extLst>
          </p:cNvPr>
          <p:cNvSpPr/>
          <p:nvPr/>
        </p:nvSpPr>
        <p:spPr>
          <a:xfrm>
            <a:off x="5873927" y="1072570"/>
            <a:ext cx="1382236" cy="3139834"/>
          </a:xfrm>
          <a:prstGeom prst="rect">
            <a:avLst/>
          </a:prstGeom>
          <a:solidFill>
            <a:srgbClr val="EC008C"/>
          </a:solidFill>
          <a:ln w="38100">
            <a:solidFill>
              <a:srgbClr val="EC008C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A6F0B04-18BD-3522-3FFF-7366B97776D5}"/>
              </a:ext>
            </a:extLst>
          </p:cNvPr>
          <p:cNvSpPr txBox="1"/>
          <p:nvPr/>
        </p:nvSpPr>
        <p:spPr>
          <a:xfrm>
            <a:off x="5844698" y="2321780"/>
            <a:ext cx="1938432" cy="898126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혈관질환 </a:t>
            </a:r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진단비</a:t>
            </a:r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부</a:t>
            </a:r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터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8CC6838-5AC7-4EF9-915E-BC2F705FC588}"/>
              </a:ext>
            </a:extLst>
          </p:cNvPr>
          <p:cNvSpPr txBox="1"/>
          <p:nvPr/>
        </p:nvSpPr>
        <p:spPr>
          <a:xfrm>
            <a:off x="5854223" y="4677359"/>
            <a:ext cx="1938432" cy="898126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혈관질환 </a:t>
            </a:r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치료비</a:t>
            </a:r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까</a:t>
            </a:r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지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DFF58418-B633-1D9B-CCC5-9793318C3D30}"/>
              </a:ext>
            </a:extLst>
          </p:cNvPr>
          <p:cNvSpPr txBox="1"/>
          <p:nvPr/>
        </p:nvSpPr>
        <p:spPr>
          <a:xfrm>
            <a:off x="7370467" y="3243131"/>
            <a:ext cx="2651725" cy="1759900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en-US" altLang="ko-KR" sz="1600" dirty="0">
                <a:ln>
                  <a:solidFill>
                    <a:schemeClr val="tx1">
                      <a:alpha val="0"/>
                    </a:schemeClr>
                  </a:solidFill>
                </a:ln>
                <a:highlight>
                  <a:srgbClr val="FFFF00"/>
                </a:highlight>
                <a:latin typeface="강원교육모두 Bold" panose="02020603020101020101" pitchFamily="18" charset="-127"/>
                <a:ea typeface="강원교육모두 Bold" panose="02020603020101020101" pitchFamily="18" charset="-127"/>
              </a:rPr>
              <a:t>‘</a:t>
            </a:r>
            <a:r>
              <a:rPr lang="ko-KR" altLang="en-US" sz="1600" dirty="0">
                <a:ln>
                  <a:solidFill>
                    <a:schemeClr val="tx1">
                      <a:alpha val="0"/>
                    </a:schemeClr>
                  </a:solidFill>
                </a:ln>
                <a:highlight>
                  <a:srgbClr val="FFFF00"/>
                </a:highlight>
                <a:latin typeface="강원교육모두 Bold" panose="02020603020101020101" pitchFamily="18" charset="-127"/>
                <a:ea typeface="강원교육모두 Bold" panose="02020603020101020101" pitchFamily="18" charset="-127"/>
              </a:rPr>
              <a:t>뇌혈관</a:t>
            </a:r>
            <a:r>
              <a:rPr lang="en-US" altLang="ko-KR" sz="1600" dirty="0">
                <a:ln>
                  <a:solidFill>
                    <a:schemeClr val="tx1">
                      <a:alpha val="0"/>
                    </a:schemeClr>
                  </a:solidFill>
                </a:ln>
                <a:highlight>
                  <a:srgbClr val="FFFF00"/>
                </a:highlight>
                <a:latin typeface="강원교육모두 Bold" panose="02020603020101020101" pitchFamily="18" charset="-127"/>
                <a:ea typeface="강원교육모두 Bold" panose="02020603020101020101" pitchFamily="18" charset="-127"/>
              </a:rPr>
              <a:t>,</a:t>
            </a:r>
            <a:r>
              <a:rPr lang="ko-KR" altLang="en-US" sz="1600" dirty="0" err="1">
                <a:ln>
                  <a:solidFill>
                    <a:schemeClr val="tx1">
                      <a:alpha val="0"/>
                    </a:schemeClr>
                  </a:solidFill>
                </a:ln>
                <a:highlight>
                  <a:srgbClr val="FFFF00"/>
                </a:highlight>
                <a:latin typeface="강원교육모두 Bold" panose="02020603020101020101" pitchFamily="18" charset="-127"/>
                <a:ea typeface="강원교육모두 Bold" panose="02020603020101020101" pitchFamily="18" charset="-127"/>
              </a:rPr>
              <a:t>허혈심장질환진단비</a:t>
            </a:r>
            <a:r>
              <a:rPr lang="en-US" altLang="ko-KR" sz="1600" dirty="0">
                <a:ln>
                  <a:solidFill>
                    <a:schemeClr val="tx1">
                      <a:alpha val="0"/>
                    </a:schemeClr>
                  </a:solidFill>
                </a:ln>
                <a:highlight>
                  <a:srgbClr val="FFFF00"/>
                </a:highlight>
                <a:latin typeface="강원교육모두 Bold" panose="02020603020101020101" pitchFamily="18" charset="-127"/>
                <a:ea typeface="강원교육모두 Bold" panose="02020603020101020101" pitchFamily="18" charset="-127"/>
              </a:rPr>
              <a:t>’</a:t>
            </a:r>
            <a:r>
              <a:rPr lang="ko-KR" altLang="en-US" sz="1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모두 Bold" panose="02020603020101020101" pitchFamily="18" charset="-127"/>
                <a:ea typeface="강원교육모두 Bold" panose="02020603020101020101" pitchFamily="18" charset="-127"/>
              </a:rPr>
              <a:t>는</a:t>
            </a:r>
            <a:endParaRPr lang="en-US" altLang="ko-KR" sz="1600" dirty="0">
              <a:ln>
                <a:solidFill>
                  <a:schemeClr val="tx1">
                    <a:alpha val="0"/>
                  </a:schemeClr>
                </a:solidFill>
              </a:ln>
              <a:latin typeface="강원교육모두 Bold" panose="02020603020101020101" pitchFamily="18" charset="-127"/>
              <a:ea typeface="강원교육모두 Bold" panose="02020603020101020101" pitchFamily="18" charset="-127"/>
            </a:endParaRPr>
          </a:p>
          <a:p>
            <a:pPr algn="l"/>
            <a:r>
              <a:rPr lang="ko-KR" altLang="en-US" sz="32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전연령</a:t>
            </a:r>
            <a:r>
              <a:rPr lang="en-US" altLang="ko-KR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대상</a:t>
            </a:r>
            <a:endParaRPr lang="en-US" altLang="ko-KR" sz="32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l"/>
            <a:r>
              <a:rPr lang="ko-KR" altLang="en-US" sz="32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ysClr val="windowText" lastClr="000000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유병자</a:t>
            </a:r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en-US" altLang="ko-KR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3</a:t>
            </a:r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천만</a:t>
            </a:r>
            <a:endParaRPr lang="en-US" altLang="ko-KR" sz="32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7030A0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l"/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ysClr val="windowText" lastClr="000000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건강체</a:t>
            </a:r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en-US" altLang="ko-KR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4</a:t>
            </a:r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천만</a:t>
            </a:r>
            <a:endParaRPr lang="en-US" altLang="ko-KR" sz="32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7030A0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263726E8-9572-C100-D017-403D45099C34}"/>
              </a:ext>
            </a:extLst>
          </p:cNvPr>
          <p:cNvSpPr txBox="1"/>
          <p:nvPr/>
        </p:nvSpPr>
        <p:spPr>
          <a:xfrm>
            <a:off x="7199767" y="6469341"/>
            <a:ext cx="2697685" cy="467239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*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그 외 </a:t>
            </a:r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2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대질병수술비</a:t>
            </a:r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, 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뇌혈관수술</a:t>
            </a:r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, 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주요심장수술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0000"/>
              </a:solidFill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  <a:p>
            <a:pPr algn="l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혈전용해치료비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 등 탑재가능 </a:t>
            </a:r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!</a:t>
            </a:r>
            <a:endParaRPr lang="ko-KR" altLang="en-US" sz="1400" dirty="0">
              <a:ln>
                <a:solidFill>
                  <a:schemeClr val="tx1">
                    <a:alpha val="0"/>
                  </a:schemeClr>
                </a:solidFill>
              </a:ln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1BAEA7D1-D4E2-ED04-1F7F-B6761DCB35CF}"/>
              </a:ext>
            </a:extLst>
          </p:cNvPr>
          <p:cNvGrpSpPr/>
          <p:nvPr/>
        </p:nvGrpSpPr>
        <p:grpSpPr>
          <a:xfrm>
            <a:off x="405872" y="6454306"/>
            <a:ext cx="4798159" cy="478518"/>
            <a:chOff x="405872" y="6656408"/>
            <a:chExt cx="4798159" cy="526370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id="{6CF9AD9A-8F38-CFB5-8C11-7373D9921C95}"/>
                </a:ext>
              </a:extLst>
            </p:cNvPr>
            <p:cNvSpPr/>
            <p:nvPr/>
          </p:nvSpPr>
          <p:spPr>
            <a:xfrm>
              <a:off x="405872" y="6656408"/>
              <a:ext cx="3757706" cy="526370"/>
            </a:xfrm>
            <a:prstGeom prst="roundRect">
              <a:avLst/>
            </a:prstGeom>
            <a:solidFill>
              <a:srgbClr val="002060"/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40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주요심뇌</a:t>
              </a:r>
              <a:r>
                <a:rPr lang="en-US" altLang="ko-KR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5</a:t>
              </a:r>
              <a:r>
                <a: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대혈관질환 및 </a:t>
              </a:r>
              <a:r>
                <a:rPr lang="ko-KR" altLang="en-US" sz="140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양성뇌종양수술비</a:t>
              </a:r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</p:txBody>
        </p:sp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417531ED-A366-0BA2-91A6-CDAC2F778BAC}"/>
                </a:ext>
              </a:extLst>
            </p:cNvPr>
            <p:cNvSpPr/>
            <p:nvPr/>
          </p:nvSpPr>
          <p:spPr>
            <a:xfrm>
              <a:off x="4214510" y="6656408"/>
              <a:ext cx="989521" cy="52637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(</a:t>
              </a:r>
              <a:r>
                <a:rPr lang="ko-KR" altLang="en-US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건강체</a:t>
              </a:r>
              <a:r>
                <a:rPr lang="en-US" altLang="ko-KR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)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 </a:t>
              </a:r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2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  <a:endPara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  <a:p>
              <a:pPr algn="ctr"/>
              <a:r>
                <a:rPr lang="en-US" altLang="ko-KR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(</a:t>
              </a:r>
              <a:r>
                <a:rPr lang="ko-KR" altLang="en-US" sz="1100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유병자</a:t>
              </a:r>
              <a:r>
                <a:rPr lang="en-US" altLang="ko-KR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)</a:t>
              </a:r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 1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</a:p>
          </p:txBody>
        </p:sp>
      </p:grp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1D55459A-4D3C-BA25-F089-80AF73587040}"/>
              </a:ext>
            </a:extLst>
          </p:cNvPr>
          <p:cNvSpPr/>
          <p:nvPr/>
        </p:nvSpPr>
        <p:spPr>
          <a:xfrm>
            <a:off x="2870347" y="3654824"/>
            <a:ext cx="1197321" cy="478518"/>
          </a:xfrm>
          <a:prstGeom prst="roundRect">
            <a:avLst/>
          </a:prstGeom>
          <a:solidFill>
            <a:srgbClr val="EC008C"/>
          </a:solidFill>
          <a:ln w="9525">
            <a:solidFill>
              <a:srgbClr val="EC00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특정부정맥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</a:endParaRPr>
          </a:p>
          <a:p>
            <a:pPr algn="ctr"/>
            <a:r>
              <a:rPr lang="ko-KR" altLang="en-US" sz="14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진단비</a:t>
            </a:r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(I48)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25FFE103-0071-5AA9-8BE8-A521E48F5367}"/>
              </a:ext>
            </a:extLst>
          </p:cNvPr>
          <p:cNvSpPr/>
          <p:nvPr/>
        </p:nvSpPr>
        <p:spPr>
          <a:xfrm>
            <a:off x="4116418" y="3654824"/>
            <a:ext cx="1088473" cy="478518"/>
          </a:xfrm>
          <a:prstGeom prst="roundRect">
            <a:avLst/>
          </a:prstGeom>
          <a:solidFill>
            <a:schemeClr val="bg1"/>
          </a:solidFill>
          <a:ln w="9525">
            <a:solidFill>
              <a:srgbClr val="EC00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1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건강체</a:t>
            </a:r>
            <a:r>
              <a:rPr lang="en-US" altLang="ko-KR" sz="11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)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 </a:t>
            </a:r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1</a:t>
            </a:r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천만</a:t>
            </a:r>
            <a:endParaRPr lang="en-US" altLang="ko-KR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프리젠테이션 6 SemiBold" pitchFamily="2" charset="-127"/>
              <a:ea typeface="프리젠테이션 6 SemiBold" pitchFamily="2" charset="-127"/>
            </a:endParaRPr>
          </a:p>
          <a:p>
            <a:pPr algn="ctr"/>
            <a:r>
              <a:rPr lang="en-US" altLang="ko-KR" sz="11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유병자</a:t>
            </a:r>
            <a:r>
              <a:rPr lang="en-US" altLang="ko-KR" sz="11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)</a:t>
            </a:r>
            <a:r>
              <a:rPr lang="en-US" altLang="ko-KR" sz="11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 </a:t>
            </a:r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5</a:t>
            </a:r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백만</a:t>
            </a:r>
            <a:endParaRPr lang="en-US" altLang="ko-KR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9A2BFFE-6C1C-6712-3A6A-E73AB575DC12}"/>
              </a:ext>
            </a:extLst>
          </p:cNvPr>
          <p:cNvSpPr txBox="1"/>
          <p:nvPr/>
        </p:nvSpPr>
        <p:spPr>
          <a:xfrm>
            <a:off x="601937" y="5769131"/>
            <a:ext cx="695924" cy="128685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en-US" altLang="ko-KR" sz="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2"/>
                </a:solidFill>
                <a:latin typeface="페이퍼로지 6 SemiBold" pitchFamily="2" charset="-127"/>
                <a:ea typeface="페이퍼로지 6 SemiBold" pitchFamily="2" charset="-127"/>
              </a:rPr>
              <a:t>*</a:t>
            </a:r>
            <a:r>
              <a:rPr lang="ko-KR" altLang="en-US" sz="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2"/>
                </a:solidFill>
                <a:latin typeface="페이퍼로지 6 SemiBold" pitchFamily="2" charset="-127"/>
                <a:ea typeface="페이퍼로지 6 SemiBold" pitchFamily="2" charset="-127"/>
              </a:rPr>
              <a:t>혈전제거 제외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70CF292-2C57-597D-18A4-3AD54C5071D4}"/>
              </a:ext>
            </a:extLst>
          </p:cNvPr>
          <p:cNvSpPr txBox="1"/>
          <p:nvPr/>
        </p:nvSpPr>
        <p:spPr>
          <a:xfrm>
            <a:off x="3076214" y="5760423"/>
            <a:ext cx="695924" cy="128685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en-US" altLang="ko-KR" sz="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2"/>
                </a:solidFill>
                <a:latin typeface="페이퍼로지 6 SemiBold" pitchFamily="2" charset="-127"/>
                <a:ea typeface="페이퍼로지 6 SemiBold" pitchFamily="2" charset="-127"/>
              </a:rPr>
              <a:t>*</a:t>
            </a:r>
            <a:r>
              <a:rPr lang="ko-KR" altLang="en-US" sz="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2"/>
                </a:solidFill>
                <a:latin typeface="페이퍼로지 6 SemiBold" pitchFamily="2" charset="-127"/>
                <a:ea typeface="페이퍼로지 6 SemiBold" pitchFamily="2" charset="-127"/>
              </a:rPr>
              <a:t>종합병원 限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834FFF6-5D8B-3BDE-2941-C8B95BF9FAE6}"/>
              </a:ext>
            </a:extLst>
          </p:cNvPr>
          <p:cNvSpPr txBox="1"/>
          <p:nvPr/>
        </p:nvSpPr>
        <p:spPr>
          <a:xfrm>
            <a:off x="1050283" y="6880553"/>
            <a:ext cx="3522250" cy="2781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7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※</a:t>
            </a:r>
            <a:r>
              <a:rPr kumimoji="0" lang="ko-KR" altLang="en-US" sz="7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각 </a:t>
            </a:r>
            <a:r>
              <a:rPr kumimoji="0" lang="ko-KR" altLang="en-US" sz="700" b="0" i="0" u="none" strike="noStrike" cap="none" spc="0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특약별</a:t>
            </a:r>
            <a:r>
              <a:rPr kumimoji="0" lang="ko-KR" altLang="en-US" sz="7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 최대가입 금액 기준 </a:t>
            </a:r>
            <a:r>
              <a:rPr kumimoji="0" lang="en-US" altLang="ko-KR" sz="7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/ </a:t>
            </a:r>
            <a:r>
              <a:rPr kumimoji="0" lang="ko-KR" altLang="en-US" sz="7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합산한도는 </a:t>
            </a:r>
            <a:r>
              <a:rPr lang="ko-KR" altLang="en-US" sz="700" dirty="0">
                <a:solidFill>
                  <a:srgbClr val="FF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</a:rPr>
              <a:t>인수기준 참고</a:t>
            </a:r>
            <a:endParaRPr kumimoji="0" lang="ko-KR" altLang="en-US" sz="7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9D88481B-E4A7-AEBC-4393-403D10AD78B8}"/>
              </a:ext>
            </a:extLst>
          </p:cNvPr>
          <p:cNvSpPr/>
          <p:nvPr/>
        </p:nvSpPr>
        <p:spPr>
          <a:xfrm>
            <a:off x="8686055" y="4740883"/>
            <a:ext cx="1062333" cy="107802"/>
          </a:xfrm>
          <a:prstGeom prst="rect">
            <a:avLst/>
          </a:prstGeom>
          <a:solidFill>
            <a:srgbClr val="EC008C">
              <a:alpha val="30000"/>
            </a:srgb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" name="슬라이드 번호 개체 틀 14">
            <a:extLst>
              <a:ext uri="{FF2B5EF4-FFF2-40B4-BE49-F238E27FC236}">
                <a16:creationId xmlns:a16="http://schemas.microsoft.com/office/drawing/2014/main" id="{EE28D50C-63DF-EB23-EC4E-EB5833066E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15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9767109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텍스트 개체 틀 54">
            <a:extLst>
              <a:ext uri="{FF2B5EF4-FFF2-40B4-BE49-F238E27FC236}">
                <a16:creationId xmlns:a16="http://schemas.microsoft.com/office/drawing/2014/main" id="{278D39E1-4CB8-497B-7076-12E3C995E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06</a:t>
            </a:r>
            <a:endParaRPr lang="ko-KR" altLang="en-US" dirty="0"/>
          </a:p>
        </p:txBody>
      </p:sp>
      <p:sp>
        <p:nvSpPr>
          <p:cNvPr id="36" name="제목 3">
            <a:extLst>
              <a:ext uri="{FF2B5EF4-FFF2-40B4-BE49-F238E27FC236}">
                <a16:creationId xmlns:a16="http://schemas.microsoft.com/office/drawing/2014/main" id="{1E00E418-29AF-6384-6E29-078557C5B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3820524" cy="503590"/>
          </a:xfrm>
        </p:spPr>
        <p:txBody>
          <a:bodyPr/>
          <a:lstStyle/>
          <a:p>
            <a:r>
              <a:rPr lang="ko-KR" altLang="en-US" dirty="0"/>
              <a:t>주요 혈관질환 보장 라인업</a:t>
            </a:r>
          </a:p>
        </p:txBody>
      </p:sp>
      <p:graphicFrame>
        <p:nvGraphicFramePr>
          <p:cNvPr id="44" name="표 43">
            <a:extLst>
              <a:ext uri="{FF2B5EF4-FFF2-40B4-BE49-F238E27FC236}">
                <a16:creationId xmlns:a16="http://schemas.microsoft.com/office/drawing/2014/main" id="{0729B5BB-4631-1524-3338-732792083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194838"/>
              </p:ext>
            </p:extLst>
          </p:nvPr>
        </p:nvGraphicFramePr>
        <p:xfrm>
          <a:off x="2170618" y="5421686"/>
          <a:ext cx="6026726" cy="16055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3727">
                  <a:extLst>
                    <a:ext uri="{9D8B030D-6E8A-4147-A177-3AD203B41FA5}">
                      <a16:colId xmlns:a16="http://schemas.microsoft.com/office/drawing/2014/main" val="1435383009"/>
                    </a:ext>
                  </a:extLst>
                </a:gridCol>
                <a:gridCol w="1073727">
                  <a:extLst>
                    <a:ext uri="{9D8B030D-6E8A-4147-A177-3AD203B41FA5}">
                      <a16:colId xmlns:a16="http://schemas.microsoft.com/office/drawing/2014/main" val="2237495969"/>
                    </a:ext>
                  </a:extLst>
                </a:gridCol>
                <a:gridCol w="1073727">
                  <a:extLst>
                    <a:ext uri="{9D8B030D-6E8A-4147-A177-3AD203B41FA5}">
                      <a16:colId xmlns:a16="http://schemas.microsoft.com/office/drawing/2014/main" val="3105042741"/>
                    </a:ext>
                  </a:extLst>
                </a:gridCol>
                <a:gridCol w="2805545">
                  <a:extLst>
                    <a:ext uri="{9D8B030D-6E8A-4147-A177-3AD203B41FA5}">
                      <a16:colId xmlns:a16="http://schemas.microsoft.com/office/drawing/2014/main" val="1349878605"/>
                    </a:ext>
                  </a:extLst>
                </a:gridCol>
              </a:tblGrid>
              <a:tr h="19204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구분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8659" marR="8659" marT="7872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질병코드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8659" marR="8659" marT="7872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 환자 비중 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8659" marR="8659" marT="7872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solidFill>
                            <a:srgbClr val="FFFFFF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 흥국생명 보장담보 </a:t>
                      </a:r>
                      <a:endParaRPr lang="ko-KR" altLang="en-US" sz="1100" b="0" i="0" u="none" strike="noStrike" dirty="0">
                        <a:solidFill>
                          <a:srgbClr val="FFFFFF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8659" marR="8659" marT="7872" marB="0" anchor="ctr">
                    <a:solidFill>
                      <a:srgbClr val="FF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0946925"/>
                  </a:ext>
                </a:extLst>
              </a:tr>
              <a:tr h="44297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심장질환환자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8659" marR="8659" marT="7872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I20~I25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8659" marR="8659" marT="7872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>
                          <a:solidFill>
                            <a:srgbClr val="FF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56%</a:t>
                      </a:r>
                      <a:endParaRPr lang="en-US" altLang="ko-KR" sz="1800" b="0" i="0" u="none" strike="noStrike" dirty="0">
                        <a:solidFill>
                          <a:srgbClr val="FF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8659" marR="8659" marT="7872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 </a:t>
                      </a:r>
                      <a:r>
                        <a:rPr lang="ko-KR" altLang="en-US" sz="1100" u="none" strike="noStrike" dirty="0" err="1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허헐성심장질환진단비</a:t>
                      </a:r>
                      <a:r>
                        <a:rPr lang="en-US" altLang="ko-KR" sz="1100" u="none" strike="noStrike" dirty="0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(I20~25)</a:t>
                      </a:r>
                      <a:br>
                        <a:rPr lang="en-US" altLang="ko-KR" sz="1100" u="none" strike="noStrike" dirty="0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</a:br>
                      <a:r>
                        <a:rPr lang="ko-KR" altLang="en-US" sz="1200" u="none" strike="noStrike" dirty="0" err="1">
                          <a:solidFill>
                            <a:srgbClr val="FF3399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심혈관특정질환진단비</a:t>
                      </a:r>
                      <a:r>
                        <a:rPr lang="en-US" altLang="ko-KR" sz="1200" u="none" strike="noStrike" dirty="0">
                          <a:solidFill>
                            <a:srgbClr val="FF3399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(I20,24,25) </a:t>
                      </a:r>
                      <a:endParaRPr lang="en-US" altLang="ko-KR" sz="1100" b="0" i="0" u="none" strike="noStrike" dirty="0">
                        <a:solidFill>
                          <a:srgbClr val="FF3399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8659" marR="8659" marT="7872" marB="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646424"/>
                  </a:ext>
                </a:extLst>
              </a:tr>
              <a:tr h="52755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부정맥환자</a:t>
                      </a:r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8659" marR="8659" marT="7872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I47,48,49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8659" marR="8659" marT="7872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>
                          <a:solidFill>
                            <a:srgbClr val="FF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25%</a:t>
                      </a:r>
                      <a:endParaRPr lang="en-US" altLang="ko-KR" sz="1800" b="0" i="0" u="none" strike="noStrike" dirty="0">
                        <a:solidFill>
                          <a:srgbClr val="FF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8659" marR="8659" marT="7872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 </a:t>
                      </a:r>
                      <a:r>
                        <a:rPr lang="ko-KR" altLang="en-US" sz="1100" u="none" strike="noStrike" dirty="0" err="1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기타부정맥진단비</a:t>
                      </a:r>
                      <a:r>
                        <a:rPr lang="en-US" altLang="ko-KR" sz="1100" u="none" strike="noStrike" dirty="0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(I49)</a:t>
                      </a:r>
                      <a:br>
                        <a:rPr lang="en-US" altLang="ko-KR" sz="1100" u="none" strike="noStrike" dirty="0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</a:br>
                      <a:r>
                        <a:rPr lang="ko-KR" altLang="en-US" sz="1100" u="none" strike="noStrike" dirty="0" err="1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특정부정맥진단비</a:t>
                      </a:r>
                      <a:r>
                        <a:rPr lang="en-US" altLang="ko-KR" sz="1100" u="none" strike="noStrike" dirty="0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(I48)</a:t>
                      </a:r>
                      <a:br>
                        <a:rPr lang="en-US" altLang="ko-KR" sz="1100" u="none" strike="noStrike" dirty="0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</a:br>
                      <a:r>
                        <a:rPr lang="ko-KR" altLang="en-US" sz="1200" u="none" strike="noStrike" dirty="0" err="1">
                          <a:solidFill>
                            <a:srgbClr val="FF3399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심혈관특정질환진단비</a:t>
                      </a:r>
                      <a:r>
                        <a:rPr lang="en-US" altLang="ko-KR" sz="1200" u="none" strike="noStrike" dirty="0">
                          <a:solidFill>
                            <a:srgbClr val="FF3399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(I47,48)</a:t>
                      </a:r>
                      <a:r>
                        <a:rPr lang="en-US" altLang="ko-KR" sz="1100" u="none" strike="noStrike" dirty="0">
                          <a:solidFill>
                            <a:srgbClr val="FF3399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 </a:t>
                      </a:r>
                      <a:endParaRPr lang="en-US" altLang="ko-KR" sz="1100" b="0" i="0" u="none" strike="noStrike" dirty="0">
                        <a:solidFill>
                          <a:srgbClr val="FF3399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8659" marR="8659" marT="7872" marB="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998254"/>
                  </a:ext>
                </a:extLst>
              </a:tr>
              <a:tr h="44297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심부전환자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8659" marR="8659" marT="7872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I50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8659" marR="8659" marT="7872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>
                          <a:solidFill>
                            <a:srgbClr val="FF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9%</a:t>
                      </a:r>
                      <a:endParaRPr lang="en-US" altLang="ko-KR" sz="1800" b="0" i="0" u="none" strike="noStrike" dirty="0">
                        <a:solidFill>
                          <a:srgbClr val="FF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8659" marR="8659" marT="7872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solidFill>
                            <a:srgbClr val="FF3399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 </a:t>
                      </a:r>
                      <a:r>
                        <a:rPr lang="ko-KR" altLang="en-US" sz="1200" u="none" strike="noStrike" dirty="0" err="1">
                          <a:solidFill>
                            <a:srgbClr val="FF3399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심혈관특정질환진단비</a:t>
                      </a:r>
                      <a:r>
                        <a:rPr lang="en-US" altLang="ko-KR" sz="1200" u="none" strike="noStrike" dirty="0">
                          <a:solidFill>
                            <a:srgbClr val="FF3399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(I50) </a:t>
                      </a:r>
                      <a:endParaRPr lang="en-US" altLang="ko-KR" sz="1200" b="0" i="0" u="none" strike="noStrike" dirty="0">
                        <a:solidFill>
                          <a:srgbClr val="FF3399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8659" marR="8659" marT="7872" marB="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3367051"/>
                  </a:ext>
                </a:extLst>
              </a:tr>
            </a:tbl>
          </a:graphicData>
        </a:graphic>
      </p:graphicFrame>
      <p:sp>
        <p:nvSpPr>
          <p:cNvPr id="45" name="TextBox 44">
            <a:extLst>
              <a:ext uri="{FF2B5EF4-FFF2-40B4-BE49-F238E27FC236}">
                <a16:creationId xmlns:a16="http://schemas.microsoft.com/office/drawing/2014/main" id="{097E22DE-C67E-9CFD-ED06-418A6CA0A9F4}"/>
              </a:ext>
            </a:extLst>
          </p:cNvPr>
          <p:cNvSpPr txBox="1"/>
          <p:nvPr/>
        </p:nvSpPr>
        <p:spPr>
          <a:xfrm>
            <a:off x="2993775" y="4966435"/>
            <a:ext cx="4380412" cy="4166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여기어때 잘난체 2 TTF" pitchFamily="2" charset="-127"/>
                <a:ea typeface="여기어때 잘난체 2 TTF" pitchFamily="2" charset="-127"/>
                <a:sym typeface="맑은 고딕"/>
              </a:rPr>
              <a:t>&lt;</a:t>
            </a:r>
            <a:r>
              <a:rPr kumimoji="0" lang="ko-KR" altLang="en-US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여기어때 잘난체 2 TTF" pitchFamily="2" charset="-127"/>
                <a:ea typeface="여기어때 잘난체 2 TTF" pitchFamily="2" charset="-127"/>
                <a:sym typeface="맑은 고딕"/>
              </a:rPr>
              <a:t>통계로 살펴보는 심장질환 보장의 중요성</a:t>
            </a:r>
            <a:r>
              <a:rPr kumimoji="0" lang="en-US" altLang="ko-KR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여기어때 잘난체 2 TTF" pitchFamily="2" charset="-127"/>
                <a:ea typeface="여기어때 잘난체 2 TTF" pitchFamily="2" charset="-127"/>
                <a:sym typeface="맑은 고딕"/>
              </a:rPr>
              <a:t>&gt;</a:t>
            </a:r>
            <a:endParaRPr kumimoji="0" lang="ko-KR" altLang="en-US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여기어때 잘난체 2 TTF" pitchFamily="2" charset="-127"/>
              <a:ea typeface="여기어때 잘난체 2 TTF" pitchFamily="2" charset="-127"/>
              <a:sym typeface="맑은 고딕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37A1D4A-F854-80D5-B74E-B67612D1E45B}"/>
              </a:ext>
            </a:extLst>
          </p:cNvPr>
          <p:cNvSpPr txBox="1"/>
          <p:nvPr/>
        </p:nvSpPr>
        <p:spPr>
          <a:xfrm>
            <a:off x="5977568" y="5223328"/>
            <a:ext cx="2472630" cy="2890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7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페이퍼로지 6 SemiBold" pitchFamily="2" charset="-127"/>
                <a:ea typeface="페이퍼로지 6 SemiBold" pitchFamily="2" charset="-127"/>
                <a:sym typeface="맑은 고딕"/>
              </a:rPr>
              <a:t>*</a:t>
            </a:r>
            <a:r>
              <a:rPr lang="ko-KR" altLang="en-US" sz="700" dirty="0" err="1">
                <a:latin typeface="페이퍼로지 6 SemiBold" pitchFamily="2" charset="-127"/>
                <a:ea typeface="페이퍼로지 6 SemiBold" pitchFamily="2" charset="-127"/>
              </a:rPr>
              <a:t>츨처</a:t>
            </a:r>
            <a:r>
              <a:rPr lang="ko-KR" altLang="en-US" sz="700" dirty="0">
                <a:latin typeface="페이퍼로지 6 SemiBold" pitchFamily="2" charset="-127"/>
                <a:ea typeface="페이퍼로지 6 SemiBold" pitchFamily="2" charset="-127"/>
              </a:rPr>
              <a:t> </a:t>
            </a:r>
            <a:r>
              <a:rPr lang="en-US" altLang="ko-KR" sz="700" dirty="0">
                <a:latin typeface="페이퍼로지 6 SemiBold" pitchFamily="2" charset="-127"/>
                <a:ea typeface="페이퍼로지 6 SemiBold" pitchFamily="2" charset="-127"/>
              </a:rPr>
              <a:t>: </a:t>
            </a:r>
            <a:r>
              <a:rPr lang="ko-KR" altLang="en-US" sz="700" dirty="0">
                <a:latin typeface="페이퍼로지 6 SemiBold" pitchFamily="2" charset="-127"/>
                <a:ea typeface="페이퍼로지 6 SemiBold" pitchFamily="2" charset="-127"/>
              </a:rPr>
              <a:t>국민건강보험공단</a:t>
            </a:r>
            <a:r>
              <a:rPr lang="en-US" altLang="ko-KR" sz="700" dirty="0">
                <a:latin typeface="페이퍼로지 6 SemiBold" pitchFamily="2" charset="-127"/>
                <a:ea typeface="페이퍼로지 6 SemiBold" pitchFamily="2" charset="-127"/>
              </a:rPr>
              <a:t>, </a:t>
            </a:r>
            <a:r>
              <a:rPr lang="ko-KR" altLang="en-US" sz="700" dirty="0">
                <a:latin typeface="페이퍼로지 6 SemiBold" pitchFamily="2" charset="-127"/>
                <a:ea typeface="페이퍼로지 6 SemiBold" pitchFamily="2" charset="-127"/>
              </a:rPr>
              <a:t>건강보험심사평가원</a:t>
            </a:r>
            <a:r>
              <a:rPr lang="en-US" altLang="ko-KR" sz="700" dirty="0">
                <a:latin typeface="페이퍼로지 6 SemiBold" pitchFamily="2" charset="-127"/>
                <a:ea typeface="페이퍼로지 6 SemiBold" pitchFamily="2" charset="-127"/>
              </a:rPr>
              <a:t>(2022</a:t>
            </a:r>
            <a:r>
              <a:rPr lang="ko-KR" altLang="en-US" sz="700" dirty="0">
                <a:latin typeface="페이퍼로지 6 SemiBold" pitchFamily="2" charset="-127"/>
                <a:ea typeface="페이퍼로지 6 SemiBold" pitchFamily="2" charset="-127"/>
              </a:rPr>
              <a:t>년</a:t>
            </a:r>
            <a:r>
              <a:rPr lang="en-US" altLang="ko-KR" sz="700" dirty="0">
                <a:latin typeface="페이퍼로지 6 SemiBold" pitchFamily="2" charset="-127"/>
                <a:ea typeface="페이퍼로지 6 SemiBold" pitchFamily="2" charset="-127"/>
              </a:rPr>
              <a:t>)</a:t>
            </a:r>
            <a:endParaRPr kumimoji="0" lang="ko-KR" altLang="en-US" sz="7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페이퍼로지 6 SemiBold" pitchFamily="2" charset="-127"/>
              <a:ea typeface="페이퍼로지 6 SemiBold" pitchFamily="2" charset="-127"/>
              <a:sym typeface="맑은 고딕"/>
            </a:endParaRPr>
          </a:p>
        </p:txBody>
      </p: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4536E22F-FEED-741F-0AAE-221784ADD37C}"/>
              </a:ext>
            </a:extLst>
          </p:cNvPr>
          <p:cNvGrpSpPr/>
          <p:nvPr/>
        </p:nvGrpSpPr>
        <p:grpSpPr>
          <a:xfrm>
            <a:off x="4975107" y="1775079"/>
            <a:ext cx="4798159" cy="478518"/>
            <a:chOff x="396347" y="842902"/>
            <a:chExt cx="4798159" cy="478518"/>
          </a:xfrm>
        </p:grpSpPr>
        <p:sp>
          <p:nvSpPr>
            <p:cNvPr id="61" name="사각형: 둥근 모서리 60">
              <a:extLst>
                <a:ext uri="{FF2B5EF4-FFF2-40B4-BE49-F238E27FC236}">
                  <a16:creationId xmlns:a16="http://schemas.microsoft.com/office/drawing/2014/main" id="{C890DFF6-B950-E0D9-DBC4-9C39542D2E38}"/>
                </a:ext>
              </a:extLst>
            </p:cNvPr>
            <p:cNvSpPr/>
            <p:nvPr/>
          </p:nvSpPr>
          <p:spPr>
            <a:xfrm>
              <a:off x="396347" y="842902"/>
              <a:ext cx="3757706" cy="478518"/>
            </a:xfrm>
            <a:prstGeom prst="roundRect">
              <a:avLst/>
            </a:prstGeom>
            <a:solidFill>
              <a:srgbClr val="EC008C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뇌혈관</a:t>
              </a:r>
              <a:r>
                <a:rPr lang="en-US" altLang="ko-KR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,</a:t>
              </a:r>
              <a:r>
                <a:rPr lang="ko-KR" altLang="en-US" sz="14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허혈심장질환진단비</a:t>
              </a:r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</p:txBody>
        </p:sp>
        <p:sp>
          <p:nvSpPr>
            <p:cNvPr id="62" name="사각형: 둥근 모서리 61">
              <a:extLst>
                <a:ext uri="{FF2B5EF4-FFF2-40B4-BE49-F238E27FC236}">
                  <a16:creationId xmlns:a16="http://schemas.microsoft.com/office/drawing/2014/main" id="{2AA982E0-B232-BB57-CE39-1DC185760884}"/>
                </a:ext>
              </a:extLst>
            </p:cNvPr>
            <p:cNvSpPr/>
            <p:nvPr/>
          </p:nvSpPr>
          <p:spPr>
            <a:xfrm>
              <a:off x="4204985" y="842902"/>
              <a:ext cx="989521" cy="478518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(</a:t>
              </a:r>
              <a:r>
                <a:rPr lang="ko-KR" altLang="en-US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건강체</a:t>
              </a:r>
              <a:r>
                <a:rPr lang="en-US" altLang="ko-KR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) </a:t>
              </a:r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4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  <a:endPara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  <a:p>
              <a:pPr algn="ctr"/>
              <a:r>
                <a:rPr lang="en-US" altLang="ko-KR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(</a:t>
              </a:r>
              <a:r>
                <a:rPr lang="ko-KR" altLang="en-US" sz="1100" b="1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유병자</a:t>
              </a:r>
              <a:r>
                <a:rPr lang="en-US" altLang="ko-KR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) </a:t>
              </a:r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3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  <a:endPara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</p:txBody>
        </p:sp>
      </p:grpSp>
      <p:sp>
        <p:nvSpPr>
          <p:cNvPr id="63" name="사각형: 둥근 모서리 62">
            <a:extLst>
              <a:ext uri="{FF2B5EF4-FFF2-40B4-BE49-F238E27FC236}">
                <a16:creationId xmlns:a16="http://schemas.microsoft.com/office/drawing/2014/main" id="{8516D22D-E588-A0B4-8312-47F707C1B2FC}"/>
              </a:ext>
            </a:extLst>
          </p:cNvPr>
          <p:cNvSpPr/>
          <p:nvPr/>
        </p:nvSpPr>
        <p:spPr>
          <a:xfrm>
            <a:off x="4971042" y="4391795"/>
            <a:ext cx="1197321" cy="478518"/>
          </a:xfrm>
          <a:prstGeom prst="roundRect">
            <a:avLst/>
          </a:prstGeom>
          <a:solidFill>
            <a:srgbClr val="EC008C"/>
          </a:solidFill>
          <a:ln w="9525">
            <a:solidFill>
              <a:srgbClr val="EC00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프리젠테이션 6 SemiBold" pitchFamily="2" charset="-127"/>
                <a:ea typeface="프리젠테이션 6 SemiBold" pitchFamily="2" charset="-127"/>
              </a:rPr>
              <a:t>기타부정맥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F00"/>
              </a:solidFill>
              <a:latin typeface="프리젠테이션 6 SemiBold" pitchFamily="2" charset="-127"/>
              <a:ea typeface="프리젠테이션 6 SemiBold" pitchFamily="2" charset="-127"/>
            </a:endParaRPr>
          </a:p>
          <a:p>
            <a:pPr algn="ctr"/>
            <a:r>
              <a:rPr lang="ko-KR" altLang="en-US" sz="14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프리젠테이션 6 SemiBold" pitchFamily="2" charset="-127"/>
                <a:ea typeface="프리젠테이션 6 SemiBold" pitchFamily="2" charset="-127"/>
              </a:rPr>
              <a:t>진단비</a:t>
            </a:r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프리젠테이션 6 SemiBold" pitchFamily="2" charset="-127"/>
                <a:ea typeface="프리젠테이션 6 SemiBold" pitchFamily="2" charset="-127"/>
              </a:rPr>
              <a:t>(I49)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F00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64" name="사각형: 둥근 모서리 63">
            <a:extLst>
              <a:ext uri="{FF2B5EF4-FFF2-40B4-BE49-F238E27FC236}">
                <a16:creationId xmlns:a16="http://schemas.microsoft.com/office/drawing/2014/main" id="{AA2285D2-5837-CFF3-D7AA-00C744225953}"/>
              </a:ext>
            </a:extLst>
          </p:cNvPr>
          <p:cNvSpPr/>
          <p:nvPr/>
        </p:nvSpPr>
        <p:spPr>
          <a:xfrm>
            <a:off x="6217113" y="4391795"/>
            <a:ext cx="1088473" cy="478518"/>
          </a:xfrm>
          <a:prstGeom prst="roundRect">
            <a:avLst/>
          </a:prstGeom>
          <a:solidFill>
            <a:schemeClr val="bg1"/>
          </a:solidFill>
          <a:ln w="9525">
            <a:solidFill>
              <a:srgbClr val="EC00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5</a:t>
            </a:r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백만</a:t>
            </a:r>
            <a:endParaRPr lang="en-US" altLang="ko-KR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F22ED648-B168-1928-2537-765C23FDC485}"/>
              </a:ext>
            </a:extLst>
          </p:cNvPr>
          <p:cNvGrpSpPr/>
          <p:nvPr/>
        </p:nvGrpSpPr>
        <p:grpSpPr>
          <a:xfrm>
            <a:off x="4975107" y="2298422"/>
            <a:ext cx="4798159" cy="478518"/>
            <a:chOff x="396347" y="1424501"/>
            <a:chExt cx="4798159" cy="478518"/>
          </a:xfrm>
        </p:grpSpPr>
        <p:sp>
          <p:nvSpPr>
            <p:cNvPr id="66" name="사각형: 둥근 모서리 65">
              <a:extLst>
                <a:ext uri="{FF2B5EF4-FFF2-40B4-BE49-F238E27FC236}">
                  <a16:creationId xmlns:a16="http://schemas.microsoft.com/office/drawing/2014/main" id="{68ACC835-B919-4155-C9AB-50232E6A2E3B}"/>
                </a:ext>
              </a:extLst>
            </p:cNvPr>
            <p:cNvSpPr/>
            <p:nvPr/>
          </p:nvSpPr>
          <p:spPr>
            <a:xfrm>
              <a:off x="396347" y="1424501"/>
              <a:ext cx="3757706" cy="478518"/>
            </a:xfrm>
            <a:prstGeom prst="roundRect">
              <a:avLst/>
            </a:prstGeom>
            <a:solidFill>
              <a:srgbClr val="EC008C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40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심혈관특정질환진단비</a:t>
              </a:r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</p:txBody>
        </p:sp>
        <p:sp>
          <p:nvSpPr>
            <p:cNvPr id="67" name="사각형: 둥근 모서리 66">
              <a:extLst>
                <a:ext uri="{FF2B5EF4-FFF2-40B4-BE49-F238E27FC236}">
                  <a16:creationId xmlns:a16="http://schemas.microsoft.com/office/drawing/2014/main" id="{30B34A40-169D-6D11-CBE5-C5059DC31918}"/>
                </a:ext>
              </a:extLst>
            </p:cNvPr>
            <p:cNvSpPr/>
            <p:nvPr/>
          </p:nvSpPr>
          <p:spPr>
            <a:xfrm>
              <a:off x="4204985" y="1424501"/>
              <a:ext cx="989521" cy="478518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1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</a:p>
          </p:txBody>
        </p:sp>
      </p:grpSp>
      <p:grpSp>
        <p:nvGrpSpPr>
          <p:cNvPr id="68" name="그룹 67">
            <a:extLst>
              <a:ext uri="{FF2B5EF4-FFF2-40B4-BE49-F238E27FC236}">
                <a16:creationId xmlns:a16="http://schemas.microsoft.com/office/drawing/2014/main" id="{FD5B8E4A-673B-0C89-7F68-6E975FACFDF3}"/>
              </a:ext>
            </a:extLst>
          </p:cNvPr>
          <p:cNvGrpSpPr/>
          <p:nvPr/>
        </p:nvGrpSpPr>
        <p:grpSpPr>
          <a:xfrm>
            <a:off x="4975107" y="2821765"/>
            <a:ext cx="4798159" cy="478518"/>
            <a:chOff x="396347" y="2006092"/>
            <a:chExt cx="4798159" cy="478518"/>
          </a:xfrm>
        </p:grpSpPr>
        <p:sp>
          <p:nvSpPr>
            <p:cNvPr id="69" name="사각형: 둥근 모서리 68">
              <a:extLst>
                <a:ext uri="{FF2B5EF4-FFF2-40B4-BE49-F238E27FC236}">
                  <a16:creationId xmlns:a16="http://schemas.microsoft.com/office/drawing/2014/main" id="{D4B83B4E-2565-3030-3FF1-5A96A84ABA2F}"/>
                </a:ext>
              </a:extLst>
            </p:cNvPr>
            <p:cNvSpPr/>
            <p:nvPr/>
          </p:nvSpPr>
          <p:spPr>
            <a:xfrm>
              <a:off x="396347" y="2006092"/>
              <a:ext cx="3757706" cy="478518"/>
            </a:xfrm>
            <a:prstGeom prst="roundRect">
              <a:avLst/>
            </a:prstGeom>
            <a:solidFill>
              <a:srgbClr val="EC008C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심근병증진단비</a:t>
              </a:r>
            </a:p>
          </p:txBody>
        </p:sp>
        <p:sp>
          <p:nvSpPr>
            <p:cNvPr id="70" name="사각형: 둥근 모서리 69">
              <a:extLst>
                <a:ext uri="{FF2B5EF4-FFF2-40B4-BE49-F238E27FC236}">
                  <a16:creationId xmlns:a16="http://schemas.microsoft.com/office/drawing/2014/main" id="{6C6849DC-D1B3-4EBE-885F-5AE1346C9780}"/>
                </a:ext>
              </a:extLst>
            </p:cNvPr>
            <p:cNvSpPr/>
            <p:nvPr/>
          </p:nvSpPr>
          <p:spPr>
            <a:xfrm>
              <a:off x="4204985" y="2006092"/>
              <a:ext cx="989521" cy="478518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1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</a:p>
          </p:txBody>
        </p:sp>
      </p:grpSp>
      <p:grpSp>
        <p:nvGrpSpPr>
          <p:cNvPr id="71" name="그룹 70">
            <a:extLst>
              <a:ext uri="{FF2B5EF4-FFF2-40B4-BE49-F238E27FC236}">
                <a16:creationId xmlns:a16="http://schemas.microsoft.com/office/drawing/2014/main" id="{44D4900D-4062-DF3D-94FB-6FCD4028ADB9}"/>
              </a:ext>
            </a:extLst>
          </p:cNvPr>
          <p:cNvGrpSpPr/>
          <p:nvPr/>
        </p:nvGrpSpPr>
        <p:grpSpPr>
          <a:xfrm>
            <a:off x="4975107" y="3345108"/>
            <a:ext cx="4798159" cy="478518"/>
            <a:chOff x="396347" y="2587683"/>
            <a:chExt cx="4798159" cy="478518"/>
          </a:xfrm>
        </p:grpSpPr>
        <p:sp>
          <p:nvSpPr>
            <p:cNvPr id="72" name="사각형: 둥근 모서리 71">
              <a:extLst>
                <a:ext uri="{FF2B5EF4-FFF2-40B4-BE49-F238E27FC236}">
                  <a16:creationId xmlns:a16="http://schemas.microsoft.com/office/drawing/2014/main" id="{08A1D624-5DEE-33D0-2F03-860226AAE090}"/>
                </a:ext>
              </a:extLst>
            </p:cNvPr>
            <p:cNvSpPr/>
            <p:nvPr/>
          </p:nvSpPr>
          <p:spPr>
            <a:xfrm>
              <a:off x="396347" y="2587683"/>
              <a:ext cx="3757706" cy="478518"/>
            </a:xfrm>
            <a:prstGeom prst="roundRect">
              <a:avLst/>
            </a:prstGeom>
            <a:solidFill>
              <a:srgbClr val="EC008C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4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주요심장염증진단비</a:t>
              </a:r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</p:txBody>
        </p:sp>
        <p:sp>
          <p:nvSpPr>
            <p:cNvPr id="73" name="사각형: 둥근 모서리 72">
              <a:extLst>
                <a:ext uri="{FF2B5EF4-FFF2-40B4-BE49-F238E27FC236}">
                  <a16:creationId xmlns:a16="http://schemas.microsoft.com/office/drawing/2014/main" id="{AF78D777-B85C-16FD-1A4C-AED7B635DB32}"/>
                </a:ext>
              </a:extLst>
            </p:cNvPr>
            <p:cNvSpPr/>
            <p:nvPr/>
          </p:nvSpPr>
          <p:spPr>
            <a:xfrm>
              <a:off x="4204985" y="2587683"/>
              <a:ext cx="989521" cy="478518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1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</a:p>
          </p:txBody>
        </p:sp>
      </p:grpSp>
      <p:grpSp>
        <p:nvGrpSpPr>
          <p:cNvPr id="74" name="그룹 73">
            <a:extLst>
              <a:ext uri="{FF2B5EF4-FFF2-40B4-BE49-F238E27FC236}">
                <a16:creationId xmlns:a16="http://schemas.microsoft.com/office/drawing/2014/main" id="{C3ED81E6-60AC-8ACC-22C6-2B0E95C2C30B}"/>
              </a:ext>
            </a:extLst>
          </p:cNvPr>
          <p:cNvGrpSpPr/>
          <p:nvPr/>
        </p:nvGrpSpPr>
        <p:grpSpPr>
          <a:xfrm>
            <a:off x="4975107" y="3868451"/>
            <a:ext cx="4798159" cy="478518"/>
            <a:chOff x="396347" y="3169274"/>
            <a:chExt cx="4798159" cy="478518"/>
          </a:xfrm>
        </p:grpSpPr>
        <p:sp>
          <p:nvSpPr>
            <p:cNvPr id="75" name="사각형: 둥근 모서리 74">
              <a:extLst>
                <a:ext uri="{FF2B5EF4-FFF2-40B4-BE49-F238E27FC236}">
                  <a16:creationId xmlns:a16="http://schemas.microsoft.com/office/drawing/2014/main" id="{76AF6345-8690-574F-06F7-7F298F7F1997}"/>
                </a:ext>
              </a:extLst>
            </p:cNvPr>
            <p:cNvSpPr/>
            <p:nvPr/>
          </p:nvSpPr>
          <p:spPr>
            <a:xfrm>
              <a:off x="396347" y="3169274"/>
              <a:ext cx="3757706" cy="478518"/>
            </a:xfrm>
            <a:prstGeom prst="roundRect">
              <a:avLst/>
            </a:prstGeom>
            <a:solidFill>
              <a:srgbClr val="EC008C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4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심장판막협착증진단비</a:t>
              </a:r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</p:txBody>
        </p:sp>
        <p:sp>
          <p:nvSpPr>
            <p:cNvPr id="76" name="사각형: 둥근 모서리 75">
              <a:extLst>
                <a:ext uri="{FF2B5EF4-FFF2-40B4-BE49-F238E27FC236}">
                  <a16:creationId xmlns:a16="http://schemas.microsoft.com/office/drawing/2014/main" id="{6F42955D-24A2-17C2-BC70-4F2BDE4CF259}"/>
                </a:ext>
              </a:extLst>
            </p:cNvPr>
            <p:cNvSpPr/>
            <p:nvPr/>
          </p:nvSpPr>
          <p:spPr>
            <a:xfrm>
              <a:off x="4204985" y="3169274"/>
              <a:ext cx="989521" cy="478518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1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</a:p>
          </p:txBody>
        </p:sp>
      </p:grpSp>
      <p:sp>
        <p:nvSpPr>
          <p:cNvPr id="77" name="사각형: 둥근 모서리 76">
            <a:extLst>
              <a:ext uri="{FF2B5EF4-FFF2-40B4-BE49-F238E27FC236}">
                <a16:creationId xmlns:a16="http://schemas.microsoft.com/office/drawing/2014/main" id="{78B13AD9-25BE-88E3-A181-467DCA7F27B4}"/>
              </a:ext>
            </a:extLst>
          </p:cNvPr>
          <p:cNvSpPr/>
          <p:nvPr/>
        </p:nvSpPr>
        <p:spPr>
          <a:xfrm>
            <a:off x="7449107" y="4391795"/>
            <a:ext cx="1197321" cy="478518"/>
          </a:xfrm>
          <a:prstGeom prst="roundRect">
            <a:avLst/>
          </a:prstGeom>
          <a:solidFill>
            <a:srgbClr val="EC008C"/>
          </a:solidFill>
          <a:ln w="9525">
            <a:solidFill>
              <a:srgbClr val="EC00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프리젠테이션 6 SemiBold" pitchFamily="2" charset="-127"/>
                <a:ea typeface="프리젠테이션 6 SemiBold" pitchFamily="2" charset="-127"/>
              </a:rPr>
              <a:t>특정부정맥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F00"/>
              </a:solidFill>
              <a:latin typeface="프리젠테이션 6 SemiBold" pitchFamily="2" charset="-127"/>
              <a:ea typeface="프리젠테이션 6 SemiBold" pitchFamily="2" charset="-127"/>
            </a:endParaRPr>
          </a:p>
          <a:p>
            <a:pPr algn="ctr"/>
            <a:r>
              <a:rPr lang="ko-KR" altLang="en-US" sz="14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프리젠테이션 6 SemiBold" pitchFamily="2" charset="-127"/>
                <a:ea typeface="프리젠테이션 6 SemiBold" pitchFamily="2" charset="-127"/>
              </a:rPr>
              <a:t>진단비</a:t>
            </a:r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프리젠테이션 6 SemiBold" pitchFamily="2" charset="-127"/>
                <a:ea typeface="프리젠테이션 6 SemiBold" pitchFamily="2" charset="-127"/>
              </a:rPr>
              <a:t>(I48)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F00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78" name="사각형: 둥근 모서리 77">
            <a:extLst>
              <a:ext uri="{FF2B5EF4-FFF2-40B4-BE49-F238E27FC236}">
                <a16:creationId xmlns:a16="http://schemas.microsoft.com/office/drawing/2014/main" id="{54D1F770-9877-2844-94E3-F6BD5FA6CCE8}"/>
              </a:ext>
            </a:extLst>
          </p:cNvPr>
          <p:cNvSpPr/>
          <p:nvPr/>
        </p:nvSpPr>
        <p:spPr>
          <a:xfrm>
            <a:off x="8695178" y="4391795"/>
            <a:ext cx="1088473" cy="478518"/>
          </a:xfrm>
          <a:prstGeom prst="roundRect">
            <a:avLst/>
          </a:prstGeom>
          <a:solidFill>
            <a:schemeClr val="bg1"/>
          </a:solidFill>
          <a:ln w="9525">
            <a:solidFill>
              <a:srgbClr val="EC00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1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(</a:t>
            </a:r>
            <a:r>
              <a:rPr lang="ko-KR" altLang="en-US" sz="11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건강체</a:t>
            </a:r>
            <a:r>
              <a:rPr lang="en-US" altLang="ko-KR" sz="11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)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 </a:t>
            </a:r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1</a:t>
            </a:r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천만</a:t>
            </a:r>
            <a:endParaRPr lang="en-US" altLang="ko-KR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프리젠테이션 6 SemiBold" pitchFamily="2" charset="-127"/>
              <a:ea typeface="프리젠테이션 6 SemiBold" pitchFamily="2" charset="-127"/>
            </a:endParaRPr>
          </a:p>
          <a:p>
            <a:pPr algn="ctr"/>
            <a:r>
              <a:rPr lang="en-US" altLang="ko-KR" sz="11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(</a:t>
            </a:r>
            <a:r>
              <a:rPr lang="ko-KR" altLang="en-US" sz="1100" b="1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유병자</a:t>
            </a:r>
            <a:r>
              <a:rPr lang="en-US" altLang="ko-KR" sz="11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)</a:t>
            </a:r>
            <a:r>
              <a:rPr lang="en-US" altLang="ko-KR" sz="11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 </a:t>
            </a:r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5</a:t>
            </a:r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백만</a:t>
            </a:r>
            <a:endParaRPr lang="en-US" altLang="ko-KR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D9118BA-C882-B020-36BE-86CA552E3525}"/>
              </a:ext>
            </a:extLst>
          </p:cNvPr>
          <p:cNvSpPr txBox="1"/>
          <p:nvPr/>
        </p:nvSpPr>
        <p:spPr>
          <a:xfrm>
            <a:off x="4909475" y="1252507"/>
            <a:ext cx="4936058" cy="528794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심장질환 진단비로 커버하자 </a:t>
            </a:r>
            <a:r>
              <a:rPr lang="en-US" altLang="ko-KR" sz="3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  <a:endParaRPr lang="ko-KR" altLang="en-US" sz="3200" dirty="0">
              <a:ln>
                <a:solidFill>
                  <a:schemeClr val="tx1">
                    <a:alpha val="0"/>
                  </a:schemeClr>
                </a:solidFill>
              </a:ln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grpSp>
        <p:nvGrpSpPr>
          <p:cNvPr id="118" name="그룹 117">
            <a:extLst>
              <a:ext uri="{FF2B5EF4-FFF2-40B4-BE49-F238E27FC236}">
                <a16:creationId xmlns:a16="http://schemas.microsoft.com/office/drawing/2014/main" id="{F4E7FC91-0F45-EDDF-4B61-AC202F8B4FD4}"/>
              </a:ext>
            </a:extLst>
          </p:cNvPr>
          <p:cNvGrpSpPr/>
          <p:nvPr/>
        </p:nvGrpSpPr>
        <p:grpSpPr>
          <a:xfrm>
            <a:off x="756475" y="1092033"/>
            <a:ext cx="3964162" cy="3827041"/>
            <a:chOff x="756475" y="1092033"/>
            <a:chExt cx="3964162" cy="3827041"/>
          </a:xfrm>
        </p:grpSpPr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19336877-99D3-F7CF-9AF6-480EFD905D74}"/>
                </a:ext>
              </a:extLst>
            </p:cNvPr>
            <p:cNvGrpSpPr/>
            <p:nvPr/>
          </p:nvGrpSpPr>
          <p:grpSpPr>
            <a:xfrm>
              <a:off x="987112" y="1560225"/>
              <a:ext cx="1681191" cy="702386"/>
              <a:chOff x="2453515" y="2491862"/>
              <a:chExt cx="2461432" cy="666755"/>
            </a:xfrm>
          </p:grpSpPr>
          <p:sp>
            <p:nvSpPr>
              <p:cNvPr id="42" name="직사각형 41">
                <a:extLst>
                  <a:ext uri="{FF2B5EF4-FFF2-40B4-BE49-F238E27FC236}">
                    <a16:creationId xmlns:a16="http://schemas.microsoft.com/office/drawing/2014/main" id="{E9863C60-298B-8441-CE1D-87F12326D32C}"/>
                  </a:ext>
                </a:extLst>
              </p:cNvPr>
              <p:cNvSpPr/>
              <p:nvPr/>
            </p:nvSpPr>
            <p:spPr>
              <a:xfrm>
                <a:off x="2453515" y="2491862"/>
                <a:ext cx="2461432" cy="324439"/>
              </a:xfrm>
              <a:prstGeom prst="rect">
                <a:avLst/>
              </a:prstGeom>
              <a:solidFill>
                <a:srgbClr val="FF3399"/>
              </a:solidFill>
              <a:ln w="12700" cap="flat">
                <a:solidFill>
                  <a:srgbClr val="FF3399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200" dirty="0">
                    <a:solidFill>
                      <a:schemeClr val="bg1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심근병증진단비</a:t>
                </a:r>
              </a:p>
            </p:txBody>
          </p:sp>
          <p:sp>
            <p:nvSpPr>
              <p:cNvPr id="43" name="직사각형 42">
                <a:extLst>
                  <a:ext uri="{FF2B5EF4-FFF2-40B4-BE49-F238E27FC236}">
                    <a16:creationId xmlns:a16="http://schemas.microsoft.com/office/drawing/2014/main" id="{70EB6FEE-21B2-056C-A293-4150BA100C22}"/>
                  </a:ext>
                </a:extLst>
              </p:cNvPr>
              <p:cNvSpPr/>
              <p:nvPr/>
            </p:nvSpPr>
            <p:spPr>
              <a:xfrm>
                <a:off x="2453515" y="2801732"/>
                <a:ext cx="2461432" cy="356885"/>
              </a:xfrm>
              <a:prstGeom prst="rect">
                <a:avLst/>
              </a:prstGeom>
              <a:noFill/>
              <a:ln w="12700" cap="flat">
                <a:solidFill>
                  <a:srgbClr val="FF3399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105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I42, 43</a:t>
                </a:r>
                <a:endParaRPr lang="ko-KR" altLang="en-US" sz="1050" dirty="0">
                  <a:solidFill>
                    <a:sysClr val="windowText" lastClr="000000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</p:grpSp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898B938B-E2E0-137D-FF57-9BF9E9DF711D}"/>
                </a:ext>
              </a:extLst>
            </p:cNvPr>
            <p:cNvSpPr/>
            <p:nvPr/>
          </p:nvSpPr>
          <p:spPr>
            <a:xfrm>
              <a:off x="756475" y="1216016"/>
              <a:ext cx="3964162" cy="3703058"/>
            </a:xfrm>
            <a:prstGeom prst="roundRect">
              <a:avLst/>
            </a:prstGeom>
            <a:noFill/>
            <a:ln w="19050" cap="flat">
              <a:solidFill>
                <a:srgbClr val="002060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1400" dirty="0">
                <a:solidFill>
                  <a:sysClr val="windowText" lastClr="00000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3C987619-7AD0-F1EB-9BFE-49D63AFB243F}"/>
                </a:ext>
              </a:extLst>
            </p:cNvPr>
            <p:cNvSpPr/>
            <p:nvPr/>
          </p:nvSpPr>
          <p:spPr>
            <a:xfrm>
              <a:off x="2307197" y="1092033"/>
              <a:ext cx="862715" cy="282459"/>
            </a:xfrm>
            <a:prstGeom prst="roundRect">
              <a:avLst/>
            </a:prstGeom>
            <a:solidFill>
              <a:srgbClr val="00206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400" dirty="0" err="1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배달의민족 한나는 열한살 OTF"/>
                  <a:sym typeface="배달의민족 한나는 열한살 OTF"/>
                </a:rPr>
                <a:t>진단비</a:t>
              </a:r>
              <a:endParaRPr lang="ko-KR" altLang="en-US" sz="14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grpSp>
          <p:nvGrpSpPr>
            <p:cNvPr id="94" name="그룹 93">
              <a:extLst>
                <a:ext uri="{FF2B5EF4-FFF2-40B4-BE49-F238E27FC236}">
                  <a16:creationId xmlns:a16="http://schemas.microsoft.com/office/drawing/2014/main" id="{3447532C-CC06-27A7-9C35-55140F6898F9}"/>
                </a:ext>
              </a:extLst>
            </p:cNvPr>
            <p:cNvGrpSpPr/>
            <p:nvPr/>
          </p:nvGrpSpPr>
          <p:grpSpPr>
            <a:xfrm>
              <a:off x="987112" y="2365430"/>
              <a:ext cx="1681191" cy="702386"/>
              <a:chOff x="2453515" y="2491862"/>
              <a:chExt cx="2461432" cy="666755"/>
            </a:xfrm>
          </p:grpSpPr>
          <p:sp>
            <p:nvSpPr>
              <p:cNvPr id="95" name="직사각형 94">
                <a:extLst>
                  <a:ext uri="{FF2B5EF4-FFF2-40B4-BE49-F238E27FC236}">
                    <a16:creationId xmlns:a16="http://schemas.microsoft.com/office/drawing/2014/main" id="{4ADB8BE0-4172-9732-30C4-ABB2EF52AEAC}"/>
                  </a:ext>
                </a:extLst>
              </p:cNvPr>
              <p:cNvSpPr/>
              <p:nvPr/>
            </p:nvSpPr>
            <p:spPr>
              <a:xfrm>
                <a:off x="2453515" y="2491862"/>
                <a:ext cx="2461432" cy="324439"/>
              </a:xfrm>
              <a:prstGeom prst="rect">
                <a:avLst/>
              </a:prstGeom>
              <a:solidFill>
                <a:srgbClr val="FF3399"/>
              </a:solidFill>
              <a:ln w="12700" cap="flat">
                <a:solidFill>
                  <a:srgbClr val="FF3399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200" dirty="0" err="1">
                    <a:solidFill>
                      <a:schemeClr val="bg1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주요심장염증진단비</a:t>
                </a:r>
                <a:endParaRPr lang="ko-KR" altLang="en-US" sz="1200" dirty="0">
                  <a:solidFill>
                    <a:schemeClr val="bg1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96" name="직사각형 95">
                <a:extLst>
                  <a:ext uri="{FF2B5EF4-FFF2-40B4-BE49-F238E27FC236}">
                    <a16:creationId xmlns:a16="http://schemas.microsoft.com/office/drawing/2014/main" id="{9C27E2A5-30DF-3A90-3831-6FE0987C037D}"/>
                  </a:ext>
                </a:extLst>
              </p:cNvPr>
              <p:cNvSpPr/>
              <p:nvPr/>
            </p:nvSpPr>
            <p:spPr>
              <a:xfrm>
                <a:off x="2453515" y="2801732"/>
                <a:ext cx="2461432" cy="356885"/>
              </a:xfrm>
              <a:prstGeom prst="rect">
                <a:avLst/>
              </a:prstGeom>
              <a:noFill/>
              <a:ln w="12700" cap="flat">
                <a:solidFill>
                  <a:srgbClr val="FF3399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105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I30, 31, 32, 33</a:t>
                </a:r>
              </a:p>
              <a:p>
                <a:pPr algn="ctr"/>
                <a:r>
                  <a:rPr lang="en-US" altLang="ko-KR" sz="105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38, 40, 41</a:t>
                </a:r>
                <a:endParaRPr lang="ko-KR" altLang="en-US" sz="1050" dirty="0">
                  <a:solidFill>
                    <a:sysClr val="windowText" lastClr="000000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</p:grpSp>
        <p:grpSp>
          <p:nvGrpSpPr>
            <p:cNvPr id="100" name="그룹 99">
              <a:extLst>
                <a:ext uri="{FF2B5EF4-FFF2-40B4-BE49-F238E27FC236}">
                  <a16:creationId xmlns:a16="http://schemas.microsoft.com/office/drawing/2014/main" id="{37F6DB42-9CEB-EF3F-2074-0A81D88CDAE7}"/>
                </a:ext>
              </a:extLst>
            </p:cNvPr>
            <p:cNvGrpSpPr/>
            <p:nvPr/>
          </p:nvGrpSpPr>
          <p:grpSpPr>
            <a:xfrm>
              <a:off x="987112" y="3170635"/>
              <a:ext cx="1681191" cy="702386"/>
              <a:chOff x="2453515" y="2491862"/>
              <a:chExt cx="2461432" cy="666755"/>
            </a:xfrm>
          </p:grpSpPr>
          <p:sp>
            <p:nvSpPr>
              <p:cNvPr id="101" name="직사각형 100">
                <a:extLst>
                  <a:ext uri="{FF2B5EF4-FFF2-40B4-BE49-F238E27FC236}">
                    <a16:creationId xmlns:a16="http://schemas.microsoft.com/office/drawing/2014/main" id="{8BAB36C6-BD2F-2064-649C-94DC7BF0C439}"/>
                  </a:ext>
                </a:extLst>
              </p:cNvPr>
              <p:cNvSpPr/>
              <p:nvPr/>
            </p:nvSpPr>
            <p:spPr>
              <a:xfrm>
                <a:off x="2453515" y="2491862"/>
                <a:ext cx="2461432" cy="324439"/>
              </a:xfrm>
              <a:prstGeom prst="rect">
                <a:avLst/>
              </a:prstGeom>
              <a:solidFill>
                <a:srgbClr val="FF3399"/>
              </a:solidFill>
              <a:ln w="12700" cap="flat">
                <a:solidFill>
                  <a:srgbClr val="FF3399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200" dirty="0" err="1">
                    <a:solidFill>
                      <a:schemeClr val="bg1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심장판막협착증진단비</a:t>
                </a:r>
                <a:endParaRPr lang="ko-KR" altLang="en-US" sz="1200" dirty="0">
                  <a:solidFill>
                    <a:schemeClr val="bg1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102" name="직사각형 101">
                <a:extLst>
                  <a:ext uri="{FF2B5EF4-FFF2-40B4-BE49-F238E27FC236}">
                    <a16:creationId xmlns:a16="http://schemas.microsoft.com/office/drawing/2014/main" id="{135E7A74-E159-B9D1-980D-C41694851652}"/>
                  </a:ext>
                </a:extLst>
              </p:cNvPr>
              <p:cNvSpPr/>
              <p:nvPr/>
            </p:nvSpPr>
            <p:spPr>
              <a:xfrm>
                <a:off x="2453515" y="2801732"/>
                <a:ext cx="2461432" cy="356885"/>
              </a:xfrm>
              <a:prstGeom prst="rect">
                <a:avLst/>
              </a:prstGeom>
              <a:noFill/>
              <a:ln w="12700" cap="flat">
                <a:solidFill>
                  <a:srgbClr val="FF3399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105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I06.0, 06.2</a:t>
                </a:r>
              </a:p>
              <a:p>
                <a:pPr algn="ctr"/>
                <a:r>
                  <a:rPr lang="en-US" altLang="ko-KR" sz="105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35, 35.2</a:t>
                </a:r>
              </a:p>
            </p:txBody>
          </p:sp>
        </p:grpSp>
        <p:grpSp>
          <p:nvGrpSpPr>
            <p:cNvPr id="103" name="그룹 102">
              <a:extLst>
                <a:ext uri="{FF2B5EF4-FFF2-40B4-BE49-F238E27FC236}">
                  <a16:creationId xmlns:a16="http://schemas.microsoft.com/office/drawing/2014/main" id="{0B70DCE8-9C32-0988-6E0F-546C21065004}"/>
                </a:ext>
              </a:extLst>
            </p:cNvPr>
            <p:cNvGrpSpPr/>
            <p:nvPr/>
          </p:nvGrpSpPr>
          <p:grpSpPr>
            <a:xfrm>
              <a:off x="987112" y="3975841"/>
              <a:ext cx="1681191" cy="702386"/>
              <a:chOff x="2453515" y="2491862"/>
              <a:chExt cx="2461432" cy="666755"/>
            </a:xfrm>
          </p:grpSpPr>
          <p:sp>
            <p:nvSpPr>
              <p:cNvPr id="104" name="직사각형 103">
                <a:extLst>
                  <a:ext uri="{FF2B5EF4-FFF2-40B4-BE49-F238E27FC236}">
                    <a16:creationId xmlns:a16="http://schemas.microsoft.com/office/drawing/2014/main" id="{8DC086C8-CEA5-01E7-0F22-29A479A2C271}"/>
                  </a:ext>
                </a:extLst>
              </p:cNvPr>
              <p:cNvSpPr/>
              <p:nvPr/>
            </p:nvSpPr>
            <p:spPr>
              <a:xfrm>
                <a:off x="2453515" y="2491862"/>
                <a:ext cx="2461432" cy="324439"/>
              </a:xfrm>
              <a:prstGeom prst="rect">
                <a:avLst/>
              </a:prstGeom>
              <a:solidFill>
                <a:srgbClr val="FF3399"/>
              </a:solidFill>
              <a:ln w="12700" cap="flat">
                <a:solidFill>
                  <a:srgbClr val="FF3399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200" dirty="0" err="1">
                    <a:solidFill>
                      <a:schemeClr val="bg1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심혈관특정질환진단비</a:t>
                </a:r>
                <a:endParaRPr lang="ko-KR" altLang="en-US" sz="1200" dirty="0">
                  <a:solidFill>
                    <a:schemeClr val="bg1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105" name="직사각형 104">
                <a:extLst>
                  <a:ext uri="{FF2B5EF4-FFF2-40B4-BE49-F238E27FC236}">
                    <a16:creationId xmlns:a16="http://schemas.microsoft.com/office/drawing/2014/main" id="{AE046CDC-3018-E68E-5DB4-B1AABFF47DC2}"/>
                  </a:ext>
                </a:extLst>
              </p:cNvPr>
              <p:cNvSpPr/>
              <p:nvPr/>
            </p:nvSpPr>
            <p:spPr>
              <a:xfrm>
                <a:off x="2453515" y="2801732"/>
                <a:ext cx="2461432" cy="356885"/>
              </a:xfrm>
              <a:prstGeom prst="rect">
                <a:avLst/>
              </a:prstGeom>
              <a:noFill/>
              <a:ln w="12700" cap="flat">
                <a:solidFill>
                  <a:srgbClr val="FF3399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105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I20, 24, 25, 47, 48, 50 </a:t>
                </a:r>
              </a:p>
            </p:txBody>
          </p:sp>
        </p:grpSp>
        <p:grpSp>
          <p:nvGrpSpPr>
            <p:cNvPr id="106" name="그룹 105">
              <a:extLst>
                <a:ext uri="{FF2B5EF4-FFF2-40B4-BE49-F238E27FC236}">
                  <a16:creationId xmlns:a16="http://schemas.microsoft.com/office/drawing/2014/main" id="{2DD25D68-0391-D545-C4CD-6E96DD75FC05}"/>
                </a:ext>
              </a:extLst>
            </p:cNvPr>
            <p:cNvGrpSpPr/>
            <p:nvPr/>
          </p:nvGrpSpPr>
          <p:grpSpPr>
            <a:xfrm>
              <a:off x="2786874" y="1560225"/>
              <a:ext cx="1681191" cy="702386"/>
              <a:chOff x="2453515" y="2491862"/>
              <a:chExt cx="2461432" cy="666755"/>
            </a:xfrm>
          </p:grpSpPr>
          <p:sp>
            <p:nvSpPr>
              <p:cNvPr id="107" name="직사각형 106">
                <a:extLst>
                  <a:ext uri="{FF2B5EF4-FFF2-40B4-BE49-F238E27FC236}">
                    <a16:creationId xmlns:a16="http://schemas.microsoft.com/office/drawing/2014/main" id="{243AFC28-D068-E03D-0370-FAEA7C621E46}"/>
                  </a:ext>
                </a:extLst>
              </p:cNvPr>
              <p:cNvSpPr/>
              <p:nvPr/>
            </p:nvSpPr>
            <p:spPr>
              <a:xfrm>
                <a:off x="2453515" y="2491862"/>
                <a:ext cx="2461432" cy="324439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200" dirty="0" err="1"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기타부정맥진단비</a:t>
                </a:r>
                <a:endParaRPr lang="ko-KR" altLang="en-US" sz="1200" dirty="0"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108" name="직사각형 107">
                <a:extLst>
                  <a:ext uri="{FF2B5EF4-FFF2-40B4-BE49-F238E27FC236}">
                    <a16:creationId xmlns:a16="http://schemas.microsoft.com/office/drawing/2014/main" id="{1B11F7CF-D880-332C-D574-D6EAA7C8CEA7}"/>
                  </a:ext>
                </a:extLst>
              </p:cNvPr>
              <p:cNvSpPr/>
              <p:nvPr/>
            </p:nvSpPr>
            <p:spPr>
              <a:xfrm>
                <a:off x="2453515" y="2801732"/>
                <a:ext cx="2461432" cy="356885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105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I49</a:t>
                </a:r>
                <a:endParaRPr lang="ko-KR" altLang="en-US" sz="1050" dirty="0">
                  <a:solidFill>
                    <a:sysClr val="windowText" lastClr="000000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</p:grpSp>
        <p:grpSp>
          <p:nvGrpSpPr>
            <p:cNvPr id="109" name="그룹 108">
              <a:extLst>
                <a:ext uri="{FF2B5EF4-FFF2-40B4-BE49-F238E27FC236}">
                  <a16:creationId xmlns:a16="http://schemas.microsoft.com/office/drawing/2014/main" id="{1BCBE749-ECAF-E055-A6E1-94833E60EB6C}"/>
                </a:ext>
              </a:extLst>
            </p:cNvPr>
            <p:cNvGrpSpPr/>
            <p:nvPr/>
          </p:nvGrpSpPr>
          <p:grpSpPr>
            <a:xfrm>
              <a:off x="2786874" y="2365430"/>
              <a:ext cx="1681191" cy="702386"/>
              <a:chOff x="2453515" y="2491862"/>
              <a:chExt cx="2461432" cy="666755"/>
            </a:xfrm>
          </p:grpSpPr>
          <p:sp>
            <p:nvSpPr>
              <p:cNvPr id="110" name="직사각형 109">
                <a:extLst>
                  <a:ext uri="{FF2B5EF4-FFF2-40B4-BE49-F238E27FC236}">
                    <a16:creationId xmlns:a16="http://schemas.microsoft.com/office/drawing/2014/main" id="{BFFCE498-3E12-048D-B50C-0871EBDABA1A}"/>
                  </a:ext>
                </a:extLst>
              </p:cNvPr>
              <p:cNvSpPr/>
              <p:nvPr/>
            </p:nvSpPr>
            <p:spPr>
              <a:xfrm>
                <a:off x="2453515" y="2491862"/>
                <a:ext cx="2461432" cy="324439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200" dirty="0" err="1"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특정부정맥진단비</a:t>
                </a:r>
                <a:endParaRPr lang="ko-KR" altLang="en-US" sz="1200" dirty="0"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111" name="직사각형 110">
                <a:extLst>
                  <a:ext uri="{FF2B5EF4-FFF2-40B4-BE49-F238E27FC236}">
                    <a16:creationId xmlns:a16="http://schemas.microsoft.com/office/drawing/2014/main" id="{B6F7EB9A-076B-FDCE-5BDC-F43C831C38F7}"/>
                  </a:ext>
                </a:extLst>
              </p:cNvPr>
              <p:cNvSpPr/>
              <p:nvPr/>
            </p:nvSpPr>
            <p:spPr>
              <a:xfrm>
                <a:off x="2453515" y="2801732"/>
                <a:ext cx="2461432" cy="356885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105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I48</a:t>
                </a:r>
              </a:p>
            </p:txBody>
          </p:sp>
        </p:grpSp>
        <p:grpSp>
          <p:nvGrpSpPr>
            <p:cNvPr id="112" name="그룹 111">
              <a:extLst>
                <a:ext uri="{FF2B5EF4-FFF2-40B4-BE49-F238E27FC236}">
                  <a16:creationId xmlns:a16="http://schemas.microsoft.com/office/drawing/2014/main" id="{A62FFC9C-404F-7E72-20C9-F106891CDCFA}"/>
                </a:ext>
              </a:extLst>
            </p:cNvPr>
            <p:cNvGrpSpPr/>
            <p:nvPr/>
          </p:nvGrpSpPr>
          <p:grpSpPr>
            <a:xfrm>
              <a:off x="2786874" y="3170635"/>
              <a:ext cx="1681191" cy="702386"/>
              <a:chOff x="2453515" y="2491862"/>
              <a:chExt cx="2461432" cy="666755"/>
            </a:xfrm>
          </p:grpSpPr>
          <p:sp>
            <p:nvSpPr>
              <p:cNvPr id="113" name="직사각형 112">
                <a:extLst>
                  <a:ext uri="{FF2B5EF4-FFF2-40B4-BE49-F238E27FC236}">
                    <a16:creationId xmlns:a16="http://schemas.microsoft.com/office/drawing/2014/main" id="{B58C9749-6782-DF1D-435F-EC889EB64473}"/>
                  </a:ext>
                </a:extLst>
              </p:cNvPr>
              <p:cNvSpPr/>
              <p:nvPr/>
            </p:nvSpPr>
            <p:spPr>
              <a:xfrm>
                <a:off x="2453515" y="2491862"/>
                <a:ext cx="2461432" cy="324439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200" dirty="0" err="1"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허혈심장질환진단비</a:t>
                </a:r>
                <a:endParaRPr lang="ko-KR" altLang="en-US" sz="1200" dirty="0"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114" name="직사각형 113">
                <a:extLst>
                  <a:ext uri="{FF2B5EF4-FFF2-40B4-BE49-F238E27FC236}">
                    <a16:creationId xmlns:a16="http://schemas.microsoft.com/office/drawing/2014/main" id="{BC3822F3-0BE8-494E-C61D-74980428904D}"/>
                  </a:ext>
                </a:extLst>
              </p:cNvPr>
              <p:cNvSpPr/>
              <p:nvPr/>
            </p:nvSpPr>
            <p:spPr>
              <a:xfrm>
                <a:off x="2453515" y="2801732"/>
                <a:ext cx="2461432" cy="356885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105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I20, 21, 22, 23, 24, 25</a:t>
                </a:r>
              </a:p>
            </p:txBody>
          </p:sp>
        </p:grpSp>
        <p:grpSp>
          <p:nvGrpSpPr>
            <p:cNvPr id="115" name="그룹 114">
              <a:extLst>
                <a:ext uri="{FF2B5EF4-FFF2-40B4-BE49-F238E27FC236}">
                  <a16:creationId xmlns:a16="http://schemas.microsoft.com/office/drawing/2014/main" id="{94B4B5DD-D6A1-4191-8790-DB223800ED9A}"/>
                </a:ext>
              </a:extLst>
            </p:cNvPr>
            <p:cNvGrpSpPr/>
            <p:nvPr/>
          </p:nvGrpSpPr>
          <p:grpSpPr>
            <a:xfrm>
              <a:off x="2786874" y="3975841"/>
              <a:ext cx="1681191" cy="702386"/>
              <a:chOff x="2453515" y="2491862"/>
              <a:chExt cx="2461432" cy="666755"/>
            </a:xfrm>
          </p:grpSpPr>
          <p:sp>
            <p:nvSpPr>
              <p:cNvPr id="116" name="직사각형 115">
                <a:extLst>
                  <a:ext uri="{FF2B5EF4-FFF2-40B4-BE49-F238E27FC236}">
                    <a16:creationId xmlns:a16="http://schemas.microsoft.com/office/drawing/2014/main" id="{EED61D09-3EDA-FA65-3617-81C212463AA6}"/>
                  </a:ext>
                </a:extLst>
              </p:cNvPr>
              <p:cNvSpPr/>
              <p:nvPr/>
            </p:nvSpPr>
            <p:spPr>
              <a:xfrm>
                <a:off x="2453515" y="2491862"/>
                <a:ext cx="2461432" cy="324439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200" dirty="0"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뇌혈관질환진단비</a:t>
                </a:r>
              </a:p>
            </p:txBody>
          </p:sp>
          <p:sp>
            <p:nvSpPr>
              <p:cNvPr id="117" name="직사각형 116">
                <a:extLst>
                  <a:ext uri="{FF2B5EF4-FFF2-40B4-BE49-F238E27FC236}">
                    <a16:creationId xmlns:a16="http://schemas.microsoft.com/office/drawing/2014/main" id="{B208EF9D-F683-CA31-7B33-4AF31870D4EB}"/>
                  </a:ext>
                </a:extLst>
              </p:cNvPr>
              <p:cNvSpPr/>
              <p:nvPr/>
            </p:nvSpPr>
            <p:spPr>
              <a:xfrm>
                <a:off x="2453515" y="2801732"/>
                <a:ext cx="2461432" cy="356885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105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I60. 61, 62, 63, 64, 65, 66</a:t>
                </a:r>
              </a:p>
              <a:p>
                <a:pPr algn="ctr"/>
                <a:r>
                  <a:rPr lang="en-US" altLang="ko-KR" sz="105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67, 68, 69</a:t>
                </a:r>
              </a:p>
            </p:txBody>
          </p:sp>
        </p:grpSp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B3A15CC0-FE0C-77F1-79DE-87D9215525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16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8297255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사각형: 둥근 모서리 91">
            <a:extLst>
              <a:ext uri="{FF2B5EF4-FFF2-40B4-BE49-F238E27FC236}">
                <a16:creationId xmlns:a16="http://schemas.microsoft.com/office/drawing/2014/main" id="{2B40E02D-8254-74A5-C298-96352EAAAC82}"/>
              </a:ext>
            </a:extLst>
          </p:cNvPr>
          <p:cNvSpPr/>
          <p:nvPr/>
        </p:nvSpPr>
        <p:spPr>
          <a:xfrm>
            <a:off x="278674" y="1297577"/>
            <a:ext cx="5011431" cy="341376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5" name="텍스트 개체 틀 54">
            <a:extLst>
              <a:ext uri="{FF2B5EF4-FFF2-40B4-BE49-F238E27FC236}">
                <a16:creationId xmlns:a16="http://schemas.microsoft.com/office/drawing/2014/main" id="{278D39E1-4CB8-497B-7076-12E3C995E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06</a:t>
            </a:r>
            <a:endParaRPr lang="ko-KR" altLang="en-US" dirty="0"/>
          </a:p>
        </p:txBody>
      </p:sp>
      <p:sp>
        <p:nvSpPr>
          <p:cNvPr id="36" name="제목 3">
            <a:extLst>
              <a:ext uri="{FF2B5EF4-FFF2-40B4-BE49-F238E27FC236}">
                <a16:creationId xmlns:a16="http://schemas.microsoft.com/office/drawing/2014/main" id="{1E00E418-29AF-6384-6E29-078557C5B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3820524" cy="503590"/>
          </a:xfrm>
        </p:spPr>
        <p:txBody>
          <a:bodyPr/>
          <a:lstStyle/>
          <a:p>
            <a:r>
              <a:rPr lang="ko-KR" altLang="en-US" dirty="0"/>
              <a:t>주요 혈관질환 보장 라인업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22229F9-B2D2-E637-C4AD-17D244256F64}"/>
              </a:ext>
            </a:extLst>
          </p:cNvPr>
          <p:cNvSpPr txBox="1"/>
          <p:nvPr/>
        </p:nvSpPr>
        <p:spPr>
          <a:xfrm>
            <a:off x="4077433" y="3168721"/>
            <a:ext cx="1259410" cy="4166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.엘리스 디지털배움체 TTF" panose="02000503000000000000" pitchFamily="2" charset="-127"/>
                <a:ea typeface=".엘리스 디지털배움체 TTF" panose="02000503000000000000" pitchFamily="2" charset="-127"/>
                <a:sym typeface="맑은 고딕"/>
              </a:rPr>
              <a:t>폐성심장병 및 폐순환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800" dirty="0">
                <a:solidFill>
                  <a:srgbClr val="EC008C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I26, 27, 28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EC008C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1CD9FB9-17CF-371E-5D51-58F7B2784F89}"/>
              </a:ext>
            </a:extLst>
          </p:cNvPr>
          <p:cNvSpPr txBox="1"/>
          <p:nvPr/>
        </p:nvSpPr>
        <p:spPr>
          <a:xfrm>
            <a:off x="4126619" y="3568522"/>
            <a:ext cx="1144918" cy="4166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800" dirty="0">
                <a:solidFill>
                  <a:srgbClr val="00206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대동맥류 및 박리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800" dirty="0">
                <a:solidFill>
                  <a:srgbClr val="EC008C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I71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EC008C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D84A8CC-FBE5-71A2-11CF-3F00A474B1BF}"/>
              </a:ext>
            </a:extLst>
          </p:cNvPr>
          <p:cNvSpPr txBox="1"/>
          <p:nvPr/>
        </p:nvSpPr>
        <p:spPr>
          <a:xfrm>
            <a:off x="4146282" y="2369119"/>
            <a:ext cx="1144919" cy="4166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800" b="0" i="0" u="none" strike="noStrike" cap="none" spc="0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.엘리스 디지털배움체 TTF" panose="02000503000000000000" pitchFamily="2" charset="-127"/>
                <a:ea typeface=".엘리스 디지털배움체 TTF" panose="02000503000000000000" pitchFamily="2" charset="-127"/>
                <a:sym typeface="맑은 고딕"/>
              </a:rPr>
              <a:t>식도정맥류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800" dirty="0">
                <a:solidFill>
                  <a:srgbClr val="EC008C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I85, 98.2, 98.3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EC008C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E6DCA7-14FF-CEEE-69DF-685BA9E69358}"/>
              </a:ext>
            </a:extLst>
          </p:cNvPr>
          <p:cNvSpPr txBox="1"/>
          <p:nvPr/>
        </p:nvSpPr>
        <p:spPr>
          <a:xfrm>
            <a:off x="4022735" y="2768920"/>
            <a:ext cx="1385351" cy="4166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800" dirty="0" err="1">
                <a:solidFill>
                  <a:srgbClr val="00206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인공소생에성공한심정지</a:t>
            </a:r>
            <a:endParaRPr lang="en-US" altLang="ko-KR" sz="800" dirty="0">
              <a:solidFill>
                <a:srgbClr val="002060"/>
              </a:solidFill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800" dirty="0">
                <a:solidFill>
                  <a:srgbClr val="EC008C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I46.0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EC008C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7D2FF14-F4C4-428F-0614-A8D655277F8D}"/>
              </a:ext>
            </a:extLst>
          </p:cNvPr>
          <p:cNvSpPr txBox="1"/>
          <p:nvPr/>
        </p:nvSpPr>
        <p:spPr>
          <a:xfrm>
            <a:off x="3063143" y="2053699"/>
            <a:ext cx="1144919" cy="4166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800" b="0" i="0" u="none" strike="noStrike" cap="none" spc="0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.엘리스 디지털배움체 TTF" panose="02000503000000000000" pitchFamily="2" charset="-127"/>
                <a:ea typeface=".엘리스 디지털배움체 TTF" panose="02000503000000000000" pitchFamily="2" charset="-127"/>
                <a:sym typeface="맑은 고딕"/>
              </a:rPr>
              <a:t>급성류마티스열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800" dirty="0">
                <a:solidFill>
                  <a:srgbClr val="EC008C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I00, 01, 02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EC008C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9CFB8E-5381-F151-09CC-1EF9DED74F13}"/>
              </a:ext>
            </a:extLst>
          </p:cNvPr>
          <p:cNvSpPr txBox="1"/>
          <p:nvPr/>
        </p:nvSpPr>
        <p:spPr>
          <a:xfrm>
            <a:off x="3005896" y="2502128"/>
            <a:ext cx="1259410" cy="4166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800" dirty="0" err="1">
                <a:solidFill>
                  <a:srgbClr val="00206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만성류마티스심장질환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800" dirty="0">
                <a:solidFill>
                  <a:srgbClr val="EC008C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I05, 07, 08, 09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EC008C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BBB766-E184-42FC-A1E6-F8F792A0517C}"/>
              </a:ext>
            </a:extLst>
          </p:cNvPr>
          <p:cNvSpPr txBox="1"/>
          <p:nvPr/>
        </p:nvSpPr>
        <p:spPr>
          <a:xfrm>
            <a:off x="3005896" y="2950558"/>
            <a:ext cx="1259410" cy="4166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800" dirty="0" err="1">
                <a:solidFill>
                  <a:srgbClr val="00206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중증방실차단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800" dirty="0">
                <a:solidFill>
                  <a:srgbClr val="EC008C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I44.1, 44.2, 44.3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EC008C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22A045A-13C7-BFC5-6360-DBF352611D91}"/>
              </a:ext>
            </a:extLst>
          </p:cNvPr>
          <p:cNvSpPr txBox="1"/>
          <p:nvPr/>
        </p:nvSpPr>
        <p:spPr>
          <a:xfrm>
            <a:off x="3005896" y="3398986"/>
            <a:ext cx="1259410" cy="4166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800" dirty="0">
                <a:solidFill>
                  <a:srgbClr val="00206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특정동맥혈관질환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800" dirty="0">
                <a:solidFill>
                  <a:srgbClr val="EC008C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I72, 74, 77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EC008C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3373BFF-13A1-F0A2-5DFD-0593E132989A}"/>
              </a:ext>
            </a:extLst>
          </p:cNvPr>
          <p:cNvSpPr txBox="1"/>
          <p:nvPr/>
        </p:nvSpPr>
        <p:spPr>
          <a:xfrm>
            <a:off x="3005896" y="3847414"/>
            <a:ext cx="1259410" cy="4166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800" b="0" i="0" u="none" strike="noStrike" cap="none" spc="0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.엘리스 디지털배움체 TTF" panose="02000503000000000000" pitchFamily="2" charset="-127"/>
                <a:ea typeface=".엘리스 디지털배움체 TTF" panose="02000503000000000000" pitchFamily="2" charset="-127"/>
                <a:sym typeface="맑은 고딕"/>
              </a:rPr>
              <a:t>문맥혈전증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800" dirty="0">
                <a:solidFill>
                  <a:srgbClr val="EC008C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I81</a:t>
            </a:r>
            <a:endParaRPr kumimoji="0" lang="en-US" altLang="ko-KR" sz="800" b="0" i="0" u="none" strike="noStrike" cap="none" spc="0" normalizeH="0" baseline="0" dirty="0">
              <a:ln>
                <a:noFill/>
              </a:ln>
              <a:solidFill>
                <a:srgbClr val="EC008C"/>
              </a:solidFill>
              <a:effectLst/>
              <a:uFillTx/>
              <a:latin typeface=".엘리스 디지털배움체 TTF" panose="02000503000000000000" pitchFamily="2" charset="-127"/>
              <a:ea typeface=".엘리스 디지털배움체 TTF" panose="02000503000000000000" pitchFamily="2" charset="-127"/>
              <a:sym typeface="맑은 고딕"/>
            </a:endParaRPr>
          </a:p>
        </p:txBody>
      </p: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DFDE6307-8800-FB0A-89F3-F7861831A78F}"/>
              </a:ext>
            </a:extLst>
          </p:cNvPr>
          <p:cNvGrpSpPr/>
          <p:nvPr/>
        </p:nvGrpSpPr>
        <p:grpSpPr>
          <a:xfrm>
            <a:off x="418108" y="1776973"/>
            <a:ext cx="2707576" cy="2613921"/>
            <a:chOff x="756475" y="1092033"/>
            <a:chExt cx="3964162" cy="3827041"/>
          </a:xfrm>
        </p:grpSpPr>
        <p:grpSp>
          <p:nvGrpSpPr>
            <p:cNvPr id="62" name="그룹 61">
              <a:extLst>
                <a:ext uri="{FF2B5EF4-FFF2-40B4-BE49-F238E27FC236}">
                  <a16:creationId xmlns:a16="http://schemas.microsoft.com/office/drawing/2014/main" id="{78048CD9-6E5A-47D7-9BE5-D3682DC10ECD}"/>
                </a:ext>
              </a:extLst>
            </p:cNvPr>
            <p:cNvGrpSpPr/>
            <p:nvPr/>
          </p:nvGrpSpPr>
          <p:grpSpPr>
            <a:xfrm>
              <a:off x="987112" y="1560225"/>
              <a:ext cx="1681191" cy="702386"/>
              <a:chOff x="2453515" y="2491862"/>
              <a:chExt cx="2461432" cy="666755"/>
            </a:xfrm>
          </p:grpSpPr>
          <p:sp>
            <p:nvSpPr>
              <p:cNvPr id="86" name="직사각형 85">
                <a:extLst>
                  <a:ext uri="{FF2B5EF4-FFF2-40B4-BE49-F238E27FC236}">
                    <a16:creationId xmlns:a16="http://schemas.microsoft.com/office/drawing/2014/main" id="{58A75137-0C86-928E-334C-BB0A597DE4CB}"/>
                  </a:ext>
                </a:extLst>
              </p:cNvPr>
              <p:cNvSpPr/>
              <p:nvPr/>
            </p:nvSpPr>
            <p:spPr>
              <a:xfrm>
                <a:off x="2453515" y="2491862"/>
                <a:ext cx="2461432" cy="324439"/>
              </a:xfrm>
              <a:prstGeom prst="rect">
                <a:avLst/>
              </a:prstGeom>
              <a:solidFill>
                <a:srgbClr val="FF3399"/>
              </a:solidFill>
              <a:ln w="12700" cap="flat">
                <a:solidFill>
                  <a:srgbClr val="FF3399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900" dirty="0">
                    <a:solidFill>
                      <a:schemeClr val="bg1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심근병증진단비</a:t>
                </a:r>
              </a:p>
            </p:txBody>
          </p:sp>
          <p:sp>
            <p:nvSpPr>
              <p:cNvPr id="87" name="직사각형 86">
                <a:extLst>
                  <a:ext uri="{FF2B5EF4-FFF2-40B4-BE49-F238E27FC236}">
                    <a16:creationId xmlns:a16="http://schemas.microsoft.com/office/drawing/2014/main" id="{4DE2223A-5517-BD0D-0227-12BAA3DB1610}"/>
                  </a:ext>
                </a:extLst>
              </p:cNvPr>
              <p:cNvSpPr/>
              <p:nvPr/>
            </p:nvSpPr>
            <p:spPr>
              <a:xfrm>
                <a:off x="2453515" y="2801732"/>
                <a:ext cx="2461432" cy="356885"/>
              </a:xfrm>
              <a:prstGeom prst="rect">
                <a:avLst/>
              </a:prstGeom>
              <a:noFill/>
              <a:ln w="12700" cap="flat">
                <a:solidFill>
                  <a:srgbClr val="FF3399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70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I42, 43</a:t>
                </a:r>
                <a:endParaRPr lang="ko-KR" altLang="en-US" sz="700" dirty="0">
                  <a:solidFill>
                    <a:sysClr val="windowText" lastClr="000000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</p:grpSp>
        <p:sp>
          <p:nvSpPr>
            <p:cNvPr id="63" name="사각형: 둥근 모서리 62">
              <a:extLst>
                <a:ext uri="{FF2B5EF4-FFF2-40B4-BE49-F238E27FC236}">
                  <a16:creationId xmlns:a16="http://schemas.microsoft.com/office/drawing/2014/main" id="{678AE4D5-E79A-722B-F09D-B656EC741E11}"/>
                </a:ext>
              </a:extLst>
            </p:cNvPr>
            <p:cNvSpPr/>
            <p:nvPr/>
          </p:nvSpPr>
          <p:spPr>
            <a:xfrm>
              <a:off x="756475" y="1216016"/>
              <a:ext cx="3964162" cy="3703058"/>
            </a:xfrm>
            <a:prstGeom prst="roundRect">
              <a:avLst/>
            </a:prstGeom>
            <a:noFill/>
            <a:ln w="19050" cap="flat">
              <a:solidFill>
                <a:srgbClr val="002060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1000" dirty="0">
                <a:solidFill>
                  <a:sysClr val="windowText" lastClr="00000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64" name="사각형: 둥근 모서리 63">
              <a:extLst>
                <a:ext uri="{FF2B5EF4-FFF2-40B4-BE49-F238E27FC236}">
                  <a16:creationId xmlns:a16="http://schemas.microsoft.com/office/drawing/2014/main" id="{F3450A7E-77FF-B7A9-C84F-D6FAE0C88CAA}"/>
                </a:ext>
              </a:extLst>
            </p:cNvPr>
            <p:cNvSpPr/>
            <p:nvPr/>
          </p:nvSpPr>
          <p:spPr>
            <a:xfrm>
              <a:off x="2307197" y="1092033"/>
              <a:ext cx="862715" cy="282459"/>
            </a:xfrm>
            <a:prstGeom prst="roundRect">
              <a:avLst/>
            </a:prstGeom>
            <a:solidFill>
              <a:srgbClr val="00206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000" dirty="0" err="1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배달의민족 한나는 열한살 OTF"/>
                  <a:sym typeface="배달의민족 한나는 열한살 OTF"/>
                </a:rPr>
                <a:t>진단비</a:t>
              </a:r>
              <a:endParaRPr lang="ko-KR" altLang="en-US" sz="10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grpSp>
          <p:nvGrpSpPr>
            <p:cNvPr id="65" name="그룹 64">
              <a:extLst>
                <a:ext uri="{FF2B5EF4-FFF2-40B4-BE49-F238E27FC236}">
                  <a16:creationId xmlns:a16="http://schemas.microsoft.com/office/drawing/2014/main" id="{C0BF864D-2D83-B1E4-6A72-2BC3D5B57DBA}"/>
                </a:ext>
              </a:extLst>
            </p:cNvPr>
            <p:cNvGrpSpPr/>
            <p:nvPr/>
          </p:nvGrpSpPr>
          <p:grpSpPr>
            <a:xfrm>
              <a:off x="987112" y="2365430"/>
              <a:ext cx="1681191" cy="702386"/>
              <a:chOff x="2453515" y="2491862"/>
              <a:chExt cx="2461432" cy="666755"/>
            </a:xfrm>
          </p:grpSpPr>
          <p:sp>
            <p:nvSpPr>
              <p:cNvPr id="84" name="직사각형 83">
                <a:extLst>
                  <a:ext uri="{FF2B5EF4-FFF2-40B4-BE49-F238E27FC236}">
                    <a16:creationId xmlns:a16="http://schemas.microsoft.com/office/drawing/2014/main" id="{0142BF90-3F5C-9141-17E3-1C355099E4F2}"/>
                  </a:ext>
                </a:extLst>
              </p:cNvPr>
              <p:cNvSpPr/>
              <p:nvPr/>
            </p:nvSpPr>
            <p:spPr>
              <a:xfrm>
                <a:off x="2453515" y="2491862"/>
                <a:ext cx="2461432" cy="324439"/>
              </a:xfrm>
              <a:prstGeom prst="rect">
                <a:avLst/>
              </a:prstGeom>
              <a:solidFill>
                <a:srgbClr val="FF3399"/>
              </a:solidFill>
              <a:ln w="12700" cap="flat">
                <a:solidFill>
                  <a:srgbClr val="FF3399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900" dirty="0" err="1">
                    <a:solidFill>
                      <a:schemeClr val="bg1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주요심장염증진단비</a:t>
                </a:r>
                <a:endParaRPr lang="ko-KR" altLang="en-US" sz="900" dirty="0">
                  <a:solidFill>
                    <a:schemeClr val="bg1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85" name="직사각형 84">
                <a:extLst>
                  <a:ext uri="{FF2B5EF4-FFF2-40B4-BE49-F238E27FC236}">
                    <a16:creationId xmlns:a16="http://schemas.microsoft.com/office/drawing/2014/main" id="{5E575DF2-46F8-6565-9888-BD5F62E2F3D6}"/>
                  </a:ext>
                </a:extLst>
              </p:cNvPr>
              <p:cNvSpPr/>
              <p:nvPr/>
            </p:nvSpPr>
            <p:spPr>
              <a:xfrm>
                <a:off x="2453515" y="2801732"/>
                <a:ext cx="2461432" cy="356885"/>
              </a:xfrm>
              <a:prstGeom prst="rect">
                <a:avLst/>
              </a:prstGeom>
              <a:noFill/>
              <a:ln w="12700" cap="flat">
                <a:solidFill>
                  <a:srgbClr val="FF3399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70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I30, 31, 32, 33</a:t>
                </a:r>
              </a:p>
              <a:p>
                <a:pPr algn="ctr"/>
                <a:r>
                  <a:rPr lang="en-US" altLang="ko-KR" sz="70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38, 40, 41</a:t>
                </a:r>
                <a:endParaRPr lang="ko-KR" altLang="en-US" sz="700" dirty="0">
                  <a:solidFill>
                    <a:sysClr val="windowText" lastClr="000000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</p:grpSp>
        <p:grpSp>
          <p:nvGrpSpPr>
            <p:cNvPr id="66" name="그룹 65">
              <a:extLst>
                <a:ext uri="{FF2B5EF4-FFF2-40B4-BE49-F238E27FC236}">
                  <a16:creationId xmlns:a16="http://schemas.microsoft.com/office/drawing/2014/main" id="{D311CCF9-E01E-EF60-00BF-3F9343610DD9}"/>
                </a:ext>
              </a:extLst>
            </p:cNvPr>
            <p:cNvGrpSpPr/>
            <p:nvPr/>
          </p:nvGrpSpPr>
          <p:grpSpPr>
            <a:xfrm>
              <a:off x="987112" y="3170635"/>
              <a:ext cx="1681191" cy="702386"/>
              <a:chOff x="2453515" y="2491862"/>
              <a:chExt cx="2461432" cy="666755"/>
            </a:xfrm>
          </p:grpSpPr>
          <p:sp>
            <p:nvSpPr>
              <p:cNvPr id="82" name="직사각형 81">
                <a:extLst>
                  <a:ext uri="{FF2B5EF4-FFF2-40B4-BE49-F238E27FC236}">
                    <a16:creationId xmlns:a16="http://schemas.microsoft.com/office/drawing/2014/main" id="{F300BF21-5BD8-D66B-5264-3B1EEB5AF243}"/>
                  </a:ext>
                </a:extLst>
              </p:cNvPr>
              <p:cNvSpPr/>
              <p:nvPr/>
            </p:nvSpPr>
            <p:spPr>
              <a:xfrm>
                <a:off x="2453515" y="2491862"/>
                <a:ext cx="2461432" cy="324439"/>
              </a:xfrm>
              <a:prstGeom prst="rect">
                <a:avLst/>
              </a:prstGeom>
              <a:solidFill>
                <a:srgbClr val="FF3399"/>
              </a:solidFill>
              <a:ln w="12700" cap="flat">
                <a:solidFill>
                  <a:srgbClr val="FF3399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900" dirty="0" err="1">
                    <a:solidFill>
                      <a:schemeClr val="bg1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심장판막협착증진단비</a:t>
                </a:r>
                <a:endParaRPr lang="ko-KR" altLang="en-US" sz="900" dirty="0">
                  <a:solidFill>
                    <a:schemeClr val="bg1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83" name="직사각형 82">
                <a:extLst>
                  <a:ext uri="{FF2B5EF4-FFF2-40B4-BE49-F238E27FC236}">
                    <a16:creationId xmlns:a16="http://schemas.microsoft.com/office/drawing/2014/main" id="{A67B8699-BDFD-4093-17B6-7823B2201443}"/>
                  </a:ext>
                </a:extLst>
              </p:cNvPr>
              <p:cNvSpPr/>
              <p:nvPr/>
            </p:nvSpPr>
            <p:spPr>
              <a:xfrm>
                <a:off x="2453515" y="2801732"/>
                <a:ext cx="2461432" cy="356885"/>
              </a:xfrm>
              <a:prstGeom prst="rect">
                <a:avLst/>
              </a:prstGeom>
              <a:noFill/>
              <a:ln w="12700" cap="flat">
                <a:solidFill>
                  <a:srgbClr val="FF3399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70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I06.0, 06.2</a:t>
                </a:r>
              </a:p>
              <a:p>
                <a:pPr algn="ctr"/>
                <a:r>
                  <a:rPr lang="en-US" altLang="ko-KR" sz="700" dirty="0">
                    <a:solidFill>
                      <a:srgbClr val="FF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35, 35.2 (</a:t>
                </a:r>
                <a:r>
                  <a:rPr lang="ko-KR" altLang="en-US" sz="700" dirty="0">
                    <a:solidFill>
                      <a:srgbClr val="FF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치료비 제외</a:t>
                </a:r>
                <a:r>
                  <a:rPr lang="en-US" altLang="ko-KR" sz="700" dirty="0">
                    <a:solidFill>
                      <a:srgbClr val="FF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)</a:t>
                </a:r>
              </a:p>
            </p:txBody>
          </p:sp>
        </p:grpSp>
        <p:grpSp>
          <p:nvGrpSpPr>
            <p:cNvPr id="67" name="그룹 66">
              <a:extLst>
                <a:ext uri="{FF2B5EF4-FFF2-40B4-BE49-F238E27FC236}">
                  <a16:creationId xmlns:a16="http://schemas.microsoft.com/office/drawing/2014/main" id="{28A8F1C6-3824-2C9A-47AA-FED007B0497F}"/>
                </a:ext>
              </a:extLst>
            </p:cNvPr>
            <p:cNvGrpSpPr/>
            <p:nvPr/>
          </p:nvGrpSpPr>
          <p:grpSpPr>
            <a:xfrm>
              <a:off x="987112" y="3975841"/>
              <a:ext cx="1681191" cy="702386"/>
              <a:chOff x="2453515" y="2491862"/>
              <a:chExt cx="2461432" cy="666755"/>
            </a:xfrm>
          </p:grpSpPr>
          <p:sp>
            <p:nvSpPr>
              <p:cNvPr id="80" name="직사각형 79">
                <a:extLst>
                  <a:ext uri="{FF2B5EF4-FFF2-40B4-BE49-F238E27FC236}">
                    <a16:creationId xmlns:a16="http://schemas.microsoft.com/office/drawing/2014/main" id="{5494E95F-F41D-D844-797D-5F538E3036B5}"/>
                  </a:ext>
                </a:extLst>
              </p:cNvPr>
              <p:cNvSpPr/>
              <p:nvPr/>
            </p:nvSpPr>
            <p:spPr>
              <a:xfrm>
                <a:off x="2453515" y="2491862"/>
                <a:ext cx="2461432" cy="324439"/>
              </a:xfrm>
              <a:prstGeom prst="rect">
                <a:avLst/>
              </a:prstGeom>
              <a:solidFill>
                <a:srgbClr val="FF3399"/>
              </a:solidFill>
              <a:ln w="12700" cap="flat">
                <a:solidFill>
                  <a:srgbClr val="FF3399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900" dirty="0" err="1">
                    <a:solidFill>
                      <a:schemeClr val="bg1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심혈관특정질환진단비</a:t>
                </a:r>
                <a:endParaRPr lang="ko-KR" altLang="en-US" sz="900" dirty="0">
                  <a:solidFill>
                    <a:schemeClr val="bg1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id="{31515C89-E47D-23C2-6D9A-A6E161E0673D}"/>
                  </a:ext>
                </a:extLst>
              </p:cNvPr>
              <p:cNvSpPr/>
              <p:nvPr/>
            </p:nvSpPr>
            <p:spPr>
              <a:xfrm>
                <a:off x="2453515" y="2801732"/>
                <a:ext cx="2461432" cy="356885"/>
              </a:xfrm>
              <a:prstGeom prst="rect">
                <a:avLst/>
              </a:prstGeom>
              <a:noFill/>
              <a:ln w="12700" cap="flat">
                <a:solidFill>
                  <a:srgbClr val="FF3399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70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I20, 24, 25, 47, 48, 50 </a:t>
                </a:r>
              </a:p>
            </p:txBody>
          </p:sp>
        </p:grpSp>
        <p:grpSp>
          <p:nvGrpSpPr>
            <p:cNvPr id="68" name="그룹 67">
              <a:extLst>
                <a:ext uri="{FF2B5EF4-FFF2-40B4-BE49-F238E27FC236}">
                  <a16:creationId xmlns:a16="http://schemas.microsoft.com/office/drawing/2014/main" id="{D9A5DB02-D665-324C-CBCC-EF0ED4F8D0A6}"/>
                </a:ext>
              </a:extLst>
            </p:cNvPr>
            <p:cNvGrpSpPr/>
            <p:nvPr/>
          </p:nvGrpSpPr>
          <p:grpSpPr>
            <a:xfrm>
              <a:off x="2786874" y="1560225"/>
              <a:ext cx="1681191" cy="702386"/>
              <a:chOff x="2453515" y="2491862"/>
              <a:chExt cx="2461432" cy="666755"/>
            </a:xfrm>
          </p:grpSpPr>
          <p:sp>
            <p:nvSpPr>
              <p:cNvPr id="78" name="직사각형 77">
                <a:extLst>
                  <a:ext uri="{FF2B5EF4-FFF2-40B4-BE49-F238E27FC236}">
                    <a16:creationId xmlns:a16="http://schemas.microsoft.com/office/drawing/2014/main" id="{2284F1D7-5499-144D-D197-46BF08C0F112}"/>
                  </a:ext>
                </a:extLst>
              </p:cNvPr>
              <p:cNvSpPr/>
              <p:nvPr/>
            </p:nvSpPr>
            <p:spPr>
              <a:xfrm>
                <a:off x="2453515" y="2491862"/>
                <a:ext cx="2461432" cy="324439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900" dirty="0" err="1"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기타부정맥진단비</a:t>
                </a:r>
                <a:endParaRPr lang="ko-KR" altLang="en-US" sz="900" dirty="0"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79" name="직사각형 78">
                <a:extLst>
                  <a:ext uri="{FF2B5EF4-FFF2-40B4-BE49-F238E27FC236}">
                    <a16:creationId xmlns:a16="http://schemas.microsoft.com/office/drawing/2014/main" id="{AB004464-E064-B9C8-700D-715EA6EFD3DF}"/>
                  </a:ext>
                </a:extLst>
              </p:cNvPr>
              <p:cNvSpPr/>
              <p:nvPr/>
            </p:nvSpPr>
            <p:spPr>
              <a:xfrm>
                <a:off x="2453515" y="2801732"/>
                <a:ext cx="2461432" cy="356885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70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I49</a:t>
                </a:r>
                <a:endParaRPr lang="ko-KR" altLang="en-US" sz="700" dirty="0">
                  <a:solidFill>
                    <a:sysClr val="windowText" lastClr="000000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</p:grpSp>
        <p:grpSp>
          <p:nvGrpSpPr>
            <p:cNvPr id="69" name="그룹 68">
              <a:extLst>
                <a:ext uri="{FF2B5EF4-FFF2-40B4-BE49-F238E27FC236}">
                  <a16:creationId xmlns:a16="http://schemas.microsoft.com/office/drawing/2014/main" id="{57E744C8-2AB5-BCA9-C38B-9EDE853E2A8C}"/>
                </a:ext>
              </a:extLst>
            </p:cNvPr>
            <p:cNvGrpSpPr/>
            <p:nvPr/>
          </p:nvGrpSpPr>
          <p:grpSpPr>
            <a:xfrm>
              <a:off x="2786874" y="2365430"/>
              <a:ext cx="1681191" cy="702386"/>
              <a:chOff x="2453515" y="2491862"/>
              <a:chExt cx="2461432" cy="666755"/>
            </a:xfrm>
          </p:grpSpPr>
          <p:sp>
            <p:nvSpPr>
              <p:cNvPr id="76" name="직사각형 75">
                <a:extLst>
                  <a:ext uri="{FF2B5EF4-FFF2-40B4-BE49-F238E27FC236}">
                    <a16:creationId xmlns:a16="http://schemas.microsoft.com/office/drawing/2014/main" id="{ADB974DA-9D36-925D-472D-0E3BFF50DB18}"/>
                  </a:ext>
                </a:extLst>
              </p:cNvPr>
              <p:cNvSpPr/>
              <p:nvPr/>
            </p:nvSpPr>
            <p:spPr>
              <a:xfrm>
                <a:off x="2453515" y="2491862"/>
                <a:ext cx="2461432" cy="324439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900" dirty="0" err="1"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특정부정맥진단비</a:t>
                </a:r>
                <a:endParaRPr lang="ko-KR" altLang="en-US" sz="900" dirty="0"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77" name="직사각형 76">
                <a:extLst>
                  <a:ext uri="{FF2B5EF4-FFF2-40B4-BE49-F238E27FC236}">
                    <a16:creationId xmlns:a16="http://schemas.microsoft.com/office/drawing/2014/main" id="{439BF53E-5316-F01E-B117-6469730A30CC}"/>
                  </a:ext>
                </a:extLst>
              </p:cNvPr>
              <p:cNvSpPr/>
              <p:nvPr/>
            </p:nvSpPr>
            <p:spPr>
              <a:xfrm>
                <a:off x="2453515" y="2801732"/>
                <a:ext cx="2461432" cy="356885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70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I48</a:t>
                </a:r>
              </a:p>
            </p:txBody>
          </p:sp>
        </p:grpSp>
        <p:grpSp>
          <p:nvGrpSpPr>
            <p:cNvPr id="70" name="그룹 69">
              <a:extLst>
                <a:ext uri="{FF2B5EF4-FFF2-40B4-BE49-F238E27FC236}">
                  <a16:creationId xmlns:a16="http://schemas.microsoft.com/office/drawing/2014/main" id="{856DB23B-E886-819D-846E-91B815AA5008}"/>
                </a:ext>
              </a:extLst>
            </p:cNvPr>
            <p:cNvGrpSpPr/>
            <p:nvPr/>
          </p:nvGrpSpPr>
          <p:grpSpPr>
            <a:xfrm>
              <a:off x="2786874" y="3170635"/>
              <a:ext cx="1681191" cy="702386"/>
              <a:chOff x="2453515" y="2491862"/>
              <a:chExt cx="2461432" cy="666755"/>
            </a:xfrm>
          </p:grpSpPr>
          <p:sp>
            <p:nvSpPr>
              <p:cNvPr id="74" name="직사각형 73">
                <a:extLst>
                  <a:ext uri="{FF2B5EF4-FFF2-40B4-BE49-F238E27FC236}">
                    <a16:creationId xmlns:a16="http://schemas.microsoft.com/office/drawing/2014/main" id="{919FC66A-BE68-9518-565D-A2342EFAB989}"/>
                  </a:ext>
                </a:extLst>
              </p:cNvPr>
              <p:cNvSpPr/>
              <p:nvPr/>
            </p:nvSpPr>
            <p:spPr>
              <a:xfrm>
                <a:off x="2453515" y="2491862"/>
                <a:ext cx="2461432" cy="324439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900" dirty="0" err="1"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허혈심장질환진단비</a:t>
                </a:r>
                <a:endParaRPr lang="ko-KR" altLang="en-US" sz="900" dirty="0"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75" name="직사각형 74">
                <a:extLst>
                  <a:ext uri="{FF2B5EF4-FFF2-40B4-BE49-F238E27FC236}">
                    <a16:creationId xmlns:a16="http://schemas.microsoft.com/office/drawing/2014/main" id="{E09FEB1E-1BFC-6385-7EAC-31DFF7705068}"/>
                  </a:ext>
                </a:extLst>
              </p:cNvPr>
              <p:cNvSpPr/>
              <p:nvPr/>
            </p:nvSpPr>
            <p:spPr>
              <a:xfrm>
                <a:off x="2453515" y="2801732"/>
                <a:ext cx="2461432" cy="356885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70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I20, 21, 22, 23, 24, 25</a:t>
                </a:r>
              </a:p>
            </p:txBody>
          </p:sp>
        </p:grpSp>
        <p:grpSp>
          <p:nvGrpSpPr>
            <p:cNvPr id="71" name="그룹 70">
              <a:extLst>
                <a:ext uri="{FF2B5EF4-FFF2-40B4-BE49-F238E27FC236}">
                  <a16:creationId xmlns:a16="http://schemas.microsoft.com/office/drawing/2014/main" id="{8D09C533-97AE-BDEF-B39A-30A6BEF3DB3A}"/>
                </a:ext>
              </a:extLst>
            </p:cNvPr>
            <p:cNvGrpSpPr/>
            <p:nvPr/>
          </p:nvGrpSpPr>
          <p:grpSpPr>
            <a:xfrm>
              <a:off x="2786874" y="3975841"/>
              <a:ext cx="1681191" cy="702386"/>
              <a:chOff x="2453515" y="2491862"/>
              <a:chExt cx="2461432" cy="666755"/>
            </a:xfrm>
          </p:grpSpPr>
          <p:sp>
            <p:nvSpPr>
              <p:cNvPr id="72" name="직사각형 71">
                <a:extLst>
                  <a:ext uri="{FF2B5EF4-FFF2-40B4-BE49-F238E27FC236}">
                    <a16:creationId xmlns:a16="http://schemas.microsoft.com/office/drawing/2014/main" id="{E35792E6-108C-5AAF-A716-0CC5BBC5D10E}"/>
                  </a:ext>
                </a:extLst>
              </p:cNvPr>
              <p:cNvSpPr/>
              <p:nvPr/>
            </p:nvSpPr>
            <p:spPr>
              <a:xfrm>
                <a:off x="2453515" y="2491862"/>
                <a:ext cx="2461432" cy="324439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900" dirty="0"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뇌혈관질환진단비</a:t>
                </a:r>
              </a:p>
            </p:txBody>
          </p:sp>
          <p:sp>
            <p:nvSpPr>
              <p:cNvPr id="73" name="직사각형 72">
                <a:extLst>
                  <a:ext uri="{FF2B5EF4-FFF2-40B4-BE49-F238E27FC236}">
                    <a16:creationId xmlns:a16="http://schemas.microsoft.com/office/drawing/2014/main" id="{EF8B2BF5-355B-3771-3FF7-25BB932A97A4}"/>
                  </a:ext>
                </a:extLst>
              </p:cNvPr>
              <p:cNvSpPr/>
              <p:nvPr/>
            </p:nvSpPr>
            <p:spPr>
              <a:xfrm>
                <a:off x="2453515" y="2801732"/>
                <a:ext cx="2461432" cy="356885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70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I60. 61, 62, 63, 64, 65, 66</a:t>
                </a:r>
              </a:p>
              <a:p>
                <a:pPr algn="ctr"/>
                <a:r>
                  <a:rPr lang="en-US" altLang="ko-KR" sz="700" dirty="0">
                    <a:solidFill>
                      <a:sysClr val="windowText" lastClr="000000"/>
                    </a:solidFill>
                    <a:latin typeface=".엘리스 디지털배움체 TTF" panose="02000503000000000000" pitchFamily="2" charset="-127"/>
                    <a:ea typeface=".엘리스 디지털배움체 TTF" panose="02000503000000000000" pitchFamily="2" charset="-127"/>
                    <a:cs typeface="배달의민족 한나는 열한살 OTF"/>
                    <a:sym typeface="배달의민족 한나는 열한살 OTF"/>
                  </a:rPr>
                  <a:t>67, 68, 69</a:t>
                </a:r>
              </a:p>
            </p:txBody>
          </p:sp>
        </p:grpSp>
      </p:grpSp>
      <p:sp>
        <p:nvSpPr>
          <p:cNvPr id="93" name="사각형: 둥근 모서리 92">
            <a:extLst>
              <a:ext uri="{FF2B5EF4-FFF2-40B4-BE49-F238E27FC236}">
                <a16:creationId xmlns:a16="http://schemas.microsoft.com/office/drawing/2014/main" id="{9ED5ACF5-9F88-F92A-EE8A-01B436F2E846}"/>
              </a:ext>
            </a:extLst>
          </p:cNvPr>
          <p:cNvSpPr/>
          <p:nvPr/>
        </p:nvSpPr>
        <p:spPr>
          <a:xfrm>
            <a:off x="1636045" y="1125597"/>
            <a:ext cx="2168434" cy="343959"/>
          </a:xfrm>
          <a:prstGeom prst="roundRect">
            <a:avLst/>
          </a:prstGeom>
          <a:solidFill>
            <a:srgbClr val="00206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특정순환계질환</a:t>
            </a:r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(52</a:t>
            </a:r>
            <a:r>
              <a:rPr lang="ko-KR" altLang="en-US" sz="14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개코드</a:t>
            </a:r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)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94F4C0E6-C9E3-CE6E-3BD9-971BF6B81E39}"/>
              </a:ext>
            </a:extLst>
          </p:cNvPr>
          <p:cNvGrpSpPr/>
          <p:nvPr/>
        </p:nvGrpSpPr>
        <p:grpSpPr>
          <a:xfrm>
            <a:off x="5352793" y="2516800"/>
            <a:ext cx="4798159" cy="478518"/>
            <a:chOff x="405872" y="4358164"/>
            <a:chExt cx="4798159" cy="478518"/>
          </a:xfrm>
        </p:grpSpPr>
        <p:sp>
          <p:nvSpPr>
            <p:cNvPr id="48" name="사각형: 둥근 모서리 47">
              <a:extLst>
                <a:ext uri="{FF2B5EF4-FFF2-40B4-BE49-F238E27FC236}">
                  <a16:creationId xmlns:a16="http://schemas.microsoft.com/office/drawing/2014/main" id="{982767F5-FE1F-966F-8E2A-2A1D477FAA6D}"/>
                </a:ext>
              </a:extLst>
            </p:cNvPr>
            <p:cNvSpPr/>
            <p:nvPr/>
          </p:nvSpPr>
          <p:spPr>
            <a:xfrm>
              <a:off x="405872" y="4358164"/>
              <a:ext cx="3757706" cy="478518"/>
            </a:xfrm>
            <a:prstGeom prst="roundRect">
              <a:avLst/>
            </a:prstGeom>
            <a:solidFill>
              <a:srgbClr val="002060"/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4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특정순환계질환</a:t>
              </a:r>
              <a:r>
                <a:rPr lang="ko-KR" altLang="en-US" sz="14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주요치료비</a:t>
              </a:r>
              <a:r>
                <a:rPr lang="en-US" altLang="ko-KR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(</a:t>
              </a:r>
              <a:r>
                <a:rPr lang="ko-KR" altLang="en-US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요양병원제외</a:t>
              </a:r>
              <a:r>
                <a:rPr lang="en-US" altLang="ko-KR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,</a:t>
              </a:r>
              <a:r>
                <a: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연간</a:t>
              </a:r>
              <a:r>
                <a:rPr lang="en-US" altLang="ko-KR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1</a:t>
              </a:r>
              <a:r>
                <a:rPr lang="ko-KR" altLang="en-US" sz="1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회한</a:t>
              </a:r>
              <a:r>
                <a:rPr lang="en-US" altLang="ko-KR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)</a:t>
              </a:r>
            </a:p>
            <a:p>
              <a:pPr algn="ctr"/>
              <a:r>
                <a:rPr lang="en-US" altLang="ko-KR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*</a:t>
              </a:r>
              <a:r>
                <a:rPr lang="ko-KR" altLang="en-US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수술</a:t>
              </a:r>
              <a:r>
                <a:rPr lang="en-US" altLang="ko-KR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, </a:t>
              </a:r>
              <a:r>
                <a:rPr lang="ko-KR" altLang="en-US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혈전용해치료</a:t>
              </a:r>
              <a:r>
                <a:rPr lang="en-US" altLang="ko-KR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, </a:t>
              </a:r>
              <a:r>
                <a:rPr lang="ko-KR" altLang="en-US" sz="90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종합병원중환자실</a:t>
              </a:r>
              <a:r>
                <a:rPr lang="en-US" altLang="ko-KR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, </a:t>
              </a:r>
              <a:r>
                <a:rPr lang="ko-KR" altLang="en-US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급여치료</a:t>
              </a:r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</p:txBody>
        </p:sp>
        <p:sp>
          <p:nvSpPr>
            <p:cNvPr id="49" name="사각형: 둥근 모서리 48">
              <a:extLst>
                <a:ext uri="{FF2B5EF4-FFF2-40B4-BE49-F238E27FC236}">
                  <a16:creationId xmlns:a16="http://schemas.microsoft.com/office/drawing/2014/main" id="{BCA6DBF5-E519-78BC-0E5E-DA109129A3B1}"/>
                </a:ext>
              </a:extLst>
            </p:cNvPr>
            <p:cNvSpPr/>
            <p:nvPr/>
          </p:nvSpPr>
          <p:spPr>
            <a:xfrm>
              <a:off x="4214510" y="4358164"/>
              <a:ext cx="989521" cy="478518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2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</a:p>
          </p:txBody>
        </p:sp>
      </p:grp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871BEBD7-6C06-FC30-9918-9DDD77F6D538}"/>
              </a:ext>
            </a:extLst>
          </p:cNvPr>
          <p:cNvSpPr/>
          <p:nvPr/>
        </p:nvSpPr>
        <p:spPr>
          <a:xfrm>
            <a:off x="5364587" y="3044392"/>
            <a:ext cx="4787485" cy="478518"/>
          </a:xfrm>
          <a:prstGeom prst="roundRect">
            <a:avLst/>
          </a:prstGeom>
          <a:solidFill>
            <a:srgbClr val="002060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특정순환계질환</a:t>
            </a:r>
            <a:r>
              <a:rPr lang="ko-KR" altLang="en-US" sz="14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프리젠테이션 6 SemiBold" pitchFamily="2" charset="-127"/>
                <a:ea typeface="프리젠테이션 6 SemiBold" pitchFamily="2" charset="-127"/>
              </a:rPr>
              <a:t>주요치료비</a:t>
            </a:r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(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요양병원제외</a:t>
            </a:r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)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id="{4BB006CC-67FA-E964-EE55-96071DC28A9E}"/>
              </a:ext>
            </a:extLst>
          </p:cNvPr>
          <p:cNvSpPr/>
          <p:nvPr/>
        </p:nvSpPr>
        <p:spPr>
          <a:xfrm>
            <a:off x="5371010" y="3578745"/>
            <a:ext cx="1088474" cy="579007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프리젠테이션 6 SemiBold" pitchFamily="2" charset="-127"/>
              <a:ea typeface="프리젠테이션 6 SemiBold" pitchFamily="2" charset="-127"/>
            </a:endParaRPr>
          </a:p>
          <a:p>
            <a:pPr algn="ctr"/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프리젠테이션 6 SemiBold" pitchFamily="2" charset="-127"/>
                <a:ea typeface="프리젠테이션 6 SemiBold" pitchFamily="2" charset="-127"/>
              </a:rPr>
              <a:t>수술 </a:t>
            </a:r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3</a:t>
            </a:r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천만</a:t>
            </a:r>
            <a:endParaRPr lang="en-US" altLang="ko-KR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프리젠테이션 6 SemiBold" pitchFamily="2" charset="-127"/>
              <a:ea typeface="프리젠테이션 6 SemiBold" pitchFamily="2" charset="-127"/>
            </a:endParaRPr>
          </a:p>
          <a:p>
            <a:pPr algn="ctr"/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(</a:t>
            </a:r>
            <a:r>
              <a:rPr lang="ko-KR" altLang="en-US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연간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 1</a:t>
            </a:r>
            <a:r>
              <a:rPr lang="ko-KR" altLang="en-US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회한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)</a:t>
            </a:r>
          </a:p>
          <a:p>
            <a:pPr algn="ctr"/>
            <a:endParaRPr lang="ko-KR" altLang="en-US" sz="105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7030A0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52" name="사각형: 둥근 모서리 51">
            <a:extLst>
              <a:ext uri="{FF2B5EF4-FFF2-40B4-BE49-F238E27FC236}">
                <a16:creationId xmlns:a16="http://schemas.microsoft.com/office/drawing/2014/main" id="{11BECA43-1919-2CE3-1852-6B45D7E0A0FE}"/>
              </a:ext>
            </a:extLst>
          </p:cNvPr>
          <p:cNvSpPr/>
          <p:nvPr/>
        </p:nvSpPr>
        <p:spPr>
          <a:xfrm>
            <a:off x="7830092" y="3566898"/>
            <a:ext cx="1088474" cy="579007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프리젠테이션 6 SemiBold" pitchFamily="2" charset="-127"/>
              <a:ea typeface="프리젠테이션 6 SemiBold" pitchFamily="2" charset="-127"/>
            </a:endParaRPr>
          </a:p>
          <a:p>
            <a:pPr algn="ctr"/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프리젠테이션 6 SemiBold" pitchFamily="2" charset="-127"/>
                <a:ea typeface="프리젠테이션 6 SemiBold" pitchFamily="2" charset="-127"/>
              </a:rPr>
              <a:t>중환자실 </a:t>
            </a:r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1</a:t>
            </a:r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천만</a:t>
            </a:r>
            <a:endParaRPr lang="en-US" altLang="ko-KR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프리젠테이션 6 SemiBold" pitchFamily="2" charset="-127"/>
              <a:ea typeface="프리젠테이션 6 SemiBold" pitchFamily="2" charset="-127"/>
            </a:endParaRPr>
          </a:p>
          <a:p>
            <a:pPr algn="ctr"/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(</a:t>
            </a:r>
            <a:r>
              <a:rPr lang="ko-KR" altLang="en-US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연간 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1</a:t>
            </a:r>
            <a:r>
              <a:rPr lang="ko-KR" altLang="en-US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회한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)</a:t>
            </a:r>
          </a:p>
          <a:p>
            <a:pPr algn="ctr"/>
            <a:endParaRPr lang="ko-KR" altLang="en-US" sz="105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7030A0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53" name="사각형: 둥근 모서리 52">
            <a:extLst>
              <a:ext uri="{FF2B5EF4-FFF2-40B4-BE49-F238E27FC236}">
                <a16:creationId xmlns:a16="http://schemas.microsoft.com/office/drawing/2014/main" id="{B2E364AC-06B2-2E98-652C-73794E7C0E91}"/>
              </a:ext>
            </a:extLst>
          </p:cNvPr>
          <p:cNvSpPr/>
          <p:nvPr/>
        </p:nvSpPr>
        <p:spPr>
          <a:xfrm>
            <a:off x="6600551" y="3573244"/>
            <a:ext cx="1088474" cy="579007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프리젠테이션 6 SemiBold" pitchFamily="2" charset="-127"/>
                <a:ea typeface="프리젠테이션 6 SemiBold" pitchFamily="2" charset="-127"/>
              </a:rPr>
              <a:t>혈전제거</a:t>
            </a:r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프리젠테이션 6 SemiBold" pitchFamily="2" charset="-127"/>
                <a:ea typeface="프리젠테이션 6 SemiBold" pitchFamily="2" charset="-127"/>
              </a:rPr>
              <a:t> </a:t>
            </a:r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3</a:t>
            </a:r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천만</a:t>
            </a:r>
            <a:endParaRPr lang="en-US" altLang="ko-KR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프리젠테이션 6 SemiBold" pitchFamily="2" charset="-127"/>
              <a:ea typeface="프리젠테이션 6 SemiBold" pitchFamily="2" charset="-127"/>
            </a:endParaRPr>
          </a:p>
          <a:p>
            <a:pPr algn="ctr"/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(</a:t>
            </a:r>
            <a:r>
              <a:rPr lang="ko-KR" altLang="en-US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연간 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1</a:t>
            </a:r>
            <a:r>
              <a:rPr lang="ko-KR" altLang="en-US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회한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)</a:t>
            </a:r>
            <a:endParaRPr lang="ko-KR" altLang="en-US" sz="105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7030A0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54" name="사각형: 둥근 모서리 53">
            <a:extLst>
              <a:ext uri="{FF2B5EF4-FFF2-40B4-BE49-F238E27FC236}">
                <a16:creationId xmlns:a16="http://schemas.microsoft.com/office/drawing/2014/main" id="{7640A18F-B9EE-C6F9-8209-A7591E211A9A}"/>
              </a:ext>
            </a:extLst>
          </p:cNvPr>
          <p:cNvSpPr/>
          <p:nvPr/>
        </p:nvSpPr>
        <p:spPr>
          <a:xfrm>
            <a:off x="9059633" y="3564745"/>
            <a:ext cx="1088474" cy="579007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프리젠테이션 6 SemiBold" pitchFamily="2" charset="-127"/>
                <a:ea typeface="프리젠테이션 6 SemiBold" pitchFamily="2" charset="-127"/>
              </a:rPr>
              <a:t>혈전용해 </a:t>
            </a:r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3</a:t>
            </a:r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천만</a:t>
            </a:r>
            <a:endParaRPr lang="en-US" altLang="ko-KR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프리젠테이션 6 SemiBold" pitchFamily="2" charset="-127"/>
              <a:ea typeface="프리젠테이션 6 SemiBold" pitchFamily="2" charset="-127"/>
            </a:endParaRPr>
          </a:p>
          <a:p>
            <a:pPr algn="ctr"/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(</a:t>
            </a:r>
            <a:r>
              <a:rPr lang="ko-KR" altLang="en-US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연간 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1</a:t>
            </a:r>
            <a:r>
              <a:rPr lang="ko-KR" altLang="en-US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회한</a:t>
            </a:r>
            <a:r>
              <a:rPr lang="en-US" altLang="ko-KR" sz="105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프리젠테이션 6 SemiBold" pitchFamily="2" charset="-127"/>
                <a:ea typeface="프리젠테이션 6 SemiBold" pitchFamily="2" charset="-127"/>
              </a:rPr>
              <a:t>)</a:t>
            </a:r>
            <a:endParaRPr lang="ko-KR" altLang="en-US" sz="105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7030A0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A5CDB8AF-EF29-6478-DAE0-F3B0B47B518D}"/>
              </a:ext>
            </a:extLst>
          </p:cNvPr>
          <p:cNvGrpSpPr/>
          <p:nvPr/>
        </p:nvGrpSpPr>
        <p:grpSpPr>
          <a:xfrm>
            <a:off x="5352793" y="4208753"/>
            <a:ext cx="4798159" cy="478518"/>
            <a:chOff x="405872" y="6087634"/>
            <a:chExt cx="4798159" cy="526370"/>
          </a:xfrm>
        </p:grpSpPr>
        <p:sp>
          <p:nvSpPr>
            <p:cNvPr id="57" name="사각형: 둥근 모서리 56">
              <a:extLst>
                <a:ext uri="{FF2B5EF4-FFF2-40B4-BE49-F238E27FC236}">
                  <a16:creationId xmlns:a16="http://schemas.microsoft.com/office/drawing/2014/main" id="{939C3F21-309A-0704-4C29-13ED7F286657}"/>
                </a:ext>
              </a:extLst>
            </p:cNvPr>
            <p:cNvSpPr/>
            <p:nvPr/>
          </p:nvSpPr>
          <p:spPr>
            <a:xfrm>
              <a:off x="405872" y="6087634"/>
              <a:ext cx="3757706" cy="526370"/>
            </a:xfrm>
            <a:prstGeom prst="roundRect">
              <a:avLst/>
            </a:prstGeom>
            <a:solidFill>
              <a:srgbClr val="002060"/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4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특정순환계질환</a:t>
              </a:r>
              <a:r>
                <a:rPr lang="ko-KR" altLang="en-US" sz="14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주요치료플러스생활</a:t>
              </a:r>
              <a:r>
                <a:rPr lang="en-US" altLang="ko-KR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(</a:t>
              </a:r>
              <a:r>
                <a:rPr lang="ko-KR" altLang="en-US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요양병원제외</a:t>
              </a:r>
              <a:r>
                <a:rPr lang="en-US" altLang="ko-KR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)</a:t>
              </a:r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</p:txBody>
        </p:sp>
        <p:sp>
          <p:nvSpPr>
            <p:cNvPr id="58" name="사각형: 둥근 모서리 57">
              <a:extLst>
                <a:ext uri="{FF2B5EF4-FFF2-40B4-BE49-F238E27FC236}">
                  <a16:creationId xmlns:a16="http://schemas.microsoft.com/office/drawing/2014/main" id="{10DB7212-DF6B-4EA6-1C29-7965FE5AAEED}"/>
                </a:ext>
              </a:extLst>
            </p:cNvPr>
            <p:cNvSpPr/>
            <p:nvPr/>
          </p:nvSpPr>
          <p:spPr>
            <a:xfrm>
              <a:off x="4214510" y="6087634"/>
              <a:ext cx="989521" cy="52637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2</a:t>
              </a:r>
              <a:r>
                <a:rPr lang="ko-KR" altLang="en-US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가지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 </a:t>
              </a:r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2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  <a:endPara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endParaRPr>
            </a:p>
            <a:p>
              <a:pPr algn="ctr"/>
              <a:r>
                <a:rPr lang="en-US" altLang="ko-KR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3</a:t>
              </a:r>
              <a:r>
                <a:rPr lang="ko-KR" altLang="en-US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가지</a:t>
              </a:r>
              <a:r>
                <a:rPr lang="ko-KR" altLang="en-US" sz="11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 </a:t>
              </a:r>
              <a:r>
                <a:rPr lang="en-US" altLang="ko-KR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3</a:t>
              </a:r>
              <a:r>
                <a:rPr lang="ko-KR" altLang="en-US" sz="1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프리젠테이션 6 SemiBold" pitchFamily="2" charset="-127"/>
                  <a:ea typeface="프리젠테이션 6 SemiBold" pitchFamily="2" charset="-127"/>
                </a:rPr>
                <a:t>천만</a:t>
              </a:r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D641FA72-FA21-A9C0-71FD-7D6004A2BDD7}"/>
              </a:ext>
            </a:extLst>
          </p:cNvPr>
          <p:cNvSpPr txBox="1"/>
          <p:nvPr/>
        </p:nvSpPr>
        <p:spPr>
          <a:xfrm>
            <a:off x="5552090" y="4033852"/>
            <a:ext cx="695924" cy="128685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en-US" altLang="ko-KR" sz="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2"/>
                </a:solidFill>
                <a:latin typeface="페이퍼로지 6 SemiBold" pitchFamily="2" charset="-127"/>
                <a:ea typeface="페이퍼로지 6 SemiBold" pitchFamily="2" charset="-127"/>
              </a:rPr>
              <a:t>*</a:t>
            </a:r>
            <a:r>
              <a:rPr lang="ko-KR" altLang="en-US" sz="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2"/>
                </a:solidFill>
                <a:latin typeface="페이퍼로지 6 SemiBold" pitchFamily="2" charset="-127"/>
                <a:ea typeface="페이퍼로지 6 SemiBold" pitchFamily="2" charset="-127"/>
              </a:rPr>
              <a:t>혈전제거 제외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15BD431-56DF-3347-938E-D36355D01881}"/>
              </a:ext>
            </a:extLst>
          </p:cNvPr>
          <p:cNvSpPr txBox="1"/>
          <p:nvPr/>
        </p:nvSpPr>
        <p:spPr>
          <a:xfrm>
            <a:off x="8026367" y="4025144"/>
            <a:ext cx="695924" cy="128685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en-US" altLang="ko-KR" sz="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2"/>
                </a:solidFill>
                <a:latin typeface="페이퍼로지 6 SemiBold" pitchFamily="2" charset="-127"/>
                <a:ea typeface="페이퍼로지 6 SemiBold" pitchFamily="2" charset="-127"/>
              </a:rPr>
              <a:t>*</a:t>
            </a:r>
            <a:r>
              <a:rPr lang="ko-KR" altLang="en-US" sz="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2"/>
                </a:solidFill>
                <a:latin typeface="페이퍼로지 6 SemiBold" pitchFamily="2" charset="-127"/>
                <a:ea typeface="페이퍼로지 6 SemiBold" pitchFamily="2" charset="-127"/>
              </a:rPr>
              <a:t>종합병원 限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2B7B268-7314-7DE0-0F90-58269A7384C7}"/>
              </a:ext>
            </a:extLst>
          </p:cNvPr>
          <p:cNvSpPr txBox="1"/>
          <p:nvPr/>
        </p:nvSpPr>
        <p:spPr>
          <a:xfrm>
            <a:off x="5301363" y="1426681"/>
            <a:ext cx="4936058" cy="1021237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진단비로는 부족하다 </a:t>
            </a:r>
            <a:r>
              <a:rPr lang="en-US" altLang="ko-KR" sz="3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</a:p>
          <a:p>
            <a:pPr algn="ctr"/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치료비</a:t>
            </a:r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로 더 폭 넓은 보장 </a:t>
            </a:r>
            <a:r>
              <a:rPr lang="en-US" altLang="ko-KR" sz="3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</a:p>
        </p:txBody>
      </p:sp>
      <p:sp>
        <p:nvSpPr>
          <p:cNvPr id="104" name="사각형: 둥근 모서리 103">
            <a:extLst>
              <a:ext uri="{FF2B5EF4-FFF2-40B4-BE49-F238E27FC236}">
                <a16:creationId xmlns:a16="http://schemas.microsoft.com/office/drawing/2014/main" id="{EE81AA81-A31F-5BEE-BF7D-5D01D44D3FC9}"/>
              </a:ext>
            </a:extLst>
          </p:cNvPr>
          <p:cNvSpPr/>
          <p:nvPr/>
        </p:nvSpPr>
        <p:spPr>
          <a:xfrm>
            <a:off x="597909" y="5077592"/>
            <a:ext cx="3757706" cy="395469"/>
          </a:xfrm>
          <a:prstGeom prst="roundRect">
            <a:avLst/>
          </a:prstGeom>
          <a:solidFill>
            <a:srgbClr val="002060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특정순환계질환</a:t>
            </a:r>
            <a:r>
              <a:rPr lang="ko-KR" altLang="en-US" sz="14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프리젠테이션 6 SemiBold" pitchFamily="2" charset="-127"/>
                <a:ea typeface="프리젠테이션 6 SemiBold" pitchFamily="2" charset="-127"/>
              </a:rPr>
              <a:t>주요치료플러스생활</a:t>
            </a:r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(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요양병원제외</a:t>
            </a:r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)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106" name="직사각형 105">
            <a:extLst>
              <a:ext uri="{FF2B5EF4-FFF2-40B4-BE49-F238E27FC236}">
                <a16:creationId xmlns:a16="http://schemas.microsoft.com/office/drawing/2014/main" id="{4370A104-DAEA-C33A-9703-F6D8AE438DE5}"/>
              </a:ext>
            </a:extLst>
          </p:cNvPr>
          <p:cNvSpPr/>
          <p:nvPr/>
        </p:nvSpPr>
        <p:spPr>
          <a:xfrm>
            <a:off x="611554" y="5505384"/>
            <a:ext cx="1924142" cy="1471492"/>
          </a:xfrm>
          <a:prstGeom prst="rect">
            <a:avLst/>
          </a:prstGeom>
          <a:solidFill>
            <a:schemeClr val="bg1"/>
          </a:solidFill>
          <a:ln w="28575">
            <a:solidFill>
              <a:srgbClr val="EC00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수술</a:t>
            </a:r>
            <a:endParaRPr lang="en-US" altLang="ko-KR" sz="20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(</a:t>
            </a:r>
            <a:r>
              <a:rPr lang="ko-KR" altLang="en-US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회당</a:t>
            </a:r>
            <a:r>
              <a:rPr lang="en-US" altLang="ko-KR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)</a:t>
            </a:r>
            <a:endParaRPr lang="ko-KR" altLang="en-US" sz="20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08" name="직사각형 107">
            <a:extLst>
              <a:ext uri="{FF2B5EF4-FFF2-40B4-BE49-F238E27FC236}">
                <a16:creationId xmlns:a16="http://schemas.microsoft.com/office/drawing/2014/main" id="{E1DA12D1-89F1-B299-4A18-2CB922A5D6A6}"/>
              </a:ext>
            </a:extLst>
          </p:cNvPr>
          <p:cNvSpPr/>
          <p:nvPr/>
        </p:nvSpPr>
        <p:spPr>
          <a:xfrm>
            <a:off x="2650021" y="5505384"/>
            <a:ext cx="1924142" cy="1471492"/>
          </a:xfrm>
          <a:prstGeom prst="rect">
            <a:avLst/>
          </a:prstGeom>
          <a:solidFill>
            <a:schemeClr val="bg1"/>
          </a:solidFill>
          <a:ln w="28575">
            <a:solidFill>
              <a:srgbClr val="EC00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종합병원</a:t>
            </a:r>
            <a:endParaRPr lang="en-US" altLang="ko-KR" sz="20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중환자실치료</a:t>
            </a:r>
            <a:endParaRPr lang="en-US" altLang="ko-KR" sz="20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70C0"/>
                </a:solidFill>
                <a:latin typeface="페이퍼로지 6 SemiBold" pitchFamily="2" charset="-127"/>
                <a:ea typeface="페이퍼로지 6 SemiBold" pitchFamily="2" charset="-127"/>
              </a:rPr>
              <a:t>(</a:t>
            </a:r>
            <a:r>
              <a:rPr lang="ko-KR" altLang="en-US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70C0"/>
                </a:solidFill>
                <a:latin typeface="페이퍼로지 6 SemiBold" pitchFamily="2" charset="-127"/>
                <a:ea typeface="페이퍼로지 6 SemiBold" pitchFamily="2" charset="-127"/>
              </a:rPr>
              <a:t>연간 </a:t>
            </a:r>
            <a:r>
              <a:rPr lang="en-US" altLang="ko-KR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70C0"/>
                </a:solidFill>
                <a:latin typeface="페이퍼로지 6 SemiBold" pitchFamily="2" charset="-127"/>
                <a:ea typeface="페이퍼로지 6 SemiBold" pitchFamily="2" charset="-127"/>
              </a:rPr>
              <a:t>1</a:t>
            </a:r>
            <a:r>
              <a:rPr lang="ko-KR" altLang="en-US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70C0"/>
                </a:solidFill>
                <a:latin typeface="페이퍼로지 6 SemiBold" pitchFamily="2" charset="-127"/>
                <a:ea typeface="페이퍼로지 6 SemiBold" pitchFamily="2" charset="-127"/>
              </a:rPr>
              <a:t>회</a:t>
            </a:r>
            <a:r>
              <a:rPr lang="en-US" altLang="ko-KR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70C0"/>
                </a:solidFill>
                <a:latin typeface="페이퍼로지 6 SemiBold" pitchFamily="2" charset="-127"/>
                <a:ea typeface="페이퍼로지 6 SemiBold" pitchFamily="2" charset="-127"/>
              </a:rPr>
              <a:t>)</a:t>
            </a:r>
            <a:endParaRPr lang="ko-KR" altLang="en-US" sz="20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0070C0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09" name="직사각형 108">
            <a:extLst>
              <a:ext uri="{FF2B5EF4-FFF2-40B4-BE49-F238E27FC236}">
                <a16:creationId xmlns:a16="http://schemas.microsoft.com/office/drawing/2014/main" id="{3B92538F-ADD1-62A8-26A5-BEA61F05E654}"/>
              </a:ext>
            </a:extLst>
          </p:cNvPr>
          <p:cNvSpPr/>
          <p:nvPr/>
        </p:nvSpPr>
        <p:spPr>
          <a:xfrm>
            <a:off x="4688488" y="5505384"/>
            <a:ext cx="1924142" cy="1471492"/>
          </a:xfrm>
          <a:prstGeom prst="rect">
            <a:avLst/>
          </a:prstGeom>
          <a:solidFill>
            <a:schemeClr val="bg1"/>
          </a:solidFill>
          <a:ln w="28575">
            <a:solidFill>
              <a:srgbClr val="EC00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혈전제거치료</a:t>
            </a:r>
            <a:endParaRPr lang="en-US" altLang="ko-KR" sz="20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70C0"/>
                </a:solidFill>
                <a:latin typeface="페이퍼로지 6 SemiBold" pitchFamily="2" charset="-127"/>
                <a:ea typeface="페이퍼로지 6 SemiBold" pitchFamily="2" charset="-127"/>
              </a:rPr>
              <a:t>(</a:t>
            </a:r>
            <a:r>
              <a:rPr lang="ko-KR" altLang="en-US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70C0"/>
                </a:solidFill>
                <a:latin typeface="페이퍼로지 6 SemiBold" pitchFamily="2" charset="-127"/>
                <a:ea typeface="페이퍼로지 6 SemiBold" pitchFamily="2" charset="-127"/>
              </a:rPr>
              <a:t>연간 </a:t>
            </a:r>
            <a:r>
              <a:rPr lang="en-US" altLang="ko-KR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70C0"/>
                </a:solidFill>
                <a:latin typeface="페이퍼로지 6 SemiBold" pitchFamily="2" charset="-127"/>
                <a:ea typeface="페이퍼로지 6 SemiBold" pitchFamily="2" charset="-127"/>
              </a:rPr>
              <a:t>1</a:t>
            </a:r>
            <a:r>
              <a:rPr lang="ko-KR" altLang="en-US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70C0"/>
                </a:solidFill>
                <a:latin typeface="페이퍼로지 6 SemiBold" pitchFamily="2" charset="-127"/>
                <a:ea typeface="페이퍼로지 6 SemiBold" pitchFamily="2" charset="-127"/>
              </a:rPr>
              <a:t>회</a:t>
            </a:r>
            <a:r>
              <a:rPr lang="en-US" altLang="ko-KR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70C0"/>
                </a:solidFill>
                <a:latin typeface="페이퍼로지 6 SemiBold" pitchFamily="2" charset="-127"/>
                <a:ea typeface="페이퍼로지 6 SemiBold" pitchFamily="2" charset="-127"/>
              </a:rPr>
              <a:t>)</a:t>
            </a:r>
            <a:endParaRPr lang="ko-KR" altLang="en-US" sz="20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0070C0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10" name="직사각형 109">
            <a:extLst>
              <a:ext uri="{FF2B5EF4-FFF2-40B4-BE49-F238E27FC236}">
                <a16:creationId xmlns:a16="http://schemas.microsoft.com/office/drawing/2014/main" id="{FFFEA662-0D9F-13E5-EF66-1336B29B493F}"/>
              </a:ext>
            </a:extLst>
          </p:cNvPr>
          <p:cNvSpPr/>
          <p:nvPr/>
        </p:nvSpPr>
        <p:spPr>
          <a:xfrm>
            <a:off x="6726955" y="5505384"/>
            <a:ext cx="1924142" cy="1471492"/>
          </a:xfrm>
          <a:prstGeom prst="rect">
            <a:avLst/>
          </a:prstGeom>
          <a:solidFill>
            <a:schemeClr val="bg1"/>
          </a:solidFill>
          <a:ln w="28575">
            <a:solidFill>
              <a:srgbClr val="EC00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혈전용해치료</a:t>
            </a:r>
            <a:endParaRPr lang="en-US" altLang="ko-KR" sz="20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70C0"/>
                </a:solidFill>
                <a:latin typeface="페이퍼로지 6 SemiBold" pitchFamily="2" charset="-127"/>
                <a:ea typeface="페이퍼로지 6 SemiBold" pitchFamily="2" charset="-127"/>
              </a:rPr>
              <a:t>(</a:t>
            </a:r>
            <a:r>
              <a:rPr lang="ko-KR" altLang="en-US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70C0"/>
                </a:solidFill>
                <a:latin typeface="페이퍼로지 6 SemiBold" pitchFamily="2" charset="-127"/>
                <a:ea typeface="페이퍼로지 6 SemiBold" pitchFamily="2" charset="-127"/>
              </a:rPr>
              <a:t>연간 </a:t>
            </a:r>
            <a:r>
              <a:rPr lang="en-US" altLang="ko-KR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70C0"/>
                </a:solidFill>
                <a:latin typeface="페이퍼로지 6 SemiBold" pitchFamily="2" charset="-127"/>
                <a:ea typeface="페이퍼로지 6 SemiBold" pitchFamily="2" charset="-127"/>
              </a:rPr>
              <a:t>1</a:t>
            </a:r>
            <a:r>
              <a:rPr lang="ko-KR" altLang="en-US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70C0"/>
                </a:solidFill>
                <a:latin typeface="페이퍼로지 6 SemiBold" pitchFamily="2" charset="-127"/>
                <a:ea typeface="페이퍼로지 6 SemiBold" pitchFamily="2" charset="-127"/>
              </a:rPr>
              <a:t>회</a:t>
            </a:r>
            <a:r>
              <a:rPr lang="en-US" altLang="ko-KR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70C0"/>
                </a:solidFill>
                <a:latin typeface="페이퍼로지 6 SemiBold" pitchFamily="2" charset="-127"/>
                <a:ea typeface="페이퍼로지 6 SemiBold" pitchFamily="2" charset="-127"/>
              </a:rPr>
              <a:t>)</a:t>
            </a:r>
            <a:endParaRPr lang="ko-KR" altLang="en-US" sz="20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0070C0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12" name="말풍선: 모서리가 둥근 사각형 111">
            <a:extLst>
              <a:ext uri="{FF2B5EF4-FFF2-40B4-BE49-F238E27FC236}">
                <a16:creationId xmlns:a16="http://schemas.microsoft.com/office/drawing/2014/main" id="{B0E04C92-AB58-9404-FA31-667E9AFCE0CE}"/>
              </a:ext>
            </a:extLst>
          </p:cNvPr>
          <p:cNvSpPr/>
          <p:nvPr/>
        </p:nvSpPr>
        <p:spPr>
          <a:xfrm>
            <a:off x="5345991" y="4899021"/>
            <a:ext cx="3617203" cy="680990"/>
          </a:xfrm>
          <a:prstGeom prst="wedgeRoundRectCallout">
            <a:avLst>
              <a:gd name="adj1" fmla="val 50431"/>
              <a:gd name="adj2" fmla="val 99074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27.8 </a:t>
            </a:r>
            <a:r>
              <a:rPr lang="ko-KR" altLang="en-US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급성심근경색 진단 </a:t>
            </a:r>
            <a:r>
              <a:rPr lang="en-US" altLang="ko-KR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&amp;</a:t>
            </a:r>
            <a:r>
              <a:rPr lang="ko-KR" altLang="en-US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수술 </a:t>
            </a:r>
            <a:r>
              <a:rPr lang="en-US" altLang="ko-KR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+ </a:t>
            </a:r>
            <a:r>
              <a:rPr lang="ko-KR" altLang="en-US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종합병원 중환자실 입원 </a:t>
            </a:r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= 2</a:t>
            </a:r>
            <a:r>
              <a:rPr lang="ko-KR" altLang="en-US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천</a:t>
            </a:r>
            <a:endParaRPr lang="en-US" altLang="ko-KR" sz="105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  <a:p>
            <a:pPr algn="ctr"/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27.11 </a:t>
            </a:r>
            <a:r>
              <a:rPr lang="ko-KR" altLang="en-US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부정맥 추가 진단 후 수술 </a:t>
            </a:r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= 1</a:t>
            </a:r>
            <a:r>
              <a:rPr lang="ko-KR" altLang="en-US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천</a:t>
            </a:r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(</a:t>
            </a:r>
            <a:r>
              <a:rPr lang="ko-KR" altLang="en-US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추가</a:t>
            </a:r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)</a:t>
            </a:r>
          </a:p>
          <a:p>
            <a:pPr algn="ctr"/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연 최대 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3</a:t>
            </a:r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천만 보장</a:t>
            </a:r>
            <a:endParaRPr lang="ko-KR" altLang="en-US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CF38BDB5-FE4B-E798-7E38-63290F05A9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17</a:t>
            </a:fld>
            <a:r>
              <a:rPr lang="en-US" altLang="ko-KR"/>
              <a:t>/38</a:t>
            </a:r>
            <a:endParaRPr lang="en-US" altLang="ko-KR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A5544B31-EB22-5659-C168-809C59D168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1" b="89844" l="50572" r="96462">
                        <a14:foregroundMark x1="72737" y1="35645" x2="71904" y2="32813"/>
                        <a14:foregroundMark x1="54839" y1="33301" x2="50676" y2="32324"/>
                        <a14:foregroundMark x1="83559" y1="33594" x2="72737" y2="36719"/>
                        <a14:foregroundMark x1="71072" y1="31543" x2="67742" y2="40332"/>
                        <a14:foregroundMark x1="68054" y1="34863" x2="66909" y2="37988"/>
                        <a14:foregroundMark x1="67742" y1="33301" x2="67534" y2="42090"/>
                        <a14:foregroundMark x1="96462" y1="33594" x2="94589" y2="33105"/>
                      </a14:backgroundRemoval>
                    </a14:imgEffect>
                  </a14:imgLayer>
                </a14:imgProps>
              </a:ext>
            </a:extLst>
          </a:blip>
          <a:srcRect l="47362"/>
          <a:stretch/>
        </p:blipFill>
        <p:spPr>
          <a:xfrm>
            <a:off x="8887237" y="4800713"/>
            <a:ext cx="1259143" cy="254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821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텍스트 개체 틀 54">
            <a:extLst>
              <a:ext uri="{FF2B5EF4-FFF2-40B4-BE49-F238E27FC236}">
                <a16:creationId xmlns:a16="http://schemas.microsoft.com/office/drawing/2014/main" id="{278D39E1-4CB8-497B-7076-12E3C995E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06</a:t>
            </a:r>
            <a:endParaRPr lang="ko-KR" altLang="en-US" dirty="0"/>
          </a:p>
        </p:txBody>
      </p:sp>
      <p:sp>
        <p:nvSpPr>
          <p:cNvPr id="36" name="제목 3">
            <a:extLst>
              <a:ext uri="{FF2B5EF4-FFF2-40B4-BE49-F238E27FC236}">
                <a16:creationId xmlns:a16="http://schemas.microsoft.com/office/drawing/2014/main" id="{1E00E418-29AF-6384-6E29-078557C5B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3820524" cy="503590"/>
          </a:xfrm>
        </p:spPr>
        <p:txBody>
          <a:bodyPr/>
          <a:lstStyle/>
          <a:p>
            <a:r>
              <a:rPr lang="ko-KR" altLang="en-US" dirty="0"/>
              <a:t>주요 혈관질환 보장 라인업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1B1D1674-27FC-A2B3-5E8C-B2760CFB74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389534"/>
              </p:ext>
            </p:extLst>
          </p:nvPr>
        </p:nvGraphicFramePr>
        <p:xfrm>
          <a:off x="1691054" y="1889208"/>
          <a:ext cx="6985854" cy="50832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6695">
                  <a:extLst>
                    <a:ext uri="{9D8B030D-6E8A-4147-A177-3AD203B41FA5}">
                      <a16:colId xmlns:a16="http://schemas.microsoft.com/office/drawing/2014/main" val="286487720"/>
                    </a:ext>
                  </a:extLst>
                </a:gridCol>
                <a:gridCol w="523636">
                  <a:extLst>
                    <a:ext uri="{9D8B030D-6E8A-4147-A177-3AD203B41FA5}">
                      <a16:colId xmlns:a16="http://schemas.microsoft.com/office/drawing/2014/main" val="4199413407"/>
                    </a:ext>
                  </a:extLst>
                </a:gridCol>
                <a:gridCol w="555116">
                  <a:extLst>
                    <a:ext uri="{9D8B030D-6E8A-4147-A177-3AD203B41FA5}">
                      <a16:colId xmlns:a16="http://schemas.microsoft.com/office/drawing/2014/main" val="2404498372"/>
                    </a:ext>
                  </a:extLst>
                </a:gridCol>
                <a:gridCol w="2686771">
                  <a:extLst>
                    <a:ext uri="{9D8B030D-6E8A-4147-A177-3AD203B41FA5}">
                      <a16:colId xmlns:a16="http://schemas.microsoft.com/office/drawing/2014/main" val="3138519867"/>
                    </a:ext>
                  </a:extLst>
                </a:gridCol>
                <a:gridCol w="981818">
                  <a:extLst>
                    <a:ext uri="{9D8B030D-6E8A-4147-A177-3AD203B41FA5}">
                      <a16:colId xmlns:a16="http://schemas.microsoft.com/office/drawing/2014/main" val="3799840183"/>
                    </a:ext>
                  </a:extLst>
                </a:gridCol>
                <a:gridCol w="981818">
                  <a:extLst>
                    <a:ext uri="{9D8B030D-6E8A-4147-A177-3AD203B41FA5}">
                      <a16:colId xmlns:a16="http://schemas.microsoft.com/office/drawing/2014/main" val="2794700059"/>
                    </a:ext>
                  </a:extLst>
                </a:gridCol>
              </a:tblGrid>
              <a:tr h="209077">
                <a:tc rowSpan="2" grid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구분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치료비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634996"/>
                  </a:ext>
                </a:extLst>
              </a:tr>
              <a:tr h="327273">
                <a:tc gridSpan="4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특정순환계</a:t>
                      </a:r>
                      <a:br>
                        <a:rPr lang="ko-KR" altLang="en-US" sz="800" u="none" strike="noStrike" dirty="0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</a:br>
                      <a:r>
                        <a:rPr lang="en-US" altLang="ko-KR" sz="800" u="none" strike="noStrike" dirty="0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(3~5</a:t>
                      </a:r>
                      <a:r>
                        <a:rPr lang="ko-KR" altLang="en-US" sz="800" u="none" strike="noStrike" dirty="0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군</a:t>
                      </a:r>
                      <a:r>
                        <a:rPr lang="en-US" altLang="ko-KR" sz="800" u="none" strike="noStrike" dirty="0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)</a:t>
                      </a:r>
                      <a:endParaRPr lang="en-US" altLang="ko-KR" sz="800" b="0" i="0" u="none" strike="noStrike" dirty="0">
                        <a:solidFill>
                          <a:schemeClr val="bg1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 err="1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주요심뇌</a:t>
                      </a:r>
                      <a:r>
                        <a:rPr lang="en-US" altLang="ko-KR" sz="800" u="none" strike="noStrike" dirty="0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5</a:t>
                      </a:r>
                      <a:r>
                        <a:rPr lang="ko-KR" altLang="en-US" sz="800" u="none" strike="noStrike" dirty="0" err="1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대혈관</a:t>
                      </a:r>
                      <a:endParaRPr lang="en-US" altLang="ko-KR" sz="800" u="none" strike="noStrike" dirty="0">
                        <a:solidFill>
                          <a:schemeClr val="bg1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  <a:p>
                      <a:pPr algn="ctr" fontAlgn="ctr"/>
                      <a:r>
                        <a:rPr lang="ko-KR" altLang="en-US" sz="800" u="none" strike="noStrike" dirty="0" err="1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및양성뇌종양수술비</a:t>
                      </a:r>
                      <a:endParaRPr lang="ko-KR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00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631388"/>
                  </a:ext>
                </a:extLst>
              </a:tr>
              <a:tr h="186407">
                <a:tc rowSpan="19"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기타 형태의 심장병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I51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심장병의 불명확한 기록 및 합병증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미보장</a:t>
                      </a:r>
                      <a:endParaRPr lang="ko-KR" altLang="en-US" sz="700" b="0" i="0" u="none" strike="noStrike" dirty="0">
                        <a:solidFill>
                          <a:srgbClr val="FF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7556796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I52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달리 분류된 질환에서의 기타 심장장애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6465836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I35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비류마티스성</a:t>
                      </a:r>
                      <a:r>
                        <a:rPr lang="ko-KR" alt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 대동맥판장애</a:t>
                      </a:r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3804374"/>
                  </a:ext>
                </a:extLst>
              </a:tr>
              <a:tr h="1785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I35.0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대동맥판협착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611946"/>
                  </a:ext>
                </a:extLst>
              </a:tr>
              <a:tr h="1785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I35.2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기능부전을 동반한 대동맥판협착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5046282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I34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비류마티스성 승모판장애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364861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I36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비류마티스성 삼첨판장애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6185768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I37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폐동맥판장애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104429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I39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달리 분류된 질환에서의 </a:t>
                      </a:r>
                      <a:r>
                        <a:rPr lang="ko-KR" altLang="en-US" sz="7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심내막염</a:t>
                      </a:r>
                      <a:r>
                        <a:rPr lang="ko-KR" alt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 및 심장판막장애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273258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I44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방실차단 및 좌각차단</a:t>
                      </a:r>
                      <a:endParaRPr lang="ko-KR" altLang="en-US" sz="7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969138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I45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기타 전도장애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94349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I70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죽상경화증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889780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I72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기타 동맥류 및 박리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solidFill>
                            <a:srgbClr val="FF0000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미보장</a:t>
                      </a:r>
                      <a:endParaRPr lang="ko-KR" altLang="en-US" sz="700" b="0" i="0" u="none" strike="noStrike" dirty="0">
                        <a:solidFill>
                          <a:srgbClr val="FF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0024259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동맥색전증</a:t>
                      </a:r>
                      <a:r>
                        <a:rPr lang="ko-KR" alt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 및 </a:t>
                      </a:r>
                      <a:r>
                        <a:rPr lang="ko-KR" altLang="en-US" sz="7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혈전증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4711349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I77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동맥 및 세동맥의 기타 장애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9535678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I81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문맥혈전증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184507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I86.4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위정맥류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미보장</a:t>
                      </a:r>
                      <a:endParaRPr lang="ko-KR" altLang="en-US" sz="700" b="0" i="0" u="none" strike="noStrike" dirty="0">
                        <a:solidFill>
                          <a:srgbClr val="FF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1523422"/>
                  </a:ext>
                </a:extLst>
              </a:tr>
              <a:tr h="2038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A39.5†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[A39.5† : </a:t>
                      </a:r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수막구균성 심장병 등</a:t>
                      </a:r>
                      <a:r>
                        <a:rPr 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I32.0*,I39.8*,I41.0*,I52.0*))]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066022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B37.6†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[B37.6† : </a:t>
                      </a:r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칸디다심내막염</a:t>
                      </a:r>
                      <a:r>
                        <a:rPr lang="en-US" altLang="ko-KR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] 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5909943"/>
                  </a:ext>
                </a:extLst>
              </a:tr>
              <a:tr h="186407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양성신생물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D32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수막의 양성 신생물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482980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D33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뇌 및 중추신경계통의 기타 부분의 양성 신생물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525564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D35.2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뇌하수체의 양성 신생물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001094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D35.3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두개인두관의 양성 신생물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5775418"/>
                  </a:ext>
                </a:extLst>
              </a:tr>
              <a:tr h="1864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D35.4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송과선의 양성 </a:t>
                      </a:r>
                      <a:r>
                        <a:rPr lang="ko-KR" altLang="en-US" sz="7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신생물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7409" marR="7409" marT="25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rgbClr val="EC008C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O</a:t>
                      </a:r>
                      <a:endParaRPr lang="en-US" sz="700" b="0" i="0" u="none" strike="noStrike" dirty="0">
                        <a:solidFill>
                          <a:srgbClr val="EC008C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6735" marR="6735" marT="23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884463"/>
                  </a:ext>
                </a:extLst>
              </a:tr>
            </a:tbl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06CC64B3-565C-B6AD-058B-2529CB9CBB7E}"/>
              </a:ext>
            </a:extLst>
          </p:cNvPr>
          <p:cNvSpPr/>
          <p:nvPr/>
        </p:nvSpPr>
        <p:spPr>
          <a:xfrm>
            <a:off x="7686255" y="2426926"/>
            <a:ext cx="976974" cy="2249579"/>
          </a:xfrm>
          <a:prstGeom prst="rect">
            <a:avLst/>
          </a:prstGeom>
          <a:noFill/>
          <a:ln w="38100">
            <a:solidFill>
              <a:srgbClr val="EC00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D8A6632B-CE91-97BC-91F1-5DA69DDD79BF}"/>
              </a:ext>
            </a:extLst>
          </p:cNvPr>
          <p:cNvSpPr/>
          <p:nvPr/>
        </p:nvSpPr>
        <p:spPr>
          <a:xfrm>
            <a:off x="6709281" y="4676505"/>
            <a:ext cx="976974" cy="752104"/>
          </a:xfrm>
          <a:prstGeom prst="rect">
            <a:avLst/>
          </a:prstGeom>
          <a:noFill/>
          <a:ln w="38100">
            <a:solidFill>
              <a:srgbClr val="EC00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0E22BAB-789D-326F-F763-741BD9D6B2D5}"/>
              </a:ext>
            </a:extLst>
          </p:cNvPr>
          <p:cNvSpPr/>
          <p:nvPr/>
        </p:nvSpPr>
        <p:spPr>
          <a:xfrm>
            <a:off x="7686255" y="5440178"/>
            <a:ext cx="976974" cy="1513814"/>
          </a:xfrm>
          <a:prstGeom prst="rect">
            <a:avLst/>
          </a:prstGeom>
          <a:noFill/>
          <a:ln w="38100">
            <a:solidFill>
              <a:srgbClr val="EC00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" name="사각형: 둥근 대각선 방향 모서리 8">
            <a:extLst>
              <a:ext uri="{FF2B5EF4-FFF2-40B4-BE49-F238E27FC236}">
                <a16:creationId xmlns:a16="http://schemas.microsoft.com/office/drawing/2014/main" id="{4EDE5CAA-961C-F76A-78F2-514829AE230A}"/>
              </a:ext>
            </a:extLst>
          </p:cNvPr>
          <p:cNvSpPr/>
          <p:nvPr/>
        </p:nvSpPr>
        <p:spPr>
          <a:xfrm>
            <a:off x="1696736" y="1565736"/>
            <a:ext cx="5034194" cy="852524"/>
          </a:xfrm>
          <a:prstGeom prst="round2DiagRect">
            <a:avLst>
              <a:gd name="adj1" fmla="val 34715"/>
              <a:gd name="adj2" fmla="val 0"/>
            </a:avLst>
          </a:prstGeom>
          <a:solidFill>
            <a:srgbClr val="0087D4"/>
          </a:solidFill>
          <a:ln w="9525">
            <a:solidFill>
              <a:srgbClr val="0087D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90000" rIns="180000" bIns="36000" rtlCol="0" anchor="t">
            <a:spAutoFit/>
          </a:bodyPr>
          <a:lstStyle/>
          <a:p>
            <a:r>
              <a:rPr lang="ko-KR" altLang="en-US" dirty="0" err="1">
                <a:solidFill>
                  <a:srgbClr val="FFFF00"/>
                </a:solidFill>
                <a:latin typeface="페이퍼로지 6 SemiBold" pitchFamily="2" charset="-127"/>
                <a:ea typeface="페이퍼로지 6 SemiBold" pitchFamily="2" charset="-127"/>
              </a:rPr>
              <a:t>특정순환계주요치료비</a:t>
            </a:r>
            <a:endParaRPr lang="en-US" altLang="ko-KR" dirty="0">
              <a:solidFill>
                <a:srgbClr val="FFFF00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r>
              <a:rPr lang="en-US" altLang="ko-KR" dirty="0">
                <a:solidFill>
                  <a:srgbClr val="FFFF00"/>
                </a:solidFill>
                <a:latin typeface="페이퍼로지 6 SemiBold" pitchFamily="2" charset="-127"/>
                <a:ea typeface="페이퍼로지 6 SemiBold" pitchFamily="2" charset="-127"/>
              </a:rPr>
              <a:t>&amp; </a:t>
            </a:r>
            <a:r>
              <a:rPr lang="ko-KR" altLang="en-US" dirty="0" err="1">
                <a:solidFill>
                  <a:srgbClr val="FFFF00"/>
                </a:solidFill>
                <a:latin typeface="페이퍼로지 6 SemiBold" pitchFamily="2" charset="-127"/>
                <a:ea typeface="페이퍼로지 6 SemiBold" pitchFamily="2" charset="-127"/>
              </a:rPr>
              <a:t>주요심뇌</a:t>
            </a:r>
            <a:r>
              <a:rPr lang="en-US" altLang="ko-KR" dirty="0">
                <a:solidFill>
                  <a:srgbClr val="FFFF00"/>
                </a:solidFill>
                <a:latin typeface="페이퍼로지 6 SemiBold" pitchFamily="2" charset="-127"/>
                <a:ea typeface="페이퍼로지 6 SemiBold" pitchFamily="2" charset="-127"/>
              </a:rPr>
              <a:t>5</a:t>
            </a:r>
            <a:r>
              <a:rPr lang="ko-KR" altLang="en-US" dirty="0" err="1">
                <a:solidFill>
                  <a:srgbClr val="FFFF00"/>
                </a:solidFill>
                <a:latin typeface="페이퍼로지 6 SemiBold" pitchFamily="2" charset="-127"/>
                <a:ea typeface="페이퍼로지 6 SemiBold" pitchFamily="2" charset="-127"/>
              </a:rPr>
              <a:t>대혈관및양성뇌종양수술비</a:t>
            </a:r>
            <a:endParaRPr lang="ko-KR" altLang="en-US" dirty="0">
              <a:solidFill>
                <a:srgbClr val="FFFF00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6ED8F3-45BE-C6E4-17B2-84E4CEE10793}"/>
              </a:ext>
            </a:extLst>
          </p:cNvPr>
          <p:cNvSpPr txBox="1"/>
          <p:nvPr/>
        </p:nvSpPr>
        <p:spPr>
          <a:xfrm>
            <a:off x="863892" y="1069541"/>
            <a:ext cx="8640178" cy="467239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특정순환계만 준비하면 다 보장이 가능한가요</a:t>
            </a:r>
            <a:r>
              <a:rPr lang="en-US" altLang="ko-KR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? </a:t>
            </a:r>
            <a:r>
              <a:rPr lang="en-US" altLang="ko-KR" sz="2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여기어때 잘난체 2 TTF" pitchFamily="2" charset="-127"/>
                <a:ea typeface="여기어때 잘난체 2 TTF" pitchFamily="2" charset="-127"/>
              </a:rPr>
              <a:t>NO!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AB099884-2466-44EE-BD16-A1D262B712B8}"/>
              </a:ext>
            </a:extLst>
          </p:cNvPr>
          <p:cNvSpPr/>
          <p:nvPr/>
        </p:nvSpPr>
        <p:spPr>
          <a:xfrm>
            <a:off x="4223579" y="1778741"/>
            <a:ext cx="1453526" cy="220934"/>
          </a:xfrm>
          <a:prstGeom prst="roundRect">
            <a:avLst/>
          </a:prstGeom>
          <a:solidFill>
            <a:srgbClr val="EC008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6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조합설계 필수</a:t>
            </a:r>
            <a:r>
              <a:rPr lang="en-US" altLang="ko-KR" sz="16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16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4E16209F-C0DB-B6FC-E669-8EBDD3B938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18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975141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텍스트 개체 틀 54">
            <a:extLst>
              <a:ext uri="{FF2B5EF4-FFF2-40B4-BE49-F238E27FC236}">
                <a16:creationId xmlns:a16="http://schemas.microsoft.com/office/drawing/2014/main" id="{278D39E1-4CB8-497B-7076-12E3C995E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06</a:t>
            </a:r>
            <a:endParaRPr lang="ko-KR" altLang="en-US" dirty="0"/>
          </a:p>
        </p:txBody>
      </p:sp>
      <p:sp>
        <p:nvSpPr>
          <p:cNvPr id="36" name="제목 3">
            <a:extLst>
              <a:ext uri="{FF2B5EF4-FFF2-40B4-BE49-F238E27FC236}">
                <a16:creationId xmlns:a16="http://schemas.microsoft.com/office/drawing/2014/main" id="{1E00E418-29AF-6384-6E29-078557C5B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3820524" cy="503590"/>
          </a:xfrm>
        </p:spPr>
        <p:txBody>
          <a:bodyPr/>
          <a:lstStyle/>
          <a:p>
            <a:r>
              <a:rPr lang="ko-KR" altLang="en-US" dirty="0"/>
              <a:t>주요 혈관질환 보장 라인업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4078A5-F53E-8A7F-C40F-19893CCFA1B9}"/>
              </a:ext>
            </a:extLst>
          </p:cNvPr>
          <p:cNvSpPr txBox="1"/>
          <p:nvPr/>
        </p:nvSpPr>
        <p:spPr>
          <a:xfrm>
            <a:off x="2527305" y="1318261"/>
            <a:ext cx="2349581" cy="282573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1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오직</a:t>
            </a:r>
            <a:r>
              <a:rPr lang="en-US" altLang="ko-KR" sz="1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 </a:t>
            </a:r>
            <a:r>
              <a:rPr lang="ko-KR" altLang="en-US" sz="16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오튼튼에만</a:t>
            </a:r>
            <a:r>
              <a:rPr lang="ko-KR" altLang="en-US" sz="1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있는 </a:t>
            </a:r>
            <a:r>
              <a:rPr lang="en-US" altLang="ko-KR" sz="1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</a:t>
            </a:r>
            <a:endParaRPr lang="ko-KR" altLang="en-US" sz="1600" dirty="0">
              <a:ln>
                <a:solidFill>
                  <a:schemeClr val="tx1">
                    <a:alpha val="0"/>
                  </a:schemeClr>
                </a:solidFill>
              </a:ln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FBE9DE34-7A97-202F-E6F7-9E85B524585D}"/>
              </a:ext>
            </a:extLst>
          </p:cNvPr>
          <p:cNvSpPr/>
          <p:nvPr/>
        </p:nvSpPr>
        <p:spPr>
          <a:xfrm>
            <a:off x="2596461" y="1559593"/>
            <a:ext cx="3956599" cy="478518"/>
          </a:xfrm>
          <a:prstGeom prst="roundRect">
            <a:avLst/>
          </a:prstGeom>
          <a:solidFill>
            <a:srgbClr val="002060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급여</a:t>
            </a:r>
            <a:r>
              <a:rPr lang="en-US" altLang="ko-KR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2</a:t>
            </a:r>
            <a:r>
              <a:rPr lang="ko-KR" altLang="en-US" sz="20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대질병주요약물치료비</a:t>
            </a:r>
            <a:r>
              <a:rPr lang="ko-KR" altLang="en-US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 </a:t>
            </a:r>
            <a:r>
              <a:rPr lang="en-US" altLang="ko-KR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(</a:t>
            </a:r>
            <a:r>
              <a:rPr lang="ko-KR" altLang="en-US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연간 </a:t>
            </a:r>
            <a:r>
              <a:rPr lang="en-US" altLang="ko-KR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1</a:t>
            </a:r>
            <a:r>
              <a:rPr lang="ko-KR" altLang="en-US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회</a:t>
            </a:r>
            <a:r>
              <a:rPr lang="en-US" altLang="ko-KR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</a:rPr>
              <a:t>)</a:t>
            </a:r>
            <a:endParaRPr lang="ko-KR" altLang="en-US" sz="20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5A797344-6BF8-67BA-0EE3-ED67724CEA57}"/>
              </a:ext>
            </a:extLst>
          </p:cNvPr>
          <p:cNvSpPr/>
          <p:nvPr/>
        </p:nvSpPr>
        <p:spPr>
          <a:xfrm>
            <a:off x="6618077" y="1575607"/>
            <a:ext cx="989521" cy="478518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1</a:t>
            </a:r>
            <a:r>
              <a:rPr lang="ko-KR" altLang="en-US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프리젠테이션 6 SemiBold" pitchFamily="2" charset="-127"/>
                <a:ea typeface="프리젠테이션 6 SemiBold" pitchFamily="2" charset="-127"/>
              </a:rPr>
              <a:t>백만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650CC3-5520-E05A-92C5-14D400CC9ABD}"/>
              </a:ext>
            </a:extLst>
          </p:cNvPr>
          <p:cNvSpPr txBox="1"/>
          <p:nvPr/>
        </p:nvSpPr>
        <p:spPr>
          <a:xfrm>
            <a:off x="2851036" y="2038111"/>
            <a:ext cx="4665890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US" altLang="ko-KR" dirty="0"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※</a:t>
            </a:r>
            <a:r>
              <a:rPr lang="ko-KR" altLang="en-US" dirty="0" err="1"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급여항응고제란</a:t>
            </a:r>
            <a:r>
              <a:rPr lang="en-US" altLang="ko-KR" dirty="0"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?</a:t>
            </a:r>
          </a:p>
          <a:p>
            <a:pPr algn="ctr"/>
            <a:r>
              <a:rPr lang="ko-KR" altLang="en-US" sz="1200" dirty="0">
                <a:latin typeface="페이퍼로지 6 SemiBold" pitchFamily="2" charset="-127"/>
                <a:ea typeface="페이퍼로지 6 SemiBold" pitchFamily="2" charset="-127"/>
              </a:rPr>
              <a:t>혈관질환의 </a:t>
            </a:r>
            <a:r>
              <a:rPr lang="ko-KR" altLang="en-US" sz="1200" dirty="0" err="1">
                <a:latin typeface="페이퍼로지 6 SemiBold" pitchFamily="2" charset="-127"/>
                <a:ea typeface="페이퍼로지 6 SemiBold" pitchFamily="2" charset="-127"/>
              </a:rPr>
              <a:t>원인이되는</a:t>
            </a:r>
            <a:r>
              <a:rPr lang="ko-KR" altLang="en-US" sz="1200" dirty="0">
                <a:latin typeface="페이퍼로지 6 SemiBold" pitchFamily="2" charset="-127"/>
                <a:ea typeface="페이퍼로지 6 SemiBold" pitchFamily="2" charset="-127"/>
              </a:rPr>
              <a:t> 혈액의 응고를 방지하여 혈전 생성을 줄여주는 약</a:t>
            </a:r>
            <a:endParaRPr lang="en-US" altLang="ko-KR" sz="1200" dirty="0">
              <a:latin typeface="페이퍼로지 6 SemiBold" pitchFamily="2" charset="-127"/>
              <a:ea typeface="페이퍼로지 6 SemiBold" pitchFamily="2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BA7ABE3B-7844-B08B-2363-1E3C159E95D1}"/>
              </a:ext>
            </a:extLst>
          </p:cNvPr>
          <p:cNvGrpSpPr/>
          <p:nvPr/>
        </p:nvGrpSpPr>
        <p:grpSpPr>
          <a:xfrm>
            <a:off x="378157" y="2848062"/>
            <a:ext cx="3933750" cy="2099256"/>
            <a:chOff x="513790" y="4457937"/>
            <a:chExt cx="3933750" cy="2099256"/>
          </a:xfrm>
        </p:grpSpPr>
        <p:sp>
          <p:nvSpPr>
            <p:cNvPr id="12" name="모서리가 둥근 직사각형 11">
              <a:extLst>
                <a:ext uri="{FF2B5EF4-FFF2-40B4-BE49-F238E27FC236}">
                  <a16:creationId xmlns:a16="http://schemas.microsoft.com/office/drawing/2014/main" id="{4FF684A3-B57B-A85B-AEC1-0189E0E8A7B9}"/>
                </a:ext>
              </a:extLst>
            </p:cNvPr>
            <p:cNvSpPr/>
            <p:nvPr/>
          </p:nvSpPr>
          <p:spPr>
            <a:xfrm>
              <a:off x="513790" y="4457937"/>
              <a:ext cx="1429871" cy="387209"/>
            </a:xfrm>
            <a:prstGeom prst="roundRect">
              <a:avLst/>
            </a:prstGeom>
            <a:solidFill>
              <a:srgbClr val="351B6F"/>
            </a:solidFill>
            <a:ln w="25400" cap="flat">
              <a:solidFill>
                <a:srgbClr val="FFC000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3444157512">
                    <a:custGeom>
                      <a:avLst/>
                      <a:gdLst>
                        <a:gd name="connsiteX0" fmla="*/ 0 w 5429929"/>
                        <a:gd name="connsiteY0" fmla="*/ 85898 h 515375"/>
                        <a:gd name="connsiteX1" fmla="*/ 85898 w 5429929"/>
                        <a:gd name="connsiteY1" fmla="*/ 0 h 515375"/>
                        <a:gd name="connsiteX2" fmla="*/ 848327 w 5429929"/>
                        <a:gd name="connsiteY2" fmla="*/ 0 h 515375"/>
                        <a:gd name="connsiteX3" fmla="*/ 1558175 w 5429929"/>
                        <a:gd name="connsiteY3" fmla="*/ 0 h 515375"/>
                        <a:gd name="connsiteX4" fmla="*/ 2057698 w 5429929"/>
                        <a:gd name="connsiteY4" fmla="*/ 0 h 515375"/>
                        <a:gd name="connsiteX5" fmla="*/ 2557221 w 5429929"/>
                        <a:gd name="connsiteY5" fmla="*/ 0 h 515375"/>
                        <a:gd name="connsiteX6" fmla="*/ 3319650 w 5429929"/>
                        <a:gd name="connsiteY6" fmla="*/ 0 h 515375"/>
                        <a:gd name="connsiteX7" fmla="*/ 3976916 w 5429929"/>
                        <a:gd name="connsiteY7" fmla="*/ 0 h 515375"/>
                        <a:gd name="connsiteX8" fmla="*/ 4634183 w 5429929"/>
                        <a:gd name="connsiteY8" fmla="*/ 0 h 515375"/>
                        <a:gd name="connsiteX9" fmla="*/ 5344031 w 5429929"/>
                        <a:gd name="connsiteY9" fmla="*/ 0 h 515375"/>
                        <a:gd name="connsiteX10" fmla="*/ 5429929 w 5429929"/>
                        <a:gd name="connsiteY10" fmla="*/ 85898 h 515375"/>
                        <a:gd name="connsiteX11" fmla="*/ 5429929 w 5429929"/>
                        <a:gd name="connsiteY11" fmla="*/ 429477 h 515375"/>
                        <a:gd name="connsiteX12" fmla="*/ 5344031 w 5429929"/>
                        <a:gd name="connsiteY12" fmla="*/ 515375 h 515375"/>
                        <a:gd name="connsiteX13" fmla="*/ 4791927 w 5429929"/>
                        <a:gd name="connsiteY13" fmla="*/ 515375 h 515375"/>
                        <a:gd name="connsiteX14" fmla="*/ 4134660 w 5429929"/>
                        <a:gd name="connsiteY14" fmla="*/ 515375 h 515375"/>
                        <a:gd name="connsiteX15" fmla="*/ 3372231 w 5429929"/>
                        <a:gd name="connsiteY15" fmla="*/ 515375 h 515375"/>
                        <a:gd name="connsiteX16" fmla="*/ 2714965 w 5429929"/>
                        <a:gd name="connsiteY16" fmla="*/ 515375 h 515375"/>
                        <a:gd name="connsiteX17" fmla="*/ 2057698 w 5429929"/>
                        <a:gd name="connsiteY17" fmla="*/ 515375 h 515375"/>
                        <a:gd name="connsiteX18" fmla="*/ 1505594 w 5429929"/>
                        <a:gd name="connsiteY18" fmla="*/ 515375 h 515375"/>
                        <a:gd name="connsiteX19" fmla="*/ 953490 w 5429929"/>
                        <a:gd name="connsiteY19" fmla="*/ 515375 h 515375"/>
                        <a:gd name="connsiteX20" fmla="*/ 85898 w 5429929"/>
                        <a:gd name="connsiteY20" fmla="*/ 515375 h 515375"/>
                        <a:gd name="connsiteX21" fmla="*/ 0 w 5429929"/>
                        <a:gd name="connsiteY21" fmla="*/ 429477 h 515375"/>
                        <a:gd name="connsiteX22" fmla="*/ 0 w 5429929"/>
                        <a:gd name="connsiteY22" fmla="*/ 85898 h 515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429929" h="515375" fill="none" extrusionOk="0">
                          <a:moveTo>
                            <a:pt x="0" y="85898"/>
                          </a:moveTo>
                          <a:cubicBezTo>
                            <a:pt x="128" y="32446"/>
                            <a:pt x="35371" y="-10788"/>
                            <a:pt x="85898" y="0"/>
                          </a:cubicBezTo>
                          <a:cubicBezTo>
                            <a:pt x="404392" y="17769"/>
                            <a:pt x="591621" y="-17955"/>
                            <a:pt x="848327" y="0"/>
                          </a:cubicBezTo>
                          <a:cubicBezTo>
                            <a:pt x="1105033" y="17955"/>
                            <a:pt x="1396467" y="-14365"/>
                            <a:pt x="1558175" y="0"/>
                          </a:cubicBezTo>
                          <a:cubicBezTo>
                            <a:pt x="1719883" y="14365"/>
                            <a:pt x="1855453" y="-13964"/>
                            <a:pt x="2057698" y="0"/>
                          </a:cubicBezTo>
                          <a:cubicBezTo>
                            <a:pt x="2259943" y="13964"/>
                            <a:pt x="2309248" y="2762"/>
                            <a:pt x="2557221" y="0"/>
                          </a:cubicBezTo>
                          <a:cubicBezTo>
                            <a:pt x="2805195" y="-2762"/>
                            <a:pt x="3160323" y="35831"/>
                            <a:pt x="3319650" y="0"/>
                          </a:cubicBezTo>
                          <a:cubicBezTo>
                            <a:pt x="3478977" y="-35831"/>
                            <a:pt x="3725653" y="10327"/>
                            <a:pt x="3976916" y="0"/>
                          </a:cubicBezTo>
                          <a:cubicBezTo>
                            <a:pt x="4228179" y="-10327"/>
                            <a:pt x="4437186" y="9263"/>
                            <a:pt x="4634183" y="0"/>
                          </a:cubicBezTo>
                          <a:cubicBezTo>
                            <a:pt x="4831180" y="-9263"/>
                            <a:pt x="5073837" y="-32530"/>
                            <a:pt x="5344031" y="0"/>
                          </a:cubicBezTo>
                          <a:cubicBezTo>
                            <a:pt x="5393317" y="-8607"/>
                            <a:pt x="5425240" y="45490"/>
                            <a:pt x="5429929" y="85898"/>
                          </a:cubicBezTo>
                          <a:cubicBezTo>
                            <a:pt x="5446936" y="159121"/>
                            <a:pt x="5419927" y="314177"/>
                            <a:pt x="5429929" y="429477"/>
                          </a:cubicBezTo>
                          <a:cubicBezTo>
                            <a:pt x="5432263" y="470215"/>
                            <a:pt x="5382274" y="508972"/>
                            <a:pt x="5344031" y="515375"/>
                          </a:cubicBezTo>
                          <a:cubicBezTo>
                            <a:pt x="5074836" y="499059"/>
                            <a:pt x="5016423" y="526642"/>
                            <a:pt x="4791927" y="515375"/>
                          </a:cubicBezTo>
                          <a:cubicBezTo>
                            <a:pt x="4567431" y="504108"/>
                            <a:pt x="4365365" y="532193"/>
                            <a:pt x="4134660" y="515375"/>
                          </a:cubicBezTo>
                          <a:cubicBezTo>
                            <a:pt x="3903955" y="498557"/>
                            <a:pt x="3595319" y="548376"/>
                            <a:pt x="3372231" y="515375"/>
                          </a:cubicBezTo>
                          <a:cubicBezTo>
                            <a:pt x="3149143" y="482374"/>
                            <a:pt x="2961715" y="547823"/>
                            <a:pt x="2714965" y="515375"/>
                          </a:cubicBezTo>
                          <a:cubicBezTo>
                            <a:pt x="2468215" y="482927"/>
                            <a:pt x="2343694" y="521997"/>
                            <a:pt x="2057698" y="515375"/>
                          </a:cubicBezTo>
                          <a:cubicBezTo>
                            <a:pt x="1771702" y="508753"/>
                            <a:pt x="1744947" y="525886"/>
                            <a:pt x="1505594" y="515375"/>
                          </a:cubicBezTo>
                          <a:cubicBezTo>
                            <a:pt x="1266241" y="504864"/>
                            <a:pt x="1163744" y="500411"/>
                            <a:pt x="953490" y="515375"/>
                          </a:cubicBezTo>
                          <a:cubicBezTo>
                            <a:pt x="743236" y="530339"/>
                            <a:pt x="355661" y="518321"/>
                            <a:pt x="85898" y="515375"/>
                          </a:cubicBezTo>
                          <a:cubicBezTo>
                            <a:pt x="31620" y="524958"/>
                            <a:pt x="-7006" y="481887"/>
                            <a:pt x="0" y="429477"/>
                          </a:cubicBezTo>
                          <a:cubicBezTo>
                            <a:pt x="6099" y="296436"/>
                            <a:pt x="-12588" y="190137"/>
                            <a:pt x="0" y="85898"/>
                          </a:cubicBezTo>
                          <a:close/>
                        </a:path>
                        <a:path w="5429929" h="515375" stroke="0" extrusionOk="0">
                          <a:moveTo>
                            <a:pt x="0" y="85898"/>
                          </a:moveTo>
                          <a:cubicBezTo>
                            <a:pt x="1285" y="43051"/>
                            <a:pt x="35170" y="1456"/>
                            <a:pt x="85898" y="0"/>
                          </a:cubicBezTo>
                          <a:cubicBezTo>
                            <a:pt x="221972" y="-3689"/>
                            <a:pt x="443667" y="-23128"/>
                            <a:pt x="585421" y="0"/>
                          </a:cubicBezTo>
                          <a:cubicBezTo>
                            <a:pt x="727175" y="23128"/>
                            <a:pt x="977961" y="26065"/>
                            <a:pt x="1295269" y="0"/>
                          </a:cubicBezTo>
                          <a:cubicBezTo>
                            <a:pt x="1612577" y="-26065"/>
                            <a:pt x="1740633" y="-3585"/>
                            <a:pt x="2005117" y="0"/>
                          </a:cubicBezTo>
                          <a:cubicBezTo>
                            <a:pt x="2269601" y="3585"/>
                            <a:pt x="2460557" y="-22535"/>
                            <a:pt x="2609802" y="0"/>
                          </a:cubicBezTo>
                          <a:cubicBezTo>
                            <a:pt x="2759047" y="22535"/>
                            <a:pt x="2972891" y="-24980"/>
                            <a:pt x="3267068" y="0"/>
                          </a:cubicBezTo>
                          <a:cubicBezTo>
                            <a:pt x="3561245" y="24980"/>
                            <a:pt x="3641526" y="27922"/>
                            <a:pt x="3871754" y="0"/>
                          </a:cubicBezTo>
                          <a:cubicBezTo>
                            <a:pt x="4101982" y="-27922"/>
                            <a:pt x="4167838" y="-6947"/>
                            <a:pt x="4423858" y="0"/>
                          </a:cubicBezTo>
                          <a:cubicBezTo>
                            <a:pt x="4679878" y="6947"/>
                            <a:pt x="5075094" y="-22605"/>
                            <a:pt x="5344031" y="0"/>
                          </a:cubicBezTo>
                          <a:cubicBezTo>
                            <a:pt x="5390977" y="9473"/>
                            <a:pt x="5419556" y="33824"/>
                            <a:pt x="5429929" y="85898"/>
                          </a:cubicBezTo>
                          <a:cubicBezTo>
                            <a:pt x="5443014" y="222265"/>
                            <a:pt x="5416537" y="285913"/>
                            <a:pt x="5429929" y="429477"/>
                          </a:cubicBezTo>
                          <a:cubicBezTo>
                            <a:pt x="5429868" y="475583"/>
                            <a:pt x="5386557" y="508516"/>
                            <a:pt x="5344031" y="515375"/>
                          </a:cubicBezTo>
                          <a:cubicBezTo>
                            <a:pt x="5194149" y="486977"/>
                            <a:pt x="4975006" y="516939"/>
                            <a:pt x="4739346" y="515375"/>
                          </a:cubicBezTo>
                          <a:cubicBezTo>
                            <a:pt x="4503687" y="513811"/>
                            <a:pt x="4187888" y="533870"/>
                            <a:pt x="3976916" y="515375"/>
                          </a:cubicBezTo>
                          <a:cubicBezTo>
                            <a:pt x="3765944" y="496881"/>
                            <a:pt x="3677211" y="506748"/>
                            <a:pt x="3424812" y="515375"/>
                          </a:cubicBezTo>
                          <a:cubicBezTo>
                            <a:pt x="3172413" y="524002"/>
                            <a:pt x="2942527" y="535770"/>
                            <a:pt x="2820127" y="515375"/>
                          </a:cubicBezTo>
                          <a:cubicBezTo>
                            <a:pt x="2697727" y="494980"/>
                            <a:pt x="2403765" y="498830"/>
                            <a:pt x="2162861" y="515375"/>
                          </a:cubicBezTo>
                          <a:cubicBezTo>
                            <a:pt x="1921957" y="531920"/>
                            <a:pt x="1680970" y="490890"/>
                            <a:pt x="1400431" y="515375"/>
                          </a:cubicBezTo>
                          <a:cubicBezTo>
                            <a:pt x="1119892" y="539861"/>
                            <a:pt x="963538" y="521690"/>
                            <a:pt x="690583" y="515375"/>
                          </a:cubicBezTo>
                          <a:cubicBezTo>
                            <a:pt x="417628" y="509060"/>
                            <a:pt x="283810" y="525961"/>
                            <a:pt x="85898" y="515375"/>
                          </a:cubicBezTo>
                          <a:cubicBezTo>
                            <a:pt x="29593" y="508055"/>
                            <a:pt x="2590" y="477767"/>
                            <a:pt x="0" y="429477"/>
                          </a:cubicBezTo>
                          <a:cubicBezTo>
                            <a:pt x="-3722" y="320857"/>
                            <a:pt x="16552" y="215389"/>
                            <a:pt x="0" y="8589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800" dirty="0" err="1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와파린</a:t>
              </a:r>
              <a:endParaRPr lang="en-US" altLang="ko-KR" sz="18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13" name="모서리가 둥근 직사각형 11">
              <a:extLst>
                <a:ext uri="{FF2B5EF4-FFF2-40B4-BE49-F238E27FC236}">
                  <a16:creationId xmlns:a16="http://schemas.microsoft.com/office/drawing/2014/main" id="{6955644D-CF03-2A1C-859A-2583A51FCACE}"/>
                </a:ext>
              </a:extLst>
            </p:cNvPr>
            <p:cNvSpPr/>
            <p:nvPr/>
          </p:nvSpPr>
          <p:spPr>
            <a:xfrm>
              <a:off x="3017669" y="4457937"/>
              <a:ext cx="1429871" cy="387209"/>
            </a:xfrm>
            <a:prstGeom prst="roundRect">
              <a:avLst/>
            </a:prstGeom>
            <a:solidFill>
              <a:srgbClr val="351B6F"/>
            </a:solidFill>
            <a:ln w="25400" cap="flat">
              <a:solidFill>
                <a:srgbClr val="FFC000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3444157512">
                    <a:custGeom>
                      <a:avLst/>
                      <a:gdLst>
                        <a:gd name="connsiteX0" fmla="*/ 0 w 5429929"/>
                        <a:gd name="connsiteY0" fmla="*/ 85898 h 515375"/>
                        <a:gd name="connsiteX1" fmla="*/ 85898 w 5429929"/>
                        <a:gd name="connsiteY1" fmla="*/ 0 h 515375"/>
                        <a:gd name="connsiteX2" fmla="*/ 848327 w 5429929"/>
                        <a:gd name="connsiteY2" fmla="*/ 0 h 515375"/>
                        <a:gd name="connsiteX3" fmla="*/ 1558175 w 5429929"/>
                        <a:gd name="connsiteY3" fmla="*/ 0 h 515375"/>
                        <a:gd name="connsiteX4" fmla="*/ 2057698 w 5429929"/>
                        <a:gd name="connsiteY4" fmla="*/ 0 h 515375"/>
                        <a:gd name="connsiteX5" fmla="*/ 2557221 w 5429929"/>
                        <a:gd name="connsiteY5" fmla="*/ 0 h 515375"/>
                        <a:gd name="connsiteX6" fmla="*/ 3319650 w 5429929"/>
                        <a:gd name="connsiteY6" fmla="*/ 0 h 515375"/>
                        <a:gd name="connsiteX7" fmla="*/ 3976916 w 5429929"/>
                        <a:gd name="connsiteY7" fmla="*/ 0 h 515375"/>
                        <a:gd name="connsiteX8" fmla="*/ 4634183 w 5429929"/>
                        <a:gd name="connsiteY8" fmla="*/ 0 h 515375"/>
                        <a:gd name="connsiteX9" fmla="*/ 5344031 w 5429929"/>
                        <a:gd name="connsiteY9" fmla="*/ 0 h 515375"/>
                        <a:gd name="connsiteX10" fmla="*/ 5429929 w 5429929"/>
                        <a:gd name="connsiteY10" fmla="*/ 85898 h 515375"/>
                        <a:gd name="connsiteX11" fmla="*/ 5429929 w 5429929"/>
                        <a:gd name="connsiteY11" fmla="*/ 429477 h 515375"/>
                        <a:gd name="connsiteX12" fmla="*/ 5344031 w 5429929"/>
                        <a:gd name="connsiteY12" fmla="*/ 515375 h 515375"/>
                        <a:gd name="connsiteX13" fmla="*/ 4791927 w 5429929"/>
                        <a:gd name="connsiteY13" fmla="*/ 515375 h 515375"/>
                        <a:gd name="connsiteX14" fmla="*/ 4134660 w 5429929"/>
                        <a:gd name="connsiteY14" fmla="*/ 515375 h 515375"/>
                        <a:gd name="connsiteX15" fmla="*/ 3372231 w 5429929"/>
                        <a:gd name="connsiteY15" fmla="*/ 515375 h 515375"/>
                        <a:gd name="connsiteX16" fmla="*/ 2714965 w 5429929"/>
                        <a:gd name="connsiteY16" fmla="*/ 515375 h 515375"/>
                        <a:gd name="connsiteX17" fmla="*/ 2057698 w 5429929"/>
                        <a:gd name="connsiteY17" fmla="*/ 515375 h 515375"/>
                        <a:gd name="connsiteX18" fmla="*/ 1505594 w 5429929"/>
                        <a:gd name="connsiteY18" fmla="*/ 515375 h 515375"/>
                        <a:gd name="connsiteX19" fmla="*/ 953490 w 5429929"/>
                        <a:gd name="connsiteY19" fmla="*/ 515375 h 515375"/>
                        <a:gd name="connsiteX20" fmla="*/ 85898 w 5429929"/>
                        <a:gd name="connsiteY20" fmla="*/ 515375 h 515375"/>
                        <a:gd name="connsiteX21" fmla="*/ 0 w 5429929"/>
                        <a:gd name="connsiteY21" fmla="*/ 429477 h 515375"/>
                        <a:gd name="connsiteX22" fmla="*/ 0 w 5429929"/>
                        <a:gd name="connsiteY22" fmla="*/ 85898 h 515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429929" h="515375" fill="none" extrusionOk="0">
                          <a:moveTo>
                            <a:pt x="0" y="85898"/>
                          </a:moveTo>
                          <a:cubicBezTo>
                            <a:pt x="128" y="32446"/>
                            <a:pt x="35371" y="-10788"/>
                            <a:pt x="85898" y="0"/>
                          </a:cubicBezTo>
                          <a:cubicBezTo>
                            <a:pt x="404392" y="17769"/>
                            <a:pt x="591621" y="-17955"/>
                            <a:pt x="848327" y="0"/>
                          </a:cubicBezTo>
                          <a:cubicBezTo>
                            <a:pt x="1105033" y="17955"/>
                            <a:pt x="1396467" y="-14365"/>
                            <a:pt x="1558175" y="0"/>
                          </a:cubicBezTo>
                          <a:cubicBezTo>
                            <a:pt x="1719883" y="14365"/>
                            <a:pt x="1855453" y="-13964"/>
                            <a:pt x="2057698" y="0"/>
                          </a:cubicBezTo>
                          <a:cubicBezTo>
                            <a:pt x="2259943" y="13964"/>
                            <a:pt x="2309248" y="2762"/>
                            <a:pt x="2557221" y="0"/>
                          </a:cubicBezTo>
                          <a:cubicBezTo>
                            <a:pt x="2805195" y="-2762"/>
                            <a:pt x="3160323" y="35831"/>
                            <a:pt x="3319650" y="0"/>
                          </a:cubicBezTo>
                          <a:cubicBezTo>
                            <a:pt x="3478977" y="-35831"/>
                            <a:pt x="3725653" y="10327"/>
                            <a:pt x="3976916" y="0"/>
                          </a:cubicBezTo>
                          <a:cubicBezTo>
                            <a:pt x="4228179" y="-10327"/>
                            <a:pt x="4437186" y="9263"/>
                            <a:pt x="4634183" y="0"/>
                          </a:cubicBezTo>
                          <a:cubicBezTo>
                            <a:pt x="4831180" y="-9263"/>
                            <a:pt x="5073837" y="-32530"/>
                            <a:pt x="5344031" y="0"/>
                          </a:cubicBezTo>
                          <a:cubicBezTo>
                            <a:pt x="5393317" y="-8607"/>
                            <a:pt x="5425240" y="45490"/>
                            <a:pt x="5429929" y="85898"/>
                          </a:cubicBezTo>
                          <a:cubicBezTo>
                            <a:pt x="5446936" y="159121"/>
                            <a:pt x="5419927" y="314177"/>
                            <a:pt x="5429929" y="429477"/>
                          </a:cubicBezTo>
                          <a:cubicBezTo>
                            <a:pt x="5432263" y="470215"/>
                            <a:pt x="5382274" y="508972"/>
                            <a:pt x="5344031" y="515375"/>
                          </a:cubicBezTo>
                          <a:cubicBezTo>
                            <a:pt x="5074836" y="499059"/>
                            <a:pt x="5016423" y="526642"/>
                            <a:pt x="4791927" y="515375"/>
                          </a:cubicBezTo>
                          <a:cubicBezTo>
                            <a:pt x="4567431" y="504108"/>
                            <a:pt x="4365365" y="532193"/>
                            <a:pt x="4134660" y="515375"/>
                          </a:cubicBezTo>
                          <a:cubicBezTo>
                            <a:pt x="3903955" y="498557"/>
                            <a:pt x="3595319" y="548376"/>
                            <a:pt x="3372231" y="515375"/>
                          </a:cubicBezTo>
                          <a:cubicBezTo>
                            <a:pt x="3149143" y="482374"/>
                            <a:pt x="2961715" y="547823"/>
                            <a:pt x="2714965" y="515375"/>
                          </a:cubicBezTo>
                          <a:cubicBezTo>
                            <a:pt x="2468215" y="482927"/>
                            <a:pt x="2343694" y="521997"/>
                            <a:pt x="2057698" y="515375"/>
                          </a:cubicBezTo>
                          <a:cubicBezTo>
                            <a:pt x="1771702" y="508753"/>
                            <a:pt x="1744947" y="525886"/>
                            <a:pt x="1505594" y="515375"/>
                          </a:cubicBezTo>
                          <a:cubicBezTo>
                            <a:pt x="1266241" y="504864"/>
                            <a:pt x="1163744" y="500411"/>
                            <a:pt x="953490" y="515375"/>
                          </a:cubicBezTo>
                          <a:cubicBezTo>
                            <a:pt x="743236" y="530339"/>
                            <a:pt x="355661" y="518321"/>
                            <a:pt x="85898" y="515375"/>
                          </a:cubicBezTo>
                          <a:cubicBezTo>
                            <a:pt x="31620" y="524958"/>
                            <a:pt x="-7006" y="481887"/>
                            <a:pt x="0" y="429477"/>
                          </a:cubicBezTo>
                          <a:cubicBezTo>
                            <a:pt x="6099" y="296436"/>
                            <a:pt x="-12588" y="190137"/>
                            <a:pt x="0" y="85898"/>
                          </a:cubicBezTo>
                          <a:close/>
                        </a:path>
                        <a:path w="5429929" h="515375" stroke="0" extrusionOk="0">
                          <a:moveTo>
                            <a:pt x="0" y="85898"/>
                          </a:moveTo>
                          <a:cubicBezTo>
                            <a:pt x="1285" y="43051"/>
                            <a:pt x="35170" y="1456"/>
                            <a:pt x="85898" y="0"/>
                          </a:cubicBezTo>
                          <a:cubicBezTo>
                            <a:pt x="221972" y="-3689"/>
                            <a:pt x="443667" y="-23128"/>
                            <a:pt x="585421" y="0"/>
                          </a:cubicBezTo>
                          <a:cubicBezTo>
                            <a:pt x="727175" y="23128"/>
                            <a:pt x="977961" y="26065"/>
                            <a:pt x="1295269" y="0"/>
                          </a:cubicBezTo>
                          <a:cubicBezTo>
                            <a:pt x="1612577" y="-26065"/>
                            <a:pt x="1740633" y="-3585"/>
                            <a:pt x="2005117" y="0"/>
                          </a:cubicBezTo>
                          <a:cubicBezTo>
                            <a:pt x="2269601" y="3585"/>
                            <a:pt x="2460557" y="-22535"/>
                            <a:pt x="2609802" y="0"/>
                          </a:cubicBezTo>
                          <a:cubicBezTo>
                            <a:pt x="2759047" y="22535"/>
                            <a:pt x="2972891" y="-24980"/>
                            <a:pt x="3267068" y="0"/>
                          </a:cubicBezTo>
                          <a:cubicBezTo>
                            <a:pt x="3561245" y="24980"/>
                            <a:pt x="3641526" y="27922"/>
                            <a:pt x="3871754" y="0"/>
                          </a:cubicBezTo>
                          <a:cubicBezTo>
                            <a:pt x="4101982" y="-27922"/>
                            <a:pt x="4167838" y="-6947"/>
                            <a:pt x="4423858" y="0"/>
                          </a:cubicBezTo>
                          <a:cubicBezTo>
                            <a:pt x="4679878" y="6947"/>
                            <a:pt x="5075094" y="-22605"/>
                            <a:pt x="5344031" y="0"/>
                          </a:cubicBezTo>
                          <a:cubicBezTo>
                            <a:pt x="5390977" y="9473"/>
                            <a:pt x="5419556" y="33824"/>
                            <a:pt x="5429929" y="85898"/>
                          </a:cubicBezTo>
                          <a:cubicBezTo>
                            <a:pt x="5443014" y="222265"/>
                            <a:pt x="5416537" y="285913"/>
                            <a:pt x="5429929" y="429477"/>
                          </a:cubicBezTo>
                          <a:cubicBezTo>
                            <a:pt x="5429868" y="475583"/>
                            <a:pt x="5386557" y="508516"/>
                            <a:pt x="5344031" y="515375"/>
                          </a:cubicBezTo>
                          <a:cubicBezTo>
                            <a:pt x="5194149" y="486977"/>
                            <a:pt x="4975006" y="516939"/>
                            <a:pt x="4739346" y="515375"/>
                          </a:cubicBezTo>
                          <a:cubicBezTo>
                            <a:pt x="4503687" y="513811"/>
                            <a:pt x="4187888" y="533870"/>
                            <a:pt x="3976916" y="515375"/>
                          </a:cubicBezTo>
                          <a:cubicBezTo>
                            <a:pt x="3765944" y="496881"/>
                            <a:pt x="3677211" y="506748"/>
                            <a:pt x="3424812" y="515375"/>
                          </a:cubicBezTo>
                          <a:cubicBezTo>
                            <a:pt x="3172413" y="524002"/>
                            <a:pt x="2942527" y="535770"/>
                            <a:pt x="2820127" y="515375"/>
                          </a:cubicBezTo>
                          <a:cubicBezTo>
                            <a:pt x="2697727" y="494980"/>
                            <a:pt x="2403765" y="498830"/>
                            <a:pt x="2162861" y="515375"/>
                          </a:cubicBezTo>
                          <a:cubicBezTo>
                            <a:pt x="1921957" y="531920"/>
                            <a:pt x="1680970" y="490890"/>
                            <a:pt x="1400431" y="515375"/>
                          </a:cubicBezTo>
                          <a:cubicBezTo>
                            <a:pt x="1119892" y="539861"/>
                            <a:pt x="963538" y="521690"/>
                            <a:pt x="690583" y="515375"/>
                          </a:cubicBezTo>
                          <a:cubicBezTo>
                            <a:pt x="417628" y="509060"/>
                            <a:pt x="283810" y="525961"/>
                            <a:pt x="85898" y="515375"/>
                          </a:cubicBezTo>
                          <a:cubicBezTo>
                            <a:pt x="29593" y="508055"/>
                            <a:pt x="2590" y="477767"/>
                            <a:pt x="0" y="429477"/>
                          </a:cubicBezTo>
                          <a:cubicBezTo>
                            <a:pt x="-3722" y="320857"/>
                            <a:pt x="16552" y="215389"/>
                            <a:pt x="0" y="8589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ko-KR" sz="18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NOAC</a:t>
              </a:r>
            </a:p>
          </p:txBody>
        </p:sp>
        <p:sp>
          <p:nvSpPr>
            <p:cNvPr id="14" name="모서리가 둥근 직사각형 11">
              <a:extLst>
                <a:ext uri="{FF2B5EF4-FFF2-40B4-BE49-F238E27FC236}">
                  <a16:creationId xmlns:a16="http://schemas.microsoft.com/office/drawing/2014/main" id="{0D49F4D1-EB5B-A683-5CC9-5FDA7765052F}"/>
                </a:ext>
              </a:extLst>
            </p:cNvPr>
            <p:cNvSpPr/>
            <p:nvPr/>
          </p:nvSpPr>
          <p:spPr>
            <a:xfrm>
              <a:off x="1988189" y="4910402"/>
              <a:ext cx="976622" cy="387209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>
              <a:solidFill>
                <a:srgbClr val="FFC000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3444157512">
                    <a:custGeom>
                      <a:avLst/>
                      <a:gdLst>
                        <a:gd name="connsiteX0" fmla="*/ 0 w 5429929"/>
                        <a:gd name="connsiteY0" fmla="*/ 85898 h 515375"/>
                        <a:gd name="connsiteX1" fmla="*/ 85898 w 5429929"/>
                        <a:gd name="connsiteY1" fmla="*/ 0 h 515375"/>
                        <a:gd name="connsiteX2" fmla="*/ 848327 w 5429929"/>
                        <a:gd name="connsiteY2" fmla="*/ 0 h 515375"/>
                        <a:gd name="connsiteX3" fmla="*/ 1558175 w 5429929"/>
                        <a:gd name="connsiteY3" fmla="*/ 0 h 515375"/>
                        <a:gd name="connsiteX4" fmla="*/ 2057698 w 5429929"/>
                        <a:gd name="connsiteY4" fmla="*/ 0 h 515375"/>
                        <a:gd name="connsiteX5" fmla="*/ 2557221 w 5429929"/>
                        <a:gd name="connsiteY5" fmla="*/ 0 h 515375"/>
                        <a:gd name="connsiteX6" fmla="*/ 3319650 w 5429929"/>
                        <a:gd name="connsiteY6" fmla="*/ 0 h 515375"/>
                        <a:gd name="connsiteX7" fmla="*/ 3976916 w 5429929"/>
                        <a:gd name="connsiteY7" fmla="*/ 0 h 515375"/>
                        <a:gd name="connsiteX8" fmla="*/ 4634183 w 5429929"/>
                        <a:gd name="connsiteY8" fmla="*/ 0 h 515375"/>
                        <a:gd name="connsiteX9" fmla="*/ 5344031 w 5429929"/>
                        <a:gd name="connsiteY9" fmla="*/ 0 h 515375"/>
                        <a:gd name="connsiteX10" fmla="*/ 5429929 w 5429929"/>
                        <a:gd name="connsiteY10" fmla="*/ 85898 h 515375"/>
                        <a:gd name="connsiteX11" fmla="*/ 5429929 w 5429929"/>
                        <a:gd name="connsiteY11" fmla="*/ 429477 h 515375"/>
                        <a:gd name="connsiteX12" fmla="*/ 5344031 w 5429929"/>
                        <a:gd name="connsiteY12" fmla="*/ 515375 h 515375"/>
                        <a:gd name="connsiteX13" fmla="*/ 4791927 w 5429929"/>
                        <a:gd name="connsiteY13" fmla="*/ 515375 h 515375"/>
                        <a:gd name="connsiteX14" fmla="*/ 4134660 w 5429929"/>
                        <a:gd name="connsiteY14" fmla="*/ 515375 h 515375"/>
                        <a:gd name="connsiteX15" fmla="*/ 3372231 w 5429929"/>
                        <a:gd name="connsiteY15" fmla="*/ 515375 h 515375"/>
                        <a:gd name="connsiteX16" fmla="*/ 2714965 w 5429929"/>
                        <a:gd name="connsiteY16" fmla="*/ 515375 h 515375"/>
                        <a:gd name="connsiteX17" fmla="*/ 2057698 w 5429929"/>
                        <a:gd name="connsiteY17" fmla="*/ 515375 h 515375"/>
                        <a:gd name="connsiteX18" fmla="*/ 1505594 w 5429929"/>
                        <a:gd name="connsiteY18" fmla="*/ 515375 h 515375"/>
                        <a:gd name="connsiteX19" fmla="*/ 953490 w 5429929"/>
                        <a:gd name="connsiteY19" fmla="*/ 515375 h 515375"/>
                        <a:gd name="connsiteX20" fmla="*/ 85898 w 5429929"/>
                        <a:gd name="connsiteY20" fmla="*/ 515375 h 515375"/>
                        <a:gd name="connsiteX21" fmla="*/ 0 w 5429929"/>
                        <a:gd name="connsiteY21" fmla="*/ 429477 h 515375"/>
                        <a:gd name="connsiteX22" fmla="*/ 0 w 5429929"/>
                        <a:gd name="connsiteY22" fmla="*/ 85898 h 515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429929" h="515375" fill="none" extrusionOk="0">
                          <a:moveTo>
                            <a:pt x="0" y="85898"/>
                          </a:moveTo>
                          <a:cubicBezTo>
                            <a:pt x="128" y="32446"/>
                            <a:pt x="35371" y="-10788"/>
                            <a:pt x="85898" y="0"/>
                          </a:cubicBezTo>
                          <a:cubicBezTo>
                            <a:pt x="404392" y="17769"/>
                            <a:pt x="591621" y="-17955"/>
                            <a:pt x="848327" y="0"/>
                          </a:cubicBezTo>
                          <a:cubicBezTo>
                            <a:pt x="1105033" y="17955"/>
                            <a:pt x="1396467" y="-14365"/>
                            <a:pt x="1558175" y="0"/>
                          </a:cubicBezTo>
                          <a:cubicBezTo>
                            <a:pt x="1719883" y="14365"/>
                            <a:pt x="1855453" y="-13964"/>
                            <a:pt x="2057698" y="0"/>
                          </a:cubicBezTo>
                          <a:cubicBezTo>
                            <a:pt x="2259943" y="13964"/>
                            <a:pt x="2309248" y="2762"/>
                            <a:pt x="2557221" y="0"/>
                          </a:cubicBezTo>
                          <a:cubicBezTo>
                            <a:pt x="2805195" y="-2762"/>
                            <a:pt x="3160323" y="35831"/>
                            <a:pt x="3319650" y="0"/>
                          </a:cubicBezTo>
                          <a:cubicBezTo>
                            <a:pt x="3478977" y="-35831"/>
                            <a:pt x="3725653" y="10327"/>
                            <a:pt x="3976916" y="0"/>
                          </a:cubicBezTo>
                          <a:cubicBezTo>
                            <a:pt x="4228179" y="-10327"/>
                            <a:pt x="4437186" y="9263"/>
                            <a:pt x="4634183" y="0"/>
                          </a:cubicBezTo>
                          <a:cubicBezTo>
                            <a:pt x="4831180" y="-9263"/>
                            <a:pt x="5073837" y="-32530"/>
                            <a:pt x="5344031" y="0"/>
                          </a:cubicBezTo>
                          <a:cubicBezTo>
                            <a:pt x="5393317" y="-8607"/>
                            <a:pt x="5425240" y="45490"/>
                            <a:pt x="5429929" y="85898"/>
                          </a:cubicBezTo>
                          <a:cubicBezTo>
                            <a:pt x="5446936" y="159121"/>
                            <a:pt x="5419927" y="314177"/>
                            <a:pt x="5429929" y="429477"/>
                          </a:cubicBezTo>
                          <a:cubicBezTo>
                            <a:pt x="5432263" y="470215"/>
                            <a:pt x="5382274" y="508972"/>
                            <a:pt x="5344031" y="515375"/>
                          </a:cubicBezTo>
                          <a:cubicBezTo>
                            <a:pt x="5074836" y="499059"/>
                            <a:pt x="5016423" y="526642"/>
                            <a:pt x="4791927" y="515375"/>
                          </a:cubicBezTo>
                          <a:cubicBezTo>
                            <a:pt x="4567431" y="504108"/>
                            <a:pt x="4365365" y="532193"/>
                            <a:pt x="4134660" y="515375"/>
                          </a:cubicBezTo>
                          <a:cubicBezTo>
                            <a:pt x="3903955" y="498557"/>
                            <a:pt x="3595319" y="548376"/>
                            <a:pt x="3372231" y="515375"/>
                          </a:cubicBezTo>
                          <a:cubicBezTo>
                            <a:pt x="3149143" y="482374"/>
                            <a:pt x="2961715" y="547823"/>
                            <a:pt x="2714965" y="515375"/>
                          </a:cubicBezTo>
                          <a:cubicBezTo>
                            <a:pt x="2468215" y="482927"/>
                            <a:pt x="2343694" y="521997"/>
                            <a:pt x="2057698" y="515375"/>
                          </a:cubicBezTo>
                          <a:cubicBezTo>
                            <a:pt x="1771702" y="508753"/>
                            <a:pt x="1744947" y="525886"/>
                            <a:pt x="1505594" y="515375"/>
                          </a:cubicBezTo>
                          <a:cubicBezTo>
                            <a:pt x="1266241" y="504864"/>
                            <a:pt x="1163744" y="500411"/>
                            <a:pt x="953490" y="515375"/>
                          </a:cubicBezTo>
                          <a:cubicBezTo>
                            <a:pt x="743236" y="530339"/>
                            <a:pt x="355661" y="518321"/>
                            <a:pt x="85898" y="515375"/>
                          </a:cubicBezTo>
                          <a:cubicBezTo>
                            <a:pt x="31620" y="524958"/>
                            <a:pt x="-7006" y="481887"/>
                            <a:pt x="0" y="429477"/>
                          </a:cubicBezTo>
                          <a:cubicBezTo>
                            <a:pt x="6099" y="296436"/>
                            <a:pt x="-12588" y="190137"/>
                            <a:pt x="0" y="85898"/>
                          </a:cubicBezTo>
                          <a:close/>
                        </a:path>
                        <a:path w="5429929" h="515375" stroke="0" extrusionOk="0">
                          <a:moveTo>
                            <a:pt x="0" y="85898"/>
                          </a:moveTo>
                          <a:cubicBezTo>
                            <a:pt x="1285" y="43051"/>
                            <a:pt x="35170" y="1456"/>
                            <a:pt x="85898" y="0"/>
                          </a:cubicBezTo>
                          <a:cubicBezTo>
                            <a:pt x="221972" y="-3689"/>
                            <a:pt x="443667" y="-23128"/>
                            <a:pt x="585421" y="0"/>
                          </a:cubicBezTo>
                          <a:cubicBezTo>
                            <a:pt x="727175" y="23128"/>
                            <a:pt x="977961" y="26065"/>
                            <a:pt x="1295269" y="0"/>
                          </a:cubicBezTo>
                          <a:cubicBezTo>
                            <a:pt x="1612577" y="-26065"/>
                            <a:pt x="1740633" y="-3585"/>
                            <a:pt x="2005117" y="0"/>
                          </a:cubicBezTo>
                          <a:cubicBezTo>
                            <a:pt x="2269601" y="3585"/>
                            <a:pt x="2460557" y="-22535"/>
                            <a:pt x="2609802" y="0"/>
                          </a:cubicBezTo>
                          <a:cubicBezTo>
                            <a:pt x="2759047" y="22535"/>
                            <a:pt x="2972891" y="-24980"/>
                            <a:pt x="3267068" y="0"/>
                          </a:cubicBezTo>
                          <a:cubicBezTo>
                            <a:pt x="3561245" y="24980"/>
                            <a:pt x="3641526" y="27922"/>
                            <a:pt x="3871754" y="0"/>
                          </a:cubicBezTo>
                          <a:cubicBezTo>
                            <a:pt x="4101982" y="-27922"/>
                            <a:pt x="4167838" y="-6947"/>
                            <a:pt x="4423858" y="0"/>
                          </a:cubicBezTo>
                          <a:cubicBezTo>
                            <a:pt x="4679878" y="6947"/>
                            <a:pt x="5075094" y="-22605"/>
                            <a:pt x="5344031" y="0"/>
                          </a:cubicBezTo>
                          <a:cubicBezTo>
                            <a:pt x="5390977" y="9473"/>
                            <a:pt x="5419556" y="33824"/>
                            <a:pt x="5429929" y="85898"/>
                          </a:cubicBezTo>
                          <a:cubicBezTo>
                            <a:pt x="5443014" y="222265"/>
                            <a:pt x="5416537" y="285913"/>
                            <a:pt x="5429929" y="429477"/>
                          </a:cubicBezTo>
                          <a:cubicBezTo>
                            <a:pt x="5429868" y="475583"/>
                            <a:pt x="5386557" y="508516"/>
                            <a:pt x="5344031" y="515375"/>
                          </a:cubicBezTo>
                          <a:cubicBezTo>
                            <a:pt x="5194149" y="486977"/>
                            <a:pt x="4975006" y="516939"/>
                            <a:pt x="4739346" y="515375"/>
                          </a:cubicBezTo>
                          <a:cubicBezTo>
                            <a:pt x="4503687" y="513811"/>
                            <a:pt x="4187888" y="533870"/>
                            <a:pt x="3976916" y="515375"/>
                          </a:cubicBezTo>
                          <a:cubicBezTo>
                            <a:pt x="3765944" y="496881"/>
                            <a:pt x="3677211" y="506748"/>
                            <a:pt x="3424812" y="515375"/>
                          </a:cubicBezTo>
                          <a:cubicBezTo>
                            <a:pt x="3172413" y="524002"/>
                            <a:pt x="2942527" y="535770"/>
                            <a:pt x="2820127" y="515375"/>
                          </a:cubicBezTo>
                          <a:cubicBezTo>
                            <a:pt x="2697727" y="494980"/>
                            <a:pt x="2403765" y="498830"/>
                            <a:pt x="2162861" y="515375"/>
                          </a:cubicBezTo>
                          <a:cubicBezTo>
                            <a:pt x="1921957" y="531920"/>
                            <a:pt x="1680970" y="490890"/>
                            <a:pt x="1400431" y="515375"/>
                          </a:cubicBezTo>
                          <a:cubicBezTo>
                            <a:pt x="1119892" y="539861"/>
                            <a:pt x="963538" y="521690"/>
                            <a:pt x="690583" y="515375"/>
                          </a:cubicBezTo>
                          <a:cubicBezTo>
                            <a:pt x="417628" y="509060"/>
                            <a:pt x="283810" y="525961"/>
                            <a:pt x="85898" y="515375"/>
                          </a:cubicBezTo>
                          <a:cubicBezTo>
                            <a:pt x="29593" y="508055"/>
                            <a:pt x="2590" y="477767"/>
                            <a:pt x="0" y="429477"/>
                          </a:cubicBezTo>
                          <a:cubicBezTo>
                            <a:pt x="-3722" y="320857"/>
                            <a:pt x="16552" y="215389"/>
                            <a:pt x="0" y="8589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800" dirty="0">
                  <a:latin typeface="페이퍼로지 6 SemiBold" pitchFamily="2" charset="-127"/>
                  <a:ea typeface="페이퍼로지 6 SemiBold" pitchFamily="2" charset="-127"/>
                </a:rPr>
                <a:t>피검사</a:t>
              </a:r>
              <a:endParaRPr lang="en-US" altLang="ko-KR" sz="1800" dirty="0"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15" name="모서리가 둥근 직사각형 11">
              <a:extLst>
                <a:ext uri="{FF2B5EF4-FFF2-40B4-BE49-F238E27FC236}">
                  <a16:creationId xmlns:a16="http://schemas.microsoft.com/office/drawing/2014/main" id="{17DF0865-E571-49FD-B760-653926A819B7}"/>
                </a:ext>
              </a:extLst>
            </p:cNvPr>
            <p:cNvSpPr/>
            <p:nvPr/>
          </p:nvSpPr>
          <p:spPr>
            <a:xfrm>
              <a:off x="1988189" y="5330263"/>
              <a:ext cx="976622" cy="387209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>
              <a:solidFill>
                <a:srgbClr val="FFC000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3444157512">
                    <a:custGeom>
                      <a:avLst/>
                      <a:gdLst>
                        <a:gd name="connsiteX0" fmla="*/ 0 w 5429929"/>
                        <a:gd name="connsiteY0" fmla="*/ 85898 h 515375"/>
                        <a:gd name="connsiteX1" fmla="*/ 85898 w 5429929"/>
                        <a:gd name="connsiteY1" fmla="*/ 0 h 515375"/>
                        <a:gd name="connsiteX2" fmla="*/ 848327 w 5429929"/>
                        <a:gd name="connsiteY2" fmla="*/ 0 h 515375"/>
                        <a:gd name="connsiteX3" fmla="*/ 1558175 w 5429929"/>
                        <a:gd name="connsiteY3" fmla="*/ 0 h 515375"/>
                        <a:gd name="connsiteX4" fmla="*/ 2057698 w 5429929"/>
                        <a:gd name="connsiteY4" fmla="*/ 0 h 515375"/>
                        <a:gd name="connsiteX5" fmla="*/ 2557221 w 5429929"/>
                        <a:gd name="connsiteY5" fmla="*/ 0 h 515375"/>
                        <a:gd name="connsiteX6" fmla="*/ 3319650 w 5429929"/>
                        <a:gd name="connsiteY6" fmla="*/ 0 h 515375"/>
                        <a:gd name="connsiteX7" fmla="*/ 3976916 w 5429929"/>
                        <a:gd name="connsiteY7" fmla="*/ 0 h 515375"/>
                        <a:gd name="connsiteX8" fmla="*/ 4634183 w 5429929"/>
                        <a:gd name="connsiteY8" fmla="*/ 0 h 515375"/>
                        <a:gd name="connsiteX9" fmla="*/ 5344031 w 5429929"/>
                        <a:gd name="connsiteY9" fmla="*/ 0 h 515375"/>
                        <a:gd name="connsiteX10" fmla="*/ 5429929 w 5429929"/>
                        <a:gd name="connsiteY10" fmla="*/ 85898 h 515375"/>
                        <a:gd name="connsiteX11" fmla="*/ 5429929 w 5429929"/>
                        <a:gd name="connsiteY11" fmla="*/ 429477 h 515375"/>
                        <a:gd name="connsiteX12" fmla="*/ 5344031 w 5429929"/>
                        <a:gd name="connsiteY12" fmla="*/ 515375 h 515375"/>
                        <a:gd name="connsiteX13" fmla="*/ 4791927 w 5429929"/>
                        <a:gd name="connsiteY13" fmla="*/ 515375 h 515375"/>
                        <a:gd name="connsiteX14" fmla="*/ 4134660 w 5429929"/>
                        <a:gd name="connsiteY14" fmla="*/ 515375 h 515375"/>
                        <a:gd name="connsiteX15" fmla="*/ 3372231 w 5429929"/>
                        <a:gd name="connsiteY15" fmla="*/ 515375 h 515375"/>
                        <a:gd name="connsiteX16" fmla="*/ 2714965 w 5429929"/>
                        <a:gd name="connsiteY16" fmla="*/ 515375 h 515375"/>
                        <a:gd name="connsiteX17" fmla="*/ 2057698 w 5429929"/>
                        <a:gd name="connsiteY17" fmla="*/ 515375 h 515375"/>
                        <a:gd name="connsiteX18" fmla="*/ 1505594 w 5429929"/>
                        <a:gd name="connsiteY18" fmla="*/ 515375 h 515375"/>
                        <a:gd name="connsiteX19" fmla="*/ 953490 w 5429929"/>
                        <a:gd name="connsiteY19" fmla="*/ 515375 h 515375"/>
                        <a:gd name="connsiteX20" fmla="*/ 85898 w 5429929"/>
                        <a:gd name="connsiteY20" fmla="*/ 515375 h 515375"/>
                        <a:gd name="connsiteX21" fmla="*/ 0 w 5429929"/>
                        <a:gd name="connsiteY21" fmla="*/ 429477 h 515375"/>
                        <a:gd name="connsiteX22" fmla="*/ 0 w 5429929"/>
                        <a:gd name="connsiteY22" fmla="*/ 85898 h 515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429929" h="515375" fill="none" extrusionOk="0">
                          <a:moveTo>
                            <a:pt x="0" y="85898"/>
                          </a:moveTo>
                          <a:cubicBezTo>
                            <a:pt x="128" y="32446"/>
                            <a:pt x="35371" y="-10788"/>
                            <a:pt x="85898" y="0"/>
                          </a:cubicBezTo>
                          <a:cubicBezTo>
                            <a:pt x="404392" y="17769"/>
                            <a:pt x="591621" y="-17955"/>
                            <a:pt x="848327" y="0"/>
                          </a:cubicBezTo>
                          <a:cubicBezTo>
                            <a:pt x="1105033" y="17955"/>
                            <a:pt x="1396467" y="-14365"/>
                            <a:pt x="1558175" y="0"/>
                          </a:cubicBezTo>
                          <a:cubicBezTo>
                            <a:pt x="1719883" y="14365"/>
                            <a:pt x="1855453" y="-13964"/>
                            <a:pt x="2057698" y="0"/>
                          </a:cubicBezTo>
                          <a:cubicBezTo>
                            <a:pt x="2259943" y="13964"/>
                            <a:pt x="2309248" y="2762"/>
                            <a:pt x="2557221" y="0"/>
                          </a:cubicBezTo>
                          <a:cubicBezTo>
                            <a:pt x="2805195" y="-2762"/>
                            <a:pt x="3160323" y="35831"/>
                            <a:pt x="3319650" y="0"/>
                          </a:cubicBezTo>
                          <a:cubicBezTo>
                            <a:pt x="3478977" y="-35831"/>
                            <a:pt x="3725653" y="10327"/>
                            <a:pt x="3976916" y="0"/>
                          </a:cubicBezTo>
                          <a:cubicBezTo>
                            <a:pt x="4228179" y="-10327"/>
                            <a:pt x="4437186" y="9263"/>
                            <a:pt x="4634183" y="0"/>
                          </a:cubicBezTo>
                          <a:cubicBezTo>
                            <a:pt x="4831180" y="-9263"/>
                            <a:pt x="5073837" y="-32530"/>
                            <a:pt x="5344031" y="0"/>
                          </a:cubicBezTo>
                          <a:cubicBezTo>
                            <a:pt x="5393317" y="-8607"/>
                            <a:pt x="5425240" y="45490"/>
                            <a:pt x="5429929" y="85898"/>
                          </a:cubicBezTo>
                          <a:cubicBezTo>
                            <a:pt x="5446936" y="159121"/>
                            <a:pt x="5419927" y="314177"/>
                            <a:pt x="5429929" y="429477"/>
                          </a:cubicBezTo>
                          <a:cubicBezTo>
                            <a:pt x="5432263" y="470215"/>
                            <a:pt x="5382274" y="508972"/>
                            <a:pt x="5344031" y="515375"/>
                          </a:cubicBezTo>
                          <a:cubicBezTo>
                            <a:pt x="5074836" y="499059"/>
                            <a:pt x="5016423" y="526642"/>
                            <a:pt x="4791927" y="515375"/>
                          </a:cubicBezTo>
                          <a:cubicBezTo>
                            <a:pt x="4567431" y="504108"/>
                            <a:pt x="4365365" y="532193"/>
                            <a:pt x="4134660" y="515375"/>
                          </a:cubicBezTo>
                          <a:cubicBezTo>
                            <a:pt x="3903955" y="498557"/>
                            <a:pt x="3595319" y="548376"/>
                            <a:pt x="3372231" y="515375"/>
                          </a:cubicBezTo>
                          <a:cubicBezTo>
                            <a:pt x="3149143" y="482374"/>
                            <a:pt x="2961715" y="547823"/>
                            <a:pt x="2714965" y="515375"/>
                          </a:cubicBezTo>
                          <a:cubicBezTo>
                            <a:pt x="2468215" y="482927"/>
                            <a:pt x="2343694" y="521997"/>
                            <a:pt x="2057698" y="515375"/>
                          </a:cubicBezTo>
                          <a:cubicBezTo>
                            <a:pt x="1771702" y="508753"/>
                            <a:pt x="1744947" y="525886"/>
                            <a:pt x="1505594" y="515375"/>
                          </a:cubicBezTo>
                          <a:cubicBezTo>
                            <a:pt x="1266241" y="504864"/>
                            <a:pt x="1163744" y="500411"/>
                            <a:pt x="953490" y="515375"/>
                          </a:cubicBezTo>
                          <a:cubicBezTo>
                            <a:pt x="743236" y="530339"/>
                            <a:pt x="355661" y="518321"/>
                            <a:pt x="85898" y="515375"/>
                          </a:cubicBezTo>
                          <a:cubicBezTo>
                            <a:pt x="31620" y="524958"/>
                            <a:pt x="-7006" y="481887"/>
                            <a:pt x="0" y="429477"/>
                          </a:cubicBezTo>
                          <a:cubicBezTo>
                            <a:pt x="6099" y="296436"/>
                            <a:pt x="-12588" y="190137"/>
                            <a:pt x="0" y="85898"/>
                          </a:cubicBezTo>
                          <a:close/>
                        </a:path>
                        <a:path w="5429929" h="515375" stroke="0" extrusionOk="0">
                          <a:moveTo>
                            <a:pt x="0" y="85898"/>
                          </a:moveTo>
                          <a:cubicBezTo>
                            <a:pt x="1285" y="43051"/>
                            <a:pt x="35170" y="1456"/>
                            <a:pt x="85898" y="0"/>
                          </a:cubicBezTo>
                          <a:cubicBezTo>
                            <a:pt x="221972" y="-3689"/>
                            <a:pt x="443667" y="-23128"/>
                            <a:pt x="585421" y="0"/>
                          </a:cubicBezTo>
                          <a:cubicBezTo>
                            <a:pt x="727175" y="23128"/>
                            <a:pt x="977961" y="26065"/>
                            <a:pt x="1295269" y="0"/>
                          </a:cubicBezTo>
                          <a:cubicBezTo>
                            <a:pt x="1612577" y="-26065"/>
                            <a:pt x="1740633" y="-3585"/>
                            <a:pt x="2005117" y="0"/>
                          </a:cubicBezTo>
                          <a:cubicBezTo>
                            <a:pt x="2269601" y="3585"/>
                            <a:pt x="2460557" y="-22535"/>
                            <a:pt x="2609802" y="0"/>
                          </a:cubicBezTo>
                          <a:cubicBezTo>
                            <a:pt x="2759047" y="22535"/>
                            <a:pt x="2972891" y="-24980"/>
                            <a:pt x="3267068" y="0"/>
                          </a:cubicBezTo>
                          <a:cubicBezTo>
                            <a:pt x="3561245" y="24980"/>
                            <a:pt x="3641526" y="27922"/>
                            <a:pt x="3871754" y="0"/>
                          </a:cubicBezTo>
                          <a:cubicBezTo>
                            <a:pt x="4101982" y="-27922"/>
                            <a:pt x="4167838" y="-6947"/>
                            <a:pt x="4423858" y="0"/>
                          </a:cubicBezTo>
                          <a:cubicBezTo>
                            <a:pt x="4679878" y="6947"/>
                            <a:pt x="5075094" y="-22605"/>
                            <a:pt x="5344031" y="0"/>
                          </a:cubicBezTo>
                          <a:cubicBezTo>
                            <a:pt x="5390977" y="9473"/>
                            <a:pt x="5419556" y="33824"/>
                            <a:pt x="5429929" y="85898"/>
                          </a:cubicBezTo>
                          <a:cubicBezTo>
                            <a:pt x="5443014" y="222265"/>
                            <a:pt x="5416537" y="285913"/>
                            <a:pt x="5429929" y="429477"/>
                          </a:cubicBezTo>
                          <a:cubicBezTo>
                            <a:pt x="5429868" y="475583"/>
                            <a:pt x="5386557" y="508516"/>
                            <a:pt x="5344031" y="515375"/>
                          </a:cubicBezTo>
                          <a:cubicBezTo>
                            <a:pt x="5194149" y="486977"/>
                            <a:pt x="4975006" y="516939"/>
                            <a:pt x="4739346" y="515375"/>
                          </a:cubicBezTo>
                          <a:cubicBezTo>
                            <a:pt x="4503687" y="513811"/>
                            <a:pt x="4187888" y="533870"/>
                            <a:pt x="3976916" y="515375"/>
                          </a:cubicBezTo>
                          <a:cubicBezTo>
                            <a:pt x="3765944" y="496881"/>
                            <a:pt x="3677211" y="506748"/>
                            <a:pt x="3424812" y="515375"/>
                          </a:cubicBezTo>
                          <a:cubicBezTo>
                            <a:pt x="3172413" y="524002"/>
                            <a:pt x="2942527" y="535770"/>
                            <a:pt x="2820127" y="515375"/>
                          </a:cubicBezTo>
                          <a:cubicBezTo>
                            <a:pt x="2697727" y="494980"/>
                            <a:pt x="2403765" y="498830"/>
                            <a:pt x="2162861" y="515375"/>
                          </a:cubicBezTo>
                          <a:cubicBezTo>
                            <a:pt x="1921957" y="531920"/>
                            <a:pt x="1680970" y="490890"/>
                            <a:pt x="1400431" y="515375"/>
                          </a:cubicBezTo>
                          <a:cubicBezTo>
                            <a:pt x="1119892" y="539861"/>
                            <a:pt x="963538" y="521690"/>
                            <a:pt x="690583" y="515375"/>
                          </a:cubicBezTo>
                          <a:cubicBezTo>
                            <a:pt x="417628" y="509060"/>
                            <a:pt x="283810" y="525961"/>
                            <a:pt x="85898" y="515375"/>
                          </a:cubicBezTo>
                          <a:cubicBezTo>
                            <a:pt x="29593" y="508055"/>
                            <a:pt x="2590" y="477767"/>
                            <a:pt x="0" y="429477"/>
                          </a:cubicBezTo>
                          <a:cubicBezTo>
                            <a:pt x="-3722" y="320857"/>
                            <a:pt x="16552" y="215389"/>
                            <a:pt x="0" y="8589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800" dirty="0" err="1">
                  <a:latin typeface="페이퍼로지 6 SemiBold" pitchFamily="2" charset="-127"/>
                  <a:ea typeface="페이퍼로지 6 SemiBold" pitchFamily="2" charset="-127"/>
                </a:rPr>
                <a:t>식이영향</a:t>
              </a:r>
              <a:endParaRPr lang="en-US" altLang="ko-KR" sz="1800" dirty="0"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16" name="모서리가 둥근 직사각형 11">
              <a:extLst>
                <a:ext uri="{FF2B5EF4-FFF2-40B4-BE49-F238E27FC236}">
                  <a16:creationId xmlns:a16="http://schemas.microsoft.com/office/drawing/2014/main" id="{64EC9060-654A-32A5-5560-7DB136792C9C}"/>
                </a:ext>
              </a:extLst>
            </p:cNvPr>
            <p:cNvSpPr/>
            <p:nvPr/>
          </p:nvSpPr>
          <p:spPr>
            <a:xfrm>
              <a:off x="1988189" y="5750124"/>
              <a:ext cx="976622" cy="387209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>
              <a:solidFill>
                <a:srgbClr val="FFC000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3444157512">
                    <a:custGeom>
                      <a:avLst/>
                      <a:gdLst>
                        <a:gd name="connsiteX0" fmla="*/ 0 w 5429929"/>
                        <a:gd name="connsiteY0" fmla="*/ 85898 h 515375"/>
                        <a:gd name="connsiteX1" fmla="*/ 85898 w 5429929"/>
                        <a:gd name="connsiteY1" fmla="*/ 0 h 515375"/>
                        <a:gd name="connsiteX2" fmla="*/ 848327 w 5429929"/>
                        <a:gd name="connsiteY2" fmla="*/ 0 h 515375"/>
                        <a:gd name="connsiteX3" fmla="*/ 1558175 w 5429929"/>
                        <a:gd name="connsiteY3" fmla="*/ 0 h 515375"/>
                        <a:gd name="connsiteX4" fmla="*/ 2057698 w 5429929"/>
                        <a:gd name="connsiteY4" fmla="*/ 0 h 515375"/>
                        <a:gd name="connsiteX5" fmla="*/ 2557221 w 5429929"/>
                        <a:gd name="connsiteY5" fmla="*/ 0 h 515375"/>
                        <a:gd name="connsiteX6" fmla="*/ 3319650 w 5429929"/>
                        <a:gd name="connsiteY6" fmla="*/ 0 h 515375"/>
                        <a:gd name="connsiteX7" fmla="*/ 3976916 w 5429929"/>
                        <a:gd name="connsiteY7" fmla="*/ 0 h 515375"/>
                        <a:gd name="connsiteX8" fmla="*/ 4634183 w 5429929"/>
                        <a:gd name="connsiteY8" fmla="*/ 0 h 515375"/>
                        <a:gd name="connsiteX9" fmla="*/ 5344031 w 5429929"/>
                        <a:gd name="connsiteY9" fmla="*/ 0 h 515375"/>
                        <a:gd name="connsiteX10" fmla="*/ 5429929 w 5429929"/>
                        <a:gd name="connsiteY10" fmla="*/ 85898 h 515375"/>
                        <a:gd name="connsiteX11" fmla="*/ 5429929 w 5429929"/>
                        <a:gd name="connsiteY11" fmla="*/ 429477 h 515375"/>
                        <a:gd name="connsiteX12" fmla="*/ 5344031 w 5429929"/>
                        <a:gd name="connsiteY12" fmla="*/ 515375 h 515375"/>
                        <a:gd name="connsiteX13" fmla="*/ 4791927 w 5429929"/>
                        <a:gd name="connsiteY13" fmla="*/ 515375 h 515375"/>
                        <a:gd name="connsiteX14" fmla="*/ 4134660 w 5429929"/>
                        <a:gd name="connsiteY14" fmla="*/ 515375 h 515375"/>
                        <a:gd name="connsiteX15" fmla="*/ 3372231 w 5429929"/>
                        <a:gd name="connsiteY15" fmla="*/ 515375 h 515375"/>
                        <a:gd name="connsiteX16" fmla="*/ 2714965 w 5429929"/>
                        <a:gd name="connsiteY16" fmla="*/ 515375 h 515375"/>
                        <a:gd name="connsiteX17" fmla="*/ 2057698 w 5429929"/>
                        <a:gd name="connsiteY17" fmla="*/ 515375 h 515375"/>
                        <a:gd name="connsiteX18" fmla="*/ 1505594 w 5429929"/>
                        <a:gd name="connsiteY18" fmla="*/ 515375 h 515375"/>
                        <a:gd name="connsiteX19" fmla="*/ 953490 w 5429929"/>
                        <a:gd name="connsiteY19" fmla="*/ 515375 h 515375"/>
                        <a:gd name="connsiteX20" fmla="*/ 85898 w 5429929"/>
                        <a:gd name="connsiteY20" fmla="*/ 515375 h 515375"/>
                        <a:gd name="connsiteX21" fmla="*/ 0 w 5429929"/>
                        <a:gd name="connsiteY21" fmla="*/ 429477 h 515375"/>
                        <a:gd name="connsiteX22" fmla="*/ 0 w 5429929"/>
                        <a:gd name="connsiteY22" fmla="*/ 85898 h 515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429929" h="515375" fill="none" extrusionOk="0">
                          <a:moveTo>
                            <a:pt x="0" y="85898"/>
                          </a:moveTo>
                          <a:cubicBezTo>
                            <a:pt x="128" y="32446"/>
                            <a:pt x="35371" y="-10788"/>
                            <a:pt x="85898" y="0"/>
                          </a:cubicBezTo>
                          <a:cubicBezTo>
                            <a:pt x="404392" y="17769"/>
                            <a:pt x="591621" y="-17955"/>
                            <a:pt x="848327" y="0"/>
                          </a:cubicBezTo>
                          <a:cubicBezTo>
                            <a:pt x="1105033" y="17955"/>
                            <a:pt x="1396467" y="-14365"/>
                            <a:pt x="1558175" y="0"/>
                          </a:cubicBezTo>
                          <a:cubicBezTo>
                            <a:pt x="1719883" y="14365"/>
                            <a:pt x="1855453" y="-13964"/>
                            <a:pt x="2057698" y="0"/>
                          </a:cubicBezTo>
                          <a:cubicBezTo>
                            <a:pt x="2259943" y="13964"/>
                            <a:pt x="2309248" y="2762"/>
                            <a:pt x="2557221" y="0"/>
                          </a:cubicBezTo>
                          <a:cubicBezTo>
                            <a:pt x="2805195" y="-2762"/>
                            <a:pt x="3160323" y="35831"/>
                            <a:pt x="3319650" y="0"/>
                          </a:cubicBezTo>
                          <a:cubicBezTo>
                            <a:pt x="3478977" y="-35831"/>
                            <a:pt x="3725653" y="10327"/>
                            <a:pt x="3976916" y="0"/>
                          </a:cubicBezTo>
                          <a:cubicBezTo>
                            <a:pt x="4228179" y="-10327"/>
                            <a:pt x="4437186" y="9263"/>
                            <a:pt x="4634183" y="0"/>
                          </a:cubicBezTo>
                          <a:cubicBezTo>
                            <a:pt x="4831180" y="-9263"/>
                            <a:pt x="5073837" y="-32530"/>
                            <a:pt x="5344031" y="0"/>
                          </a:cubicBezTo>
                          <a:cubicBezTo>
                            <a:pt x="5393317" y="-8607"/>
                            <a:pt x="5425240" y="45490"/>
                            <a:pt x="5429929" y="85898"/>
                          </a:cubicBezTo>
                          <a:cubicBezTo>
                            <a:pt x="5446936" y="159121"/>
                            <a:pt x="5419927" y="314177"/>
                            <a:pt x="5429929" y="429477"/>
                          </a:cubicBezTo>
                          <a:cubicBezTo>
                            <a:pt x="5432263" y="470215"/>
                            <a:pt x="5382274" y="508972"/>
                            <a:pt x="5344031" y="515375"/>
                          </a:cubicBezTo>
                          <a:cubicBezTo>
                            <a:pt x="5074836" y="499059"/>
                            <a:pt x="5016423" y="526642"/>
                            <a:pt x="4791927" y="515375"/>
                          </a:cubicBezTo>
                          <a:cubicBezTo>
                            <a:pt x="4567431" y="504108"/>
                            <a:pt x="4365365" y="532193"/>
                            <a:pt x="4134660" y="515375"/>
                          </a:cubicBezTo>
                          <a:cubicBezTo>
                            <a:pt x="3903955" y="498557"/>
                            <a:pt x="3595319" y="548376"/>
                            <a:pt x="3372231" y="515375"/>
                          </a:cubicBezTo>
                          <a:cubicBezTo>
                            <a:pt x="3149143" y="482374"/>
                            <a:pt x="2961715" y="547823"/>
                            <a:pt x="2714965" y="515375"/>
                          </a:cubicBezTo>
                          <a:cubicBezTo>
                            <a:pt x="2468215" y="482927"/>
                            <a:pt x="2343694" y="521997"/>
                            <a:pt x="2057698" y="515375"/>
                          </a:cubicBezTo>
                          <a:cubicBezTo>
                            <a:pt x="1771702" y="508753"/>
                            <a:pt x="1744947" y="525886"/>
                            <a:pt x="1505594" y="515375"/>
                          </a:cubicBezTo>
                          <a:cubicBezTo>
                            <a:pt x="1266241" y="504864"/>
                            <a:pt x="1163744" y="500411"/>
                            <a:pt x="953490" y="515375"/>
                          </a:cubicBezTo>
                          <a:cubicBezTo>
                            <a:pt x="743236" y="530339"/>
                            <a:pt x="355661" y="518321"/>
                            <a:pt x="85898" y="515375"/>
                          </a:cubicBezTo>
                          <a:cubicBezTo>
                            <a:pt x="31620" y="524958"/>
                            <a:pt x="-7006" y="481887"/>
                            <a:pt x="0" y="429477"/>
                          </a:cubicBezTo>
                          <a:cubicBezTo>
                            <a:pt x="6099" y="296436"/>
                            <a:pt x="-12588" y="190137"/>
                            <a:pt x="0" y="85898"/>
                          </a:cubicBezTo>
                          <a:close/>
                        </a:path>
                        <a:path w="5429929" h="515375" stroke="0" extrusionOk="0">
                          <a:moveTo>
                            <a:pt x="0" y="85898"/>
                          </a:moveTo>
                          <a:cubicBezTo>
                            <a:pt x="1285" y="43051"/>
                            <a:pt x="35170" y="1456"/>
                            <a:pt x="85898" y="0"/>
                          </a:cubicBezTo>
                          <a:cubicBezTo>
                            <a:pt x="221972" y="-3689"/>
                            <a:pt x="443667" y="-23128"/>
                            <a:pt x="585421" y="0"/>
                          </a:cubicBezTo>
                          <a:cubicBezTo>
                            <a:pt x="727175" y="23128"/>
                            <a:pt x="977961" y="26065"/>
                            <a:pt x="1295269" y="0"/>
                          </a:cubicBezTo>
                          <a:cubicBezTo>
                            <a:pt x="1612577" y="-26065"/>
                            <a:pt x="1740633" y="-3585"/>
                            <a:pt x="2005117" y="0"/>
                          </a:cubicBezTo>
                          <a:cubicBezTo>
                            <a:pt x="2269601" y="3585"/>
                            <a:pt x="2460557" y="-22535"/>
                            <a:pt x="2609802" y="0"/>
                          </a:cubicBezTo>
                          <a:cubicBezTo>
                            <a:pt x="2759047" y="22535"/>
                            <a:pt x="2972891" y="-24980"/>
                            <a:pt x="3267068" y="0"/>
                          </a:cubicBezTo>
                          <a:cubicBezTo>
                            <a:pt x="3561245" y="24980"/>
                            <a:pt x="3641526" y="27922"/>
                            <a:pt x="3871754" y="0"/>
                          </a:cubicBezTo>
                          <a:cubicBezTo>
                            <a:pt x="4101982" y="-27922"/>
                            <a:pt x="4167838" y="-6947"/>
                            <a:pt x="4423858" y="0"/>
                          </a:cubicBezTo>
                          <a:cubicBezTo>
                            <a:pt x="4679878" y="6947"/>
                            <a:pt x="5075094" y="-22605"/>
                            <a:pt x="5344031" y="0"/>
                          </a:cubicBezTo>
                          <a:cubicBezTo>
                            <a:pt x="5390977" y="9473"/>
                            <a:pt x="5419556" y="33824"/>
                            <a:pt x="5429929" y="85898"/>
                          </a:cubicBezTo>
                          <a:cubicBezTo>
                            <a:pt x="5443014" y="222265"/>
                            <a:pt x="5416537" y="285913"/>
                            <a:pt x="5429929" y="429477"/>
                          </a:cubicBezTo>
                          <a:cubicBezTo>
                            <a:pt x="5429868" y="475583"/>
                            <a:pt x="5386557" y="508516"/>
                            <a:pt x="5344031" y="515375"/>
                          </a:cubicBezTo>
                          <a:cubicBezTo>
                            <a:pt x="5194149" y="486977"/>
                            <a:pt x="4975006" y="516939"/>
                            <a:pt x="4739346" y="515375"/>
                          </a:cubicBezTo>
                          <a:cubicBezTo>
                            <a:pt x="4503687" y="513811"/>
                            <a:pt x="4187888" y="533870"/>
                            <a:pt x="3976916" y="515375"/>
                          </a:cubicBezTo>
                          <a:cubicBezTo>
                            <a:pt x="3765944" y="496881"/>
                            <a:pt x="3677211" y="506748"/>
                            <a:pt x="3424812" y="515375"/>
                          </a:cubicBezTo>
                          <a:cubicBezTo>
                            <a:pt x="3172413" y="524002"/>
                            <a:pt x="2942527" y="535770"/>
                            <a:pt x="2820127" y="515375"/>
                          </a:cubicBezTo>
                          <a:cubicBezTo>
                            <a:pt x="2697727" y="494980"/>
                            <a:pt x="2403765" y="498830"/>
                            <a:pt x="2162861" y="515375"/>
                          </a:cubicBezTo>
                          <a:cubicBezTo>
                            <a:pt x="1921957" y="531920"/>
                            <a:pt x="1680970" y="490890"/>
                            <a:pt x="1400431" y="515375"/>
                          </a:cubicBezTo>
                          <a:cubicBezTo>
                            <a:pt x="1119892" y="539861"/>
                            <a:pt x="963538" y="521690"/>
                            <a:pt x="690583" y="515375"/>
                          </a:cubicBezTo>
                          <a:cubicBezTo>
                            <a:pt x="417628" y="509060"/>
                            <a:pt x="283810" y="525961"/>
                            <a:pt x="85898" y="515375"/>
                          </a:cubicBezTo>
                          <a:cubicBezTo>
                            <a:pt x="29593" y="508055"/>
                            <a:pt x="2590" y="477767"/>
                            <a:pt x="0" y="429477"/>
                          </a:cubicBezTo>
                          <a:cubicBezTo>
                            <a:pt x="-3722" y="320857"/>
                            <a:pt x="16552" y="215389"/>
                            <a:pt x="0" y="8589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800" dirty="0">
                  <a:latin typeface="페이퍼로지 6 SemiBold" pitchFamily="2" charset="-127"/>
                  <a:ea typeface="페이퍼로지 6 SemiBold" pitchFamily="2" charset="-127"/>
                </a:rPr>
                <a:t>약물간섭</a:t>
              </a:r>
              <a:endParaRPr lang="en-US" altLang="ko-KR" sz="1800" dirty="0"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17" name="모서리가 둥근 직사각형 11">
              <a:extLst>
                <a:ext uri="{FF2B5EF4-FFF2-40B4-BE49-F238E27FC236}">
                  <a16:creationId xmlns:a16="http://schemas.microsoft.com/office/drawing/2014/main" id="{88A9194C-9ABE-2F82-06D7-C918B618C34B}"/>
                </a:ext>
              </a:extLst>
            </p:cNvPr>
            <p:cNvSpPr/>
            <p:nvPr/>
          </p:nvSpPr>
          <p:spPr>
            <a:xfrm>
              <a:off x="1988189" y="6169984"/>
              <a:ext cx="976622" cy="387209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>
              <a:solidFill>
                <a:srgbClr val="FFC000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3444157512">
                    <a:custGeom>
                      <a:avLst/>
                      <a:gdLst>
                        <a:gd name="connsiteX0" fmla="*/ 0 w 5429929"/>
                        <a:gd name="connsiteY0" fmla="*/ 85898 h 515375"/>
                        <a:gd name="connsiteX1" fmla="*/ 85898 w 5429929"/>
                        <a:gd name="connsiteY1" fmla="*/ 0 h 515375"/>
                        <a:gd name="connsiteX2" fmla="*/ 848327 w 5429929"/>
                        <a:gd name="connsiteY2" fmla="*/ 0 h 515375"/>
                        <a:gd name="connsiteX3" fmla="*/ 1558175 w 5429929"/>
                        <a:gd name="connsiteY3" fmla="*/ 0 h 515375"/>
                        <a:gd name="connsiteX4" fmla="*/ 2057698 w 5429929"/>
                        <a:gd name="connsiteY4" fmla="*/ 0 h 515375"/>
                        <a:gd name="connsiteX5" fmla="*/ 2557221 w 5429929"/>
                        <a:gd name="connsiteY5" fmla="*/ 0 h 515375"/>
                        <a:gd name="connsiteX6" fmla="*/ 3319650 w 5429929"/>
                        <a:gd name="connsiteY6" fmla="*/ 0 h 515375"/>
                        <a:gd name="connsiteX7" fmla="*/ 3976916 w 5429929"/>
                        <a:gd name="connsiteY7" fmla="*/ 0 h 515375"/>
                        <a:gd name="connsiteX8" fmla="*/ 4634183 w 5429929"/>
                        <a:gd name="connsiteY8" fmla="*/ 0 h 515375"/>
                        <a:gd name="connsiteX9" fmla="*/ 5344031 w 5429929"/>
                        <a:gd name="connsiteY9" fmla="*/ 0 h 515375"/>
                        <a:gd name="connsiteX10" fmla="*/ 5429929 w 5429929"/>
                        <a:gd name="connsiteY10" fmla="*/ 85898 h 515375"/>
                        <a:gd name="connsiteX11" fmla="*/ 5429929 w 5429929"/>
                        <a:gd name="connsiteY11" fmla="*/ 429477 h 515375"/>
                        <a:gd name="connsiteX12" fmla="*/ 5344031 w 5429929"/>
                        <a:gd name="connsiteY12" fmla="*/ 515375 h 515375"/>
                        <a:gd name="connsiteX13" fmla="*/ 4791927 w 5429929"/>
                        <a:gd name="connsiteY13" fmla="*/ 515375 h 515375"/>
                        <a:gd name="connsiteX14" fmla="*/ 4134660 w 5429929"/>
                        <a:gd name="connsiteY14" fmla="*/ 515375 h 515375"/>
                        <a:gd name="connsiteX15" fmla="*/ 3372231 w 5429929"/>
                        <a:gd name="connsiteY15" fmla="*/ 515375 h 515375"/>
                        <a:gd name="connsiteX16" fmla="*/ 2714965 w 5429929"/>
                        <a:gd name="connsiteY16" fmla="*/ 515375 h 515375"/>
                        <a:gd name="connsiteX17" fmla="*/ 2057698 w 5429929"/>
                        <a:gd name="connsiteY17" fmla="*/ 515375 h 515375"/>
                        <a:gd name="connsiteX18" fmla="*/ 1505594 w 5429929"/>
                        <a:gd name="connsiteY18" fmla="*/ 515375 h 515375"/>
                        <a:gd name="connsiteX19" fmla="*/ 953490 w 5429929"/>
                        <a:gd name="connsiteY19" fmla="*/ 515375 h 515375"/>
                        <a:gd name="connsiteX20" fmla="*/ 85898 w 5429929"/>
                        <a:gd name="connsiteY20" fmla="*/ 515375 h 515375"/>
                        <a:gd name="connsiteX21" fmla="*/ 0 w 5429929"/>
                        <a:gd name="connsiteY21" fmla="*/ 429477 h 515375"/>
                        <a:gd name="connsiteX22" fmla="*/ 0 w 5429929"/>
                        <a:gd name="connsiteY22" fmla="*/ 85898 h 515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429929" h="515375" fill="none" extrusionOk="0">
                          <a:moveTo>
                            <a:pt x="0" y="85898"/>
                          </a:moveTo>
                          <a:cubicBezTo>
                            <a:pt x="128" y="32446"/>
                            <a:pt x="35371" y="-10788"/>
                            <a:pt x="85898" y="0"/>
                          </a:cubicBezTo>
                          <a:cubicBezTo>
                            <a:pt x="404392" y="17769"/>
                            <a:pt x="591621" y="-17955"/>
                            <a:pt x="848327" y="0"/>
                          </a:cubicBezTo>
                          <a:cubicBezTo>
                            <a:pt x="1105033" y="17955"/>
                            <a:pt x="1396467" y="-14365"/>
                            <a:pt x="1558175" y="0"/>
                          </a:cubicBezTo>
                          <a:cubicBezTo>
                            <a:pt x="1719883" y="14365"/>
                            <a:pt x="1855453" y="-13964"/>
                            <a:pt x="2057698" y="0"/>
                          </a:cubicBezTo>
                          <a:cubicBezTo>
                            <a:pt x="2259943" y="13964"/>
                            <a:pt x="2309248" y="2762"/>
                            <a:pt x="2557221" y="0"/>
                          </a:cubicBezTo>
                          <a:cubicBezTo>
                            <a:pt x="2805195" y="-2762"/>
                            <a:pt x="3160323" y="35831"/>
                            <a:pt x="3319650" y="0"/>
                          </a:cubicBezTo>
                          <a:cubicBezTo>
                            <a:pt x="3478977" y="-35831"/>
                            <a:pt x="3725653" y="10327"/>
                            <a:pt x="3976916" y="0"/>
                          </a:cubicBezTo>
                          <a:cubicBezTo>
                            <a:pt x="4228179" y="-10327"/>
                            <a:pt x="4437186" y="9263"/>
                            <a:pt x="4634183" y="0"/>
                          </a:cubicBezTo>
                          <a:cubicBezTo>
                            <a:pt x="4831180" y="-9263"/>
                            <a:pt x="5073837" y="-32530"/>
                            <a:pt x="5344031" y="0"/>
                          </a:cubicBezTo>
                          <a:cubicBezTo>
                            <a:pt x="5393317" y="-8607"/>
                            <a:pt x="5425240" y="45490"/>
                            <a:pt x="5429929" y="85898"/>
                          </a:cubicBezTo>
                          <a:cubicBezTo>
                            <a:pt x="5446936" y="159121"/>
                            <a:pt x="5419927" y="314177"/>
                            <a:pt x="5429929" y="429477"/>
                          </a:cubicBezTo>
                          <a:cubicBezTo>
                            <a:pt x="5432263" y="470215"/>
                            <a:pt x="5382274" y="508972"/>
                            <a:pt x="5344031" y="515375"/>
                          </a:cubicBezTo>
                          <a:cubicBezTo>
                            <a:pt x="5074836" y="499059"/>
                            <a:pt x="5016423" y="526642"/>
                            <a:pt x="4791927" y="515375"/>
                          </a:cubicBezTo>
                          <a:cubicBezTo>
                            <a:pt x="4567431" y="504108"/>
                            <a:pt x="4365365" y="532193"/>
                            <a:pt x="4134660" y="515375"/>
                          </a:cubicBezTo>
                          <a:cubicBezTo>
                            <a:pt x="3903955" y="498557"/>
                            <a:pt x="3595319" y="548376"/>
                            <a:pt x="3372231" y="515375"/>
                          </a:cubicBezTo>
                          <a:cubicBezTo>
                            <a:pt x="3149143" y="482374"/>
                            <a:pt x="2961715" y="547823"/>
                            <a:pt x="2714965" y="515375"/>
                          </a:cubicBezTo>
                          <a:cubicBezTo>
                            <a:pt x="2468215" y="482927"/>
                            <a:pt x="2343694" y="521997"/>
                            <a:pt x="2057698" y="515375"/>
                          </a:cubicBezTo>
                          <a:cubicBezTo>
                            <a:pt x="1771702" y="508753"/>
                            <a:pt x="1744947" y="525886"/>
                            <a:pt x="1505594" y="515375"/>
                          </a:cubicBezTo>
                          <a:cubicBezTo>
                            <a:pt x="1266241" y="504864"/>
                            <a:pt x="1163744" y="500411"/>
                            <a:pt x="953490" y="515375"/>
                          </a:cubicBezTo>
                          <a:cubicBezTo>
                            <a:pt x="743236" y="530339"/>
                            <a:pt x="355661" y="518321"/>
                            <a:pt x="85898" y="515375"/>
                          </a:cubicBezTo>
                          <a:cubicBezTo>
                            <a:pt x="31620" y="524958"/>
                            <a:pt x="-7006" y="481887"/>
                            <a:pt x="0" y="429477"/>
                          </a:cubicBezTo>
                          <a:cubicBezTo>
                            <a:pt x="6099" y="296436"/>
                            <a:pt x="-12588" y="190137"/>
                            <a:pt x="0" y="85898"/>
                          </a:cubicBezTo>
                          <a:close/>
                        </a:path>
                        <a:path w="5429929" h="515375" stroke="0" extrusionOk="0">
                          <a:moveTo>
                            <a:pt x="0" y="85898"/>
                          </a:moveTo>
                          <a:cubicBezTo>
                            <a:pt x="1285" y="43051"/>
                            <a:pt x="35170" y="1456"/>
                            <a:pt x="85898" y="0"/>
                          </a:cubicBezTo>
                          <a:cubicBezTo>
                            <a:pt x="221972" y="-3689"/>
                            <a:pt x="443667" y="-23128"/>
                            <a:pt x="585421" y="0"/>
                          </a:cubicBezTo>
                          <a:cubicBezTo>
                            <a:pt x="727175" y="23128"/>
                            <a:pt x="977961" y="26065"/>
                            <a:pt x="1295269" y="0"/>
                          </a:cubicBezTo>
                          <a:cubicBezTo>
                            <a:pt x="1612577" y="-26065"/>
                            <a:pt x="1740633" y="-3585"/>
                            <a:pt x="2005117" y="0"/>
                          </a:cubicBezTo>
                          <a:cubicBezTo>
                            <a:pt x="2269601" y="3585"/>
                            <a:pt x="2460557" y="-22535"/>
                            <a:pt x="2609802" y="0"/>
                          </a:cubicBezTo>
                          <a:cubicBezTo>
                            <a:pt x="2759047" y="22535"/>
                            <a:pt x="2972891" y="-24980"/>
                            <a:pt x="3267068" y="0"/>
                          </a:cubicBezTo>
                          <a:cubicBezTo>
                            <a:pt x="3561245" y="24980"/>
                            <a:pt x="3641526" y="27922"/>
                            <a:pt x="3871754" y="0"/>
                          </a:cubicBezTo>
                          <a:cubicBezTo>
                            <a:pt x="4101982" y="-27922"/>
                            <a:pt x="4167838" y="-6947"/>
                            <a:pt x="4423858" y="0"/>
                          </a:cubicBezTo>
                          <a:cubicBezTo>
                            <a:pt x="4679878" y="6947"/>
                            <a:pt x="5075094" y="-22605"/>
                            <a:pt x="5344031" y="0"/>
                          </a:cubicBezTo>
                          <a:cubicBezTo>
                            <a:pt x="5390977" y="9473"/>
                            <a:pt x="5419556" y="33824"/>
                            <a:pt x="5429929" y="85898"/>
                          </a:cubicBezTo>
                          <a:cubicBezTo>
                            <a:pt x="5443014" y="222265"/>
                            <a:pt x="5416537" y="285913"/>
                            <a:pt x="5429929" y="429477"/>
                          </a:cubicBezTo>
                          <a:cubicBezTo>
                            <a:pt x="5429868" y="475583"/>
                            <a:pt x="5386557" y="508516"/>
                            <a:pt x="5344031" y="515375"/>
                          </a:cubicBezTo>
                          <a:cubicBezTo>
                            <a:pt x="5194149" y="486977"/>
                            <a:pt x="4975006" y="516939"/>
                            <a:pt x="4739346" y="515375"/>
                          </a:cubicBezTo>
                          <a:cubicBezTo>
                            <a:pt x="4503687" y="513811"/>
                            <a:pt x="4187888" y="533870"/>
                            <a:pt x="3976916" y="515375"/>
                          </a:cubicBezTo>
                          <a:cubicBezTo>
                            <a:pt x="3765944" y="496881"/>
                            <a:pt x="3677211" y="506748"/>
                            <a:pt x="3424812" y="515375"/>
                          </a:cubicBezTo>
                          <a:cubicBezTo>
                            <a:pt x="3172413" y="524002"/>
                            <a:pt x="2942527" y="535770"/>
                            <a:pt x="2820127" y="515375"/>
                          </a:cubicBezTo>
                          <a:cubicBezTo>
                            <a:pt x="2697727" y="494980"/>
                            <a:pt x="2403765" y="498830"/>
                            <a:pt x="2162861" y="515375"/>
                          </a:cubicBezTo>
                          <a:cubicBezTo>
                            <a:pt x="1921957" y="531920"/>
                            <a:pt x="1680970" y="490890"/>
                            <a:pt x="1400431" y="515375"/>
                          </a:cubicBezTo>
                          <a:cubicBezTo>
                            <a:pt x="1119892" y="539861"/>
                            <a:pt x="963538" y="521690"/>
                            <a:pt x="690583" y="515375"/>
                          </a:cubicBezTo>
                          <a:cubicBezTo>
                            <a:pt x="417628" y="509060"/>
                            <a:pt x="283810" y="525961"/>
                            <a:pt x="85898" y="515375"/>
                          </a:cubicBezTo>
                          <a:cubicBezTo>
                            <a:pt x="29593" y="508055"/>
                            <a:pt x="2590" y="477767"/>
                            <a:pt x="0" y="429477"/>
                          </a:cubicBezTo>
                          <a:cubicBezTo>
                            <a:pt x="-3722" y="320857"/>
                            <a:pt x="16552" y="215389"/>
                            <a:pt x="0" y="8589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800" dirty="0">
                  <a:latin typeface="페이퍼로지 6 SemiBold" pitchFamily="2" charset="-127"/>
                  <a:ea typeface="페이퍼로지 6 SemiBold" pitchFamily="2" charset="-127"/>
                </a:rPr>
                <a:t>복용편의</a:t>
              </a:r>
              <a:endParaRPr lang="en-US" altLang="ko-KR" sz="1800" dirty="0"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18" name="모서리가 둥근 직사각형 11">
              <a:extLst>
                <a:ext uri="{FF2B5EF4-FFF2-40B4-BE49-F238E27FC236}">
                  <a16:creationId xmlns:a16="http://schemas.microsoft.com/office/drawing/2014/main" id="{DBA58FB3-CFB9-5A60-2CC8-72BF0FC23583}"/>
                </a:ext>
              </a:extLst>
            </p:cNvPr>
            <p:cNvSpPr/>
            <p:nvPr/>
          </p:nvSpPr>
          <p:spPr>
            <a:xfrm>
              <a:off x="513790" y="4913553"/>
              <a:ext cx="1429871" cy="387209"/>
            </a:xfrm>
            <a:prstGeom prst="roundRect">
              <a:avLst/>
            </a:prstGeom>
            <a:solidFill>
              <a:srgbClr val="FFFFFF"/>
            </a:solidFill>
            <a:ln w="25400" cap="flat">
              <a:solidFill>
                <a:srgbClr val="FFC000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3444157512">
                    <a:custGeom>
                      <a:avLst/>
                      <a:gdLst>
                        <a:gd name="connsiteX0" fmla="*/ 0 w 5429929"/>
                        <a:gd name="connsiteY0" fmla="*/ 85898 h 515375"/>
                        <a:gd name="connsiteX1" fmla="*/ 85898 w 5429929"/>
                        <a:gd name="connsiteY1" fmla="*/ 0 h 515375"/>
                        <a:gd name="connsiteX2" fmla="*/ 848327 w 5429929"/>
                        <a:gd name="connsiteY2" fmla="*/ 0 h 515375"/>
                        <a:gd name="connsiteX3" fmla="*/ 1558175 w 5429929"/>
                        <a:gd name="connsiteY3" fmla="*/ 0 h 515375"/>
                        <a:gd name="connsiteX4" fmla="*/ 2057698 w 5429929"/>
                        <a:gd name="connsiteY4" fmla="*/ 0 h 515375"/>
                        <a:gd name="connsiteX5" fmla="*/ 2557221 w 5429929"/>
                        <a:gd name="connsiteY5" fmla="*/ 0 h 515375"/>
                        <a:gd name="connsiteX6" fmla="*/ 3319650 w 5429929"/>
                        <a:gd name="connsiteY6" fmla="*/ 0 h 515375"/>
                        <a:gd name="connsiteX7" fmla="*/ 3976916 w 5429929"/>
                        <a:gd name="connsiteY7" fmla="*/ 0 h 515375"/>
                        <a:gd name="connsiteX8" fmla="*/ 4634183 w 5429929"/>
                        <a:gd name="connsiteY8" fmla="*/ 0 h 515375"/>
                        <a:gd name="connsiteX9" fmla="*/ 5344031 w 5429929"/>
                        <a:gd name="connsiteY9" fmla="*/ 0 h 515375"/>
                        <a:gd name="connsiteX10" fmla="*/ 5429929 w 5429929"/>
                        <a:gd name="connsiteY10" fmla="*/ 85898 h 515375"/>
                        <a:gd name="connsiteX11" fmla="*/ 5429929 w 5429929"/>
                        <a:gd name="connsiteY11" fmla="*/ 429477 h 515375"/>
                        <a:gd name="connsiteX12" fmla="*/ 5344031 w 5429929"/>
                        <a:gd name="connsiteY12" fmla="*/ 515375 h 515375"/>
                        <a:gd name="connsiteX13" fmla="*/ 4791927 w 5429929"/>
                        <a:gd name="connsiteY13" fmla="*/ 515375 h 515375"/>
                        <a:gd name="connsiteX14" fmla="*/ 4134660 w 5429929"/>
                        <a:gd name="connsiteY14" fmla="*/ 515375 h 515375"/>
                        <a:gd name="connsiteX15" fmla="*/ 3372231 w 5429929"/>
                        <a:gd name="connsiteY15" fmla="*/ 515375 h 515375"/>
                        <a:gd name="connsiteX16" fmla="*/ 2714965 w 5429929"/>
                        <a:gd name="connsiteY16" fmla="*/ 515375 h 515375"/>
                        <a:gd name="connsiteX17" fmla="*/ 2057698 w 5429929"/>
                        <a:gd name="connsiteY17" fmla="*/ 515375 h 515375"/>
                        <a:gd name="connsiteX18" fmla="*/ 1505594 w 5429929"/>
                        <a:gd name="connsiteY18" fmla="*/ 515375 h 515375"/>
                        <a:gd name="connsiteX19" fmla="*/ 953490 w 5429929"/>
                        <a:gd name="connsiteY19" fmla="*/ 515375 h 515375"/>
                        <a:gd name="connsiteX20" fmla="*/ 85898 w 5429929"/>
                        <a:gd name="connsiteY20" fmla="*/ 515375 h 515375"/>
                        <a:gd name="connsiteX21" fmla="*/ 0 w 5429929"/>
                        <a:gd name="connsiteY21" fmla="*/ 429477 h 515375"/>
                        <a:gd name="connsiteX22" fmla="*/ 0 w 5429929"/>
                        <a:gd name="connsiteY22" fmla="*/ 85898 h 515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429929" h="515375" fill="none" extrusionOk="0">
                          <a:moveTo>
                            <a:pt x="0" y="85898"/>
                          </a:moveTo>
                          <a:cubicBezTo>
                            <a:pt x="128" y="32446"/>
                            <a:pt x="35371" y="-10788"/>
                            <a:pt x="85898" y="0"/>
                          </a:cubicBezTo>
                          <a:cubicBezTo>
                            <a:pt x="404392" y="17769"/>
                            <a:pt x="591621" y="-17955"/>
                            <a:pt x="848327" y="0"/>
                          </a:cubicBezTo>
                          <a:cubicBezTo>
                            <a:pt x="1105033" y="17955"/>
                            <a:pt x="1396467" y="-14365"/>
                            <a:pt x="1558175" y="0"/>
                          </a:cubicBezTo>
                          <a:cubicBezTo>
                            <a:pt x="1719883" y="14365"/>
                            <a:pt x="1855453" y="-13964"/>
                            <a:pt x="2057698" y="0"/>
                          </a:cubicBezTo>
                          <a:cubicBezTo>
                            <a:pt x="2259943" y="13964"/>
                            <a:pt x="2309248" y="2762"/>
                            <a:pt x="2557221" y="0"/>
                          </a:cubicBezTo>
                          <a:cubicBezTo>
                            <a:pt x="2805195" y="-2762"/>
                            <a:pt x="3160323" y="35831"/>
                            <a:pt x="3319650" y="0"/>
                          </a:cubicBezTo>
                          <a:cubicBezTo>
                            <a:pt x="3478977" y="-35831"/>
                            <a:pt x="3725653" y="10327"/>
                            <a:pt x="3976916" y="0"/>
                          </a:cubicBezTo>
                          <a:cubicBezTo>
                            <a:pt x="4228179" y="-10327"/>
                            <a:pt x="4437186" y="9263"/>
                            <a:pt x="4634183" y="0"/>
                          </a:cubicBezTo>
                          <a:cubicBezTo>
                            <a:pt x="4831180" y="-9263"/>
                            <a:pt x="5073837" y="-32530"/>
                            <a:pt x="5344031" y="0"/>
                          </a:cubicBezTo>
                          <a:cubicBezTo>
                            <a:pt x="5393317" y="-8607"/>
                            <a:pt x="5425240" y="45490"/>
                            <a:pt x="5429929" y="85898"/>
                          </a:cubicBezTo>
                          <a:cubicBezTo>
                            <a:pt x="5446936" y="159121"/>
                            <a:pt x="5419927" y="314177"/>
                            <a:pt x="5429929" y="429477"/>
                          </a:cubicBezTo>
                          <a:cubicBezTo>
                            <a:pt x="5432263" y="470215"/>
                            <a:pt x="5382274" y="508972"/>
                            <a:pt x="5344031" y="515375"/>
                          </a:cubicBezTo>
                          <a:cubicBezTo>
                            <a:pt x="5074836" y="499059"/>
                            <a:pt x="5016423" y="526642"/>
                            <a:pt x="4791927" y="515375"/>
                          </a:cubicBezTo>
                          <a:cubicBezTo>
                            <a:pt x="4567431" y="504108"/>
                            <a:pt x="4365365" y="532193"/>
                            <a:pt x="4134660" y="515375"/>
                          </a:cubicBezTo>
                          <a:cubicBezTo>
                            <a:pt x="3903955" y="498557"/>
                            <a:pt x="3595319" y="548376"/>
                            <a:pt x="3372231" y="515375"/>
                          </a:cubicBezTo>
                          <a:cubicBezTo>
                            <a:pt x="3149143" y="482374"/>
                            <a:pt x="2961715" y="547823"/>
                            <a:pt x="2714965" y="515375"/>
                          </a:cubicBezTo>
                          <a:cubicBezTo>
                            <a:pt x="2468215" y="482927"/>
                            <a:pt x="2343694" y="521997"/>
                            <a:pt x="2057698" y="515375"/>
                          </a:cubicBezTo>
                          <a:cubicBezTo>
                            <a:pt x="1771702" y="508753"/>
                            <a:pt x="1744947" y="525886"/>
                            <a:pt x="1505594" y="515375"/>
                          </a:cubicBezTo>
                          <a:cubicBezTo>
                            <a:pt x="1266241" y="504864"/>
                            <a:pt x="1163744" y="500411"/>
                            <a:pt x="953490" y="515375"/>
                          </a:cubicBezTo>
                          <a:cubicBezTo>
                            <a:pt x="743236" y="530339"/>
                            <a:pt x="355661" y="518321"/>
                            <a:pt x="85898" y="515375"/>
                          </a:cubicBezTo>
                          <a:cubicBezTo>
                            <a:pt x="31620" y="524958"/>
                            <a:pt x="-7006" y="481887"/>
                            <a:pt x="0" y="429477"/>
                          </a:cubicBezTo>
                          <a:cubicBezTo>
                            <a:pt x="6099" y="296436"/>
                            <a:pt x="-12588" y="190137"/>
                            <a:pt x="0" y="85898"/>
                          </a:cubicBezTo>
                          <a:close/>
                        </a:path>
                        <a:path w="5429929" h="515375" stroke="0" extrusionOk="0">
                          <a:moveTo>
                            <a:pt x="0" y="85898"/>
                          </a:moveTo>
                          <a:cubicBezTo>
                            <a:pt x="1285" y="43051"/>
                            <a:pt x="35170" y="1456"/>
                            <a:pt x="85898" y="0"/>
                          </a:cubicBezTo>
                          <a:cubicBezTo>
                            <a:pt x="221972" y="-3689"/>
                            <a:pt x="443667" y="-23128"/>
                            <a:pt x="585421" y="0"/>
                          </a:cubicBezTo>
                          <a:cubicBezTo>
                            <a:pt x="727175" y="23128"/>
                            <a:pt x="977961" y="26065"/>
                            <a:pt x="1295269" y="0"/>
                          </a:cubicBezTo>
                          <a:cubicBezTo>
                            <a:pt x="1612577" y="-26065"/>
                            <a:pt x="1740633" y="-3585"/>
                            <a:pt x="2005117" y="0"/>
                          </a:cubicBezTo>
                          <a:cubicBezTo>
                            <a:pt x="2269601" y="3585"/>
                            <a:pt x="2460557" y="-22535"/>
                            <a:pt x="2609802" y="0"/>
                          </a:cubicBezTo>
                          <a:cubicBezTo>
                            <a:pt x="2759047" y="22535"/>
                            <a:pt x="2972891" y="-24980"/>
                            <a:pt x="3267068" y="0"/>
                          </a:cubicBezTo>
                          <a:cubicBezTo>
                            <a:pt x="3561245" y="24980"/>
                            <a:pt x="3641526" y="27922"/>
                            <a:pt x="3871754" y="0"/>
                          </a:cubicBezTo>
                          <a:cubicBezTo>
                            <a:pt x="4101982" y="-27922"/>
                            <a:pt x="4167838" y="-6947"/>
                            <a:pt x="4423858" y="0"/>
                          </a:cubicBezTo>
                          <a:cubicBezTo>
                            <a:pt x="4679878" y="6947"/>
                            <a:pt x="5075094" y="-22605"/>
                            <a:pt x="5344031" y="0"/>
                          </a:cubicBezTo>
                          <a:cubicBezTo>
                            <a:pt x="5390977" y="9473"/>
                            <a:pt x="5419556" y="33824"/>
                            <a:pt x="5429929" y="85898"/>
                          </a:cubicBezTo>
                          <a:cubicBezTo>
                            <a:pt x="5443014" y="222265"/>
                            <a:pt x="5416537" y="285913"/>
                            <a:pt x="5429929" y="429477"/>
                          </a:cubicBezTo>
                          <a:cubicBezTo>
                            <a:pt x="5429868" y="475583"/>
                            <a:pt x="5386557" y="508516"/>
                            <a:pt x="5344031" y="515375"/>
                          </a:cubicBezTo>
                          <a:cubicBezTo>
                            <a:pt x="5194149" y="486977"/>
                            <a:pt x="4975006" y="516939"/>
                            <a:pt x="4739346" y="515375"/>
                          </a:cubicBezTo>
                          <a:cubicBezTo>
                            <a:pt x="4503687" y="513811"/>
                            <a:pt x="4187888" y="533870"/>
                            <a:pt x="3976916" y="515375"/>
                          </a:cubicBezTo>
                          <a:cubicBezTo>
                            <a:pt x="3765944" y="496881"/>
                            <a:pt x="3677211" y="506748"/>
                            <a:pt x="3424812" y="515375"/>
                          </a:cubicBezTo>
                          <a:cubicBezTo>
                            <a:pt x="3172413" y="524002"/>
                            <a:pt x="2942527" y="535770"/>
                            <a:pt x="2820127" y="515375"/>
                          </a:cubicBezTo>
                          <a:cubicBezTo>
                            <a:pt x="2697727" y="494980"/>
                            <a:pt x="2403765" y="498830"/>
                            <a:pt x="2162861" y="515375"/>
                          </a:cubicBezTo>
                          <a:cubicBezTo>
                            <a:pt x="1921957" y="531920"/>
                            <a:pt x="1680970" y="490890"/>
                            <a:pt x="1400431" y="515375"/>
                          </a:cubicBezTo>
                          <a:cubicBezTo>
                            <a:pt x="1119892" y="539861"/>
                            <a:pt x="963538" y="521690"/>
                            <a:pt x="690583" y="515375"/>
                          </a:cubicBezTo>
                          <a:cubicBezTo>
                            <a:pt x="417628" y="509060"/>
                            <a:pt x="283810" y="525961"/>
                            <a:pt x="85898" y="515375"/>
                          </a:cubicBezTo>
                          <a:cubicBezTo>
                            <a:pt x="29593" y="508055"/>
                            <a:pt x="2590" y="477767"/>
                            <a:pt x="0" y="429477"/>
                          </a:cubicBezTo>
                          <a:cubicBezTo>
                            <a:pt x="-3722" y="320857"/>
                            <a:pt x="16552" y="215389"/>
                            <a:pt x="0" y="8589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800" dirty="0">
                  <a:latin typeface="페이퍼로지 6 SemiBold" pitchFamily="2" charset="-127"/>
                  <a:ea typeface="페이퍼로지 6 SemiBold" pitchFamily="2" charset="-127"/>
                </a:rPr>
                <a:t>필요</a:t>
              </a:r>
              <a:endParaRPr lang="en-US" altLang="ko-KR" sz="1800" dirty="0"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19" name="모서리가 둥근 직사각형 11">
              <a:extLst>
                <a:ext uri="{FF2B5EF4-FFF2-40B4-BE49-F238E27FC236}">
                  <a16:creationId xmlns:a16="http://schemas.microsoft.com/office/drawing/2014/main" id="{CC25665C-B71E-DB34-FA55-D91FA9E3A73B}"/>
                </a:ext>
              </a:extLst>
            </p:cNvPr>
            <p:cNvSpPr/>
            <p:nvPr/>
          </p:nvSpPr>
          <p:spPr>
            <a:xfrm>
              <a:off x="3017669" y="4913553"/>
              <a:ext cx="1429871" cy="387209"/>
            </a:xfrm>
            <a:prstGeom prst="roundRect">
              <a:avLst/>
            </a:prstGeom>
            <a:solidFill>
              <a:srgbClr val="FFFFFF"/>
            </a:solidFill>
            <a:ln w="25400" cap="flat">
              <a:solidFill>
                <a:srgbClr val="FFC000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3444157512">
                    <a:custGeom>
                      <a:avLst/>
                      <a:gdLst>
                        <a:gd name="connsiteX0" fmla="*/ 0 w 5429929"/>
                        <a:gd name="connsiteY0" fmla="*/ 85898 h 515375"/>
                        <a:gd name="connsiteX1" fmla="*/ 85898 w 5429929"/>
                        <a:gd name="connsiteY1" fmla="*/ 0 h 515375"/>
                        <a:gd name="connsiteX2" fmla="*/ 848327 w 5429929"/>
                        <a:gd name="connsiteY2" fmla="*/ 0 h 515375"/>
                        <a:gd name="connsiteX3" fmla="*/ 1558175 w 5429929"/>
                        <a:gd name="connsiteY3" fmla="*/ 0 h 515375"/>
                        <a:gd name="connsiteX4" fmla="*/ 2057698 w 5429929"/>
                        <a:gd name="connsiteY4" fmla="*/ 0 h 515375"/>
                        <a:gd name="connsiteX5" fmla="*/ 2557221 w 5429929"/>
                        <a:gd name="connsiteY5" fmla="*/ 0 h 515375"/>
                        <a:gd name="connsiteX6" fmla="*/ 3319650 w 5429929"/>
                        <a:gd name="connsiteY6" fmla="*/ 0 h 515375"/>
                        <a:gd name="connsiteX7" fmla="*/ 3976916 w 5429929"/>
                        <a:gd name="connsiteY7" fmla="*/ 0 h 515375"/>
                        <a:gd name="connsiteX8" fmla="*/ 4634183 w 5429929"/>
                        <a:gd name="connsiteY8" fmla="*/ 0 h 515375"/>
                        <a:gd name="connsiteX9" fmla="*/ 5344031 w 5429929"/>
                        <a:gd name="connsiteY9" fmla="*/ 0 h 515375"/>
                        <a:gd name="connsiteX10" fmla="*/ 5429929 w 5429929"/>
                        <a:gd name="connsiteY10" fmla="*/ 85898 h 515375"/>
                        <a:gd name="connsiteX11" fmla="*/ 5429929 w 5429929"/>
                        <a:gd name="connsiteY11" fmla="*/ 429477 h 515375"/>
                        <a:gd name="connsiteX12" fmla="*/ 5344031 w 5429929"/>
                        <a:gd name="connsiteY12" fmla="*/ 515375 h 515375"/>
                        <a:gd name="connsiteX13" fmla="*/ 4791927 w 5429929"/>
                        <a:gd name="connsiteY13" fmla="*/ 515375 h 515375"/>
                        <a:gd name="connsiteX14" fmla="*/ 4134660 w 5429929"/>
                        <a:gd name="connsiteY14" fmla="*/ 515375 h 515375"/>
                        <a:gd name="connsiteX15" fmla="*/ 3372231 w 5429929"/>
                        <a:gd name="connsiteY15" fmla="*/ 515375 h 515375"/>
                        <a:gd name="connsiteX16" fmla="*/ 2714965 w 5429929"/>
                        <a:gd name="connsiteY16" fmla="*/ 515375 h 515375"/>
                        <a:gd name="connsiteX17" fmla="*/ 2057698 w 5429929"/>
                        <a:gd name="connsiteY17" fmla="*/ 515375 h 515375"/>
                        <a:gd name="connsiteX18" fmla="*/ 1505594 w 5429929"/>
                        <a:gd name="connsiteY18" fmla="*/ 515375 h 515375"/>
                        <a:gd name="connsiteX19" fmla="*/ 953490 w 5429929"/>
                        <a:gd name="connsiteY19" fmla="*/ 515375 h 515375"/>
                        <a:gd name="connsiteX20" fmla="*/ 85898 w 5429929"/>
                        <a:gd name="connsiteY20" fmla="*/ 515375 h 515375"/>
                        <a:gd name="connsiteX21" fmla="*/ 0 w 5429929"/>
                        <a:gd name="connsiteY21" fmla="*/ 429477 h 515375"/>
                        <a:gd name="connsiteX22" fmla="*/ 0 w 5429929"/>
                        <a:gd name="connsiteY22" fmla="*/ 85898 h 515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429929" h="515375" fill="none" extrusionOk="0">
                          <a:moveTo>
                            <a:pt x="0" y="85898"/>
                          </a:moveTo>
                          <a:cubicBezTo>
                            <a:pt x="128" y="32446"/>
                            <a:pt x="35371" y="-10788"/>
                            <a:pt x="85898" y="0"/>
                          </a:cubicBezTo>
                          <a:cubicBezTo>
                            <a:pt x="404392" y="17769"/>
                            <a:pt x="591621" y="-17955"/>
                            <a:pt x="848327" y="0"/>
                          </a:cubicBezTo>
                          <a:cubicBezTo>
                            <a:pt x="1105033" y="17955"/>
                            <a:pt x="1396467" y="-14365"/>
                            <a:pt x="1558175" y="0"/>
                          </a:cubicBezTo>
                          <a:cubicBezTo>
                            <a:pt x="1719883" y="14365"/>
                            <a:pt x="1855453" y="-13964"/>
                            <a:pt x="2057698" y="0"/>
                          </a:cubicBezTo>
                          <a:cubicBezTo>
                            <a:pt x="2259943" y="13964"/>
                            <a:pt x="2309248" y="2762"/>
                            <a:pt x="2557221" y="0"/>
                          </a:cubicBezTo>
                          <a:cubicBezTo>
                            <a:pt x="2805195" y="-2762"/>
                            <a:pt x="3160323" y="35831"/>
                            <a:pt x="3319650" y="0"/>
                          </a:cubicBezTo>
                          <a:cubicBezTo>
                            <a:pt x="3478977" y="-35831"/>
                            <a:pt x="3725653" y="10327"/>
                            <a:pt x="3976916" y="0"/>
                          </a:cubicBezTo>
                          <a:cubicBezTo>
                            <a:pt x="4228179" y="-10327"/>
                            <a:pt x="4437186" y="9263"/>
                            <a:pt x="4634183" y="0"/>
                          </a:cubicBezTo>
                          <a:cubicBezTo>
                            <a:pt x="4831180" y="-9263"/>
                            <a:pt x="5073837" y="-32530"/>
                            <a:pt x="5344031" y="0"/>
                          </a:cubicBezTo>
                          <a:cubicBezTo>
                            <a:pt x="5393317" y="-8607"/>
                            <a:pt x="5425240" y="45490"/>
                            <a:pt x="5429929" y="85898"/>
                          </a:cubicBezTo>
                          <a:cubicBezTo>
                            <a:pt x="5446936" y="159121"/>
                            <a:pt x="5419927" y="314177"/>
                            <a:pt x="5429929" y="429477"/>
                          </a:cubicBezTo>
                          <a:cubicBezTo>
                            <a:pt x="5432263" y="470215"/>
                            <a:pt x="5382274" y="508972"/>
                            <a:pt x="5344031" y="515375"/>
                          </a:cubicBezTo>
                          <a:cubicBezTo>
                            <a:pt x="5074836" y="499059"/>
                            <a:pt x="5016423" y="526642"/>
                            <a:pt x="4791927" y="515375"/>
                          </a:cubicBezTo>
                          <a:cubicBezTo>
                            <a:pt x="4567431" y="504108"/>
                            <a:pt x="4365365" y="532193"/>
                            <a:pt x="4134660" y="515375"/>
                          </a:cubicBezTo>
                          <a:cubicBezTo>
                            <a:pt x="3903955" y="498557"/>
                            <a:pt x="3595319" y="548376"/>
                            <a:pt x="3372231" y="515375"/>
                          </a:cubicBezTo>
                          <a:cubicBezTo>
                            <a:pt x="3149143" y="482374"/>
                            <a:pt x="2961715" y="547823"/>
                            <a:pt x="2714965" y="515375"/>
                          </a:cubicBezTo>
                          <a:cubicBezTo>
                            <a:pt x="2468215" y="482927"/>
                            <a:pt x="2343694" y="521997"/>
                            <a:pt x="2057698" y="515375"/>
                          </a:cubicBezTo>
                          <a:cubicBezTo>
                            <a:pt x="1771702" y="508753"/>
                            <a:pt x="1744947" y="525886"/>
                            <a:pt x="1505594" y="515375"/>
                          </a:cubicBezTo>
                          <a:cubicBezTo>
                            <a:pt x="1266241" y="504864"/>
                            <a:pt x="1163744" y="500411"/>
                            <a:pt x="953490" y="515375"/>
                          </a:cubicBezTo>
                          <a:cubicBezTo>
                            <a:pt x="743236" y="530339"/>
                            <a:pt x="355661" y="518321"/>
                            <a:pt x="85898" y="515375"/>
                          </a:cubicBezTo>
                          <a:cubicBezTo>
                            <a:pt x="31620" y="524958"/>
                            <a:pt x="-7006" y="481887"/>
                            <a:pt x="0" y="429477"/>
                          </a:cubicBezTo>
                          <a:cubicBezTo>
                            <a:pt x="6099" y="296436"/>
                            <a:pt x="-12588" y="190137"/>
                            <a:pt x="0" y="85898"/>
                          </a:cubicBezTo>
                          <a:close/>
                        </a:path>
                        <a:path w="5429929" h="515375" stroke="0" extrusionOk="0">
                          <a:moveTo>
                            <a:pt x="0" y="85898"/>
                          </a:moveTo>
                          <a:cubicBezTo>
                            <a:pt x="1285" y="43051"/>
                            <a:pt x="35170" y="1456"/>
                            <a:pt x="85898" y="0"/>
                          </a:cubicBezTo>
                          <a:cubicBezTo>
                            <a:pt x="221972" y="-3689"/>
                            <a:pt x="443667" y="-23128"/>
                            <a:pt x="585421" y="0"/>
                          </a:cubicBezTo>
                          <a:cubicBezTo>
                            <a:pt x="727175" y="23128"/>
                            <a:pt x="977961" y="26065"/>
                            <a:pt x="1295269" y="0"/>
                          </a:cubicBezTo>
                          <a:cubicBezTo>
                            <a:pt x="1612577" y="-26065"/>
                            <a:pt x="1740633" y="-3585"/>
                            <a:pt x="2005117" y="0"/>
                          </a:cubicBezTo>
                          <a:cubicBezTo>
                            <a:pt x="2269601" y="3585"/>
                            <a:pt x="2460557" y="-22535"/>
                            <a:pt x="2609802" y="0"/>
                          </a:cubicBezTo>
                          <a:cubicBezTo>
                            <a:pt x="2759047" y="22535"/>
                            <a:pt x="2972891" y="-24980"/>
                            <a:pt x="3267068" y="0"/>
                          </a:cubicBezTo>
                          <a:cubicBezTo>
                            <a:pt x="3561245" y="24980"/>
                            <a:pt x="3641526" y="27922"/>
                            <a:pt x="3871754" y="0"/>
                          </a:cubicBezTo>
                          <a:cubicBezTo>
                            <a:pt x="4101982" y="-27922"/>
                            <a:pt x="4167838" y="-6947"/>
                            <a:pt x="4423858" y="0"/>
                          </a:cubicBezTo>
                          <a:cubicBezTo>
                            <a:pt x="4679878" y="6947"/>
                            <a:pt x="5075094" y="-22605"/>
                            <a:pt x="5344031" y="0"/>
                          </a:cubicBezTo>
                          <a:cubicBezTo>
                            <a:pt x="5390977" y="9473"/>
                            <a:pt x="5419556" y="33824"/>
                            <a:pt x="5429929" y="85898"/>
                          </a:cubicBezTo>
                          <a:cubicBezTo>
                            <a:pt x="5443014" y="222265"/>
                            <a:pt x="5416537" y="285913"/>
                            <a:pt x="5429929" y="429477"/>
                          </a:cubicBezTo>
                          <a:cubicBezTo>
                            <a:pt x="5429868" y="475583"/>
                            <a:pt x="5386557" y="508516"/>
                            <a:pt x="5344031" y="515375"/>
                          </a:cubicBezTo>
                          <a:cubicBezTo>
                            <a:pt x="5194149" y="486977"/>
                            <a:pt x="4975006" y="516939"/>
                            <a:pt x="4739346" y="515375"/>
                          </a:cubicBezTo>
                          <a:cubicBezTo>
                            <a:pt x="4503687" y="513811"/>
                            <a:pt x="4187888" y="533870"/>
                            <a:pt x="3976916" y="515375"/>
                          </a:cubicBezTo>
                          <a:cubicBezTo>
                            <a:pt x="3765944" y="496881"/>
                            <a:pt x="3677211" y="506748"/>
                            <a:pt x="3424812" y="515375"/>
                          </a:cubicBezTo>
                          <a:cubicBezTo>
                            <a:pt x="3172413" y="524002"/>
                            <a:pt x="2942527" y="535770"/>
                            <a:pt x="2820127" y="515375"/>
                          </a:cubicBezTo>
                          <a:cubicBezTo>
                            <a:pt x="2697727" y="494980"/>
                            <a:pt x="2403765" y="498830"/>
                            <a:pt x="2162861" y="515375"/>
                          </a:cubicBezTo>
                          <a:cubicBezTo>
                            <a:pt x="1921957" y="531920"/>
                            <a:pt x="1680970" y="490890"/>
                            <a:pt x="1400431" y="515375"/>
                          </a:cubicBezTo>
                          <a:cubicBezTo>
                            <a:pt x="1119892" y="539861"/>
                            <a:pt x="963538" y="521690"/>
                            <a:pt x="690583" y="515375"/>
                          </a:cubicBezTo>
                          <a:cubicBezTo>
                            <a:pt x="417628" y="509060"/>
                            <a:pt x="283810" y="525961"/>
                            <a:pt x="85898" y="515375"/>
                          </a:cubicBezTo>
                          <a:cubicBezTo>
                            <a:pt x="29593" y="508055"/>
                            <a:pt x="2590" y="477767"/>
                            <a:pt x="0" y="429477"/>
                          </a:cubicBezTo>
                          <a:cubicBezTo>
                            <a:pt x="-3722" y="320857"/>
                            <a:pt x="16552" y="215389"/>
                            <a:pt x="0" y="8589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800" dirty="0" err="1">
                  <a:solidFill>
                    <a:srgbClr val="FF0000"/>
                  </a:solidFill>
                  <a:latin typeface="페이퍼로지 6 SemiBold" pitchFamily="2" charset="-127"/>
                  <a:ea typeface="페이퍼로지 6 SemiBold" pitchFamily="2" charset="-127"/>
                </a:rPr>
                <a:t>필요없음</a:t>
              </a:r>
              <a:endParaRPr lang="en-US" altLang="ko-KR" sz="1800" dirty="0">
                <a:solidFill>
                  <a:srgbClr val="FF0000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20" name="모서리가 둥근 직사각형 11">
              <a:extLst>
                <a:ext uri="{FF2B5EF4-FFF2-40B4-BE49-F238E27FC236}">
                  <a16:creationId xmlns:a16="http://schemas.microsoft.com/office/drawing/2014/main" id="{23471C02-627C-6442-18E7-61B419462DA7}"/>
                </a:ext>
              </a:extLst>
            </p:cNvPr>
            <p:cNvSpPr/>
            <p:nvPr/>
          </p:nvSpPr>
          <p:spPr>
            <a:xfrm>
              <a:off x="513790" y="5328318"/>
              <a:ext cx="1429871" cy="387209"/>
            </a:xfrm>
            <a:prstGeom prst="roundRect">
              <a:avLst/>
            </a:prstGeom>
            <a:solidFill>
              <a:srgbClr val="FFFFFF"/>
            </a:solidFill>
            <a:ln w="25400" cap="flat">
              <a:solidFill>
                <a:srgbClr val="FFC000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3444157512">
                    <a:custGeom>
                      <a:avLst/>
                      <a:gdLst>
                        <a:gd name="connsiteX0" fmla="*/ 0 w 5429929"/>
                        <a:gd name="connsiteY0" fmla="*/ 85898 h 515375"/>
                        <a:gd name="connsiteX1" fmla="*/ 85898 w 5429929"/>
                        <a:gd name="connsiteY1" fmla="*/ 0 h 515375"/>
                        <a:gd name="connsiteX2" fmla="*/ 848327 w 5429929"/>
                        <a:gd name="connsiteY2" fmla="*/ 0 h 515375"/>
                        <a:gd name="connsiteX3" fmla="*/ 1558175 w 5429929"/>
                        <a:gd name="connsiteY3" fmla="*/ 0 h 515375"/>
                        <a:gd name="connsiteX4" fmla="*/ 2057698 w 5429929"/>
                        <a:gd name="connsiteY4" fmla="*/ 0 h 515375"/>
                        <a:gd name="connsiteX5" fmla="*/ 2557221 w 5429929"/>
                        <a:gd name="connsiteY5" fmla="*/ 0 h 515375"/>
                        <a:gd name="connsiteX6" fmla="*/ 3319650 w 5429929"/>
                        <a:gd name="connsiteY6" fmla="*/ 0 h 515375"/>
                        <a:gd name="connsiteX7" fmla="*/ 3976916 w 5429929"/>
                        <a:gd name="connsiteY7" fmla="*/ 0 h 515375"/>
                        <a:gd name="connsiteX8" fmla="*/ 4634183 w 5429929"/>
                        <a:gd name="connsiteY8" fmla="*/ 0 h 515375"/>
                        <a:gd name="connsiteX9" fmla="*/ 5344031 w 5429929"/>
                        <a:gd name="connsiteY9" fmla="*/ 0 h 515375"/>
                        <a:gd name="connsiteX10" fmla="*/ 5429929 w 5429929"/>
                        <a:gd name="connsiteY10" fmla="*/ 85898 h 515375"/>
                        <a:gd name="connsiteX11" fmla="*/ 5429929 w 5429929"/>
                        <a:gd name="connsiteY11" fmla="*/ 429477 h 515375"/>
                        <a:gd name="connsiteX12" fmla="*/ 5344031 w 5429929"/>
                        <a:gd name="connsiteY12" fmla="*/ 515375 h 515375"/>
                        <a:gd name="connsiteX13" fmla="*/ 4791927 w 5429929"/>
                        <a:gd name="connsiteY13" fmla="*/ 515375 h 515375"/>
                        <a:gd name="connsiteX14" fmla="*/ 4134660 w 5429929"/>
                        <a:gd name="connsiteY14" fmla="*/ 515375 h 515375"/>
                        <a:gd name="connsiteX15" fmla="*/ 3372231 w 5429929"/>
                        <a:gd name="connsiteY15" fmla="*/ 515375 h 515375"/>
                        <a:gd name="connsiteX16" fmla="*/ 2714965 w 5429929"/>
                        <a:gd name="connsiteY16" fmla="*/ 515375 h 515375"/>
                        <a:gd name="connsiteX17" fmla="*/ 2057698 w 5429929"/>
                        <a:gd name="connsiteY17" fmla="*/ 515375 h 515375"/>
                        <a:gd name="connsiteX18" fmla="*/ 1505594 w 5429929"/>
                        <a:gd name="connsiteY18" fmla="*/ 515375 h 515375"/>
                        <a:gd name="connsiteX19" fmla="*/ 953490 w 5429929"/>
                        <a:gd name="connsiteY19" fmla="*/ 515375 h 515375"/>
                        <a:gd name="connsiteX20" fmla="*/ 85898 w 5429929"/>
                        <a:gd name="connsiteY20" fmla="*/ 515375 h 515375"/>
                        <a:gd name="connsiteX21" fmla="*/ 0 w 5429929"/>
                        <a:gd name="connsiteY21" fmla="*/ 429477 h 515375"/>
                        <a:gd name="connsiteX22" fmla="*/ 0 w 5429929"/>
                        <a:gd name="connsiteY22" fmla="*/ 85898 h 515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429929" h="515375" fill="none" extrusionOk="0">
                          <a:moveTo>
                            <a:pt x="0" y="85898"/>
                          </a:moveTo>
                          <a:cubicBezTo>
                            <a:pt x="128" y="32446"/>
                            <a:pt x="35371" y="-10788"/>
                            <a:pt x="85898" y="0"/>
                          </a:cubicBezTo>
                          <a:cubicBezTo>
                            <a:pt x="404392" y="17769"/>
                            <a:pt x="591621" y="-17955"/>
                            <a:pt x="848327" y="0"/>
                          </a:cubicBezTo>
                          <a:cubicBezTo>
                            <a:pt x="1105033" y="17955"/>
                            <a:pt x="1396467" y="-14365"/>
                            <a:pt x="1558175" y="0"/>
                          </a:cubicBezTo>
                          <a:cubicBezTo>
                            <a:pt x="1719883" y="14365"/>
                            <a:pt x="1855453" y="-13964"/>
                            <a:pt x="2057698" y="0"/>
                          </a:cubicBezTo>
                          <a:cubicBezTo>
                            <a:pt x="2259943" y="13964"/>
                            <a:pt x="2309248" y="2762"/>
                            <a:pt x="2557221" y="0"/>
                          </a:cubicBezTo>
                          <a:cubicBezTo>
                            <a:pt x="2805195" y="-2762"/>
                            <a:pt x="3160323" y="35831"/>
                            <a:pt x="3319650" y="0"/>
                          </a:cubicBezTo>
                          <a:cubicBezTo>
                            <a:pt x="3478977" y="-35831"/>
                            <a:pt x="3725653" y="10327"/>
                            <a:pt x="3976916" y="0"/>
                          </a:cubicBezTo>
                          <a:cubicBezTo>
                            <a:pt x="4228179" y="-10327"/>
                            <a:pt x="4437186" y="9263"/>
                            <a:pt x="4634183" y="0"/>
                          </a:cubicBezTo>
                          <a:cubicBezTo>
                            <a:pt x="4831180" y="-9263"/>
                            <a:pt x="5073837" y="-32530"/>
                            <a:pt x="5344031" y="0"/>
                          </a:cubicBezTo>
                          <a:cubicBezTo>
                            <a:pt x="5393317" y="-8607"/>
                            <a:pt x="5425240" y="45490"/>
                            <a:pt x="5429929" y="85898"/>
                          </a:cubicBezTo>
                          <a:cubicBezTo>
                            <a:pt x="5446936" y="159121"/>
                            <a:pt x="5419927" y="314177"/>
                            <a:pt x="5429929" y="429477"/>
                          </a:cubicBezTo>
                          <a:cubicBezTo>
                            <a:pt x="5432263" y="470215"/>
                            <a:pt x="5382274" y="508972"/>
                            <a:pt x="5344031" y="515375"/>
                          </a:cubicBezTo>
                          <a:cubicBezTo>
                            <a:pt x="5074836" y="499059"/>
                            <a:pt x="5016423" y="526642"/>
                            <a:pt x="4791927" y="515375"/>
                          </a:cubicBezTo>
                          <a:cubicBezTo>
                            <a:pt x="4567431" y="504108"/>
                            <a:pt x="4365365" y="532193"/>
                            <a:pt x="4134660" y="515375"/>
                          </a:cubicBezTo>
                          <a:cubicBezTo>
                            <a:pt x="3903955" y="498557"/>
                            <a:pt x="3595319" y="548376"/>
                            <a:pt x="3372231" y="515375"/>
                          </a:cubicBezTo>
                          <a:cubicBezTo>
                            <a:pt x="3149143" y="482374"/>
                            <a:pt x="2961715" y="547823"/>
                            <a:pt x="2714965" y="515375"/>
                          </a:cubicBezTo>
                          <a:cubicBezTo>
                            <a:pt x="2468215" y="482927"/>
                            <a:pt x="2343694" y="521997"/>
                            <a:pt x="2057698" y="515375"/>
                          </a:cubicBezTo>
                          <a:cubicBezTo>
                            <a:pt x="1771702" y="508753"/>
                            <a:pt x="1744947" y="525886"/>
                            <a:pt x="1505594" y="515375"/>
                          </a:cubicBezTo>
                          <a:cubicBezTo>
                            <a:pt x="1266241" y="504864"/>
                            <a:pt x="1163744" y="500411"/>
                            <a:pt x="953490" y="515375"/>
                          </a:cubicBezTo>
                          <a:cubicBezTo>
                            <a:pt x="743236" y="530339"/>
                            <a:pt x="355661" y="518321"/>
                            <a:pt x="85898" y="515375"/>
                          </a:cubicBezTo>
                          <a:cubicBezTo>
                            <a:pt x="31620" y="524958"/>
                            <a:pt x="-7006" y="481887"/>
                            <a:pt x="0" y="429477"/>
                          </a:cubicBezTo>
                          <a:cubicBezTo>
                            <a:pt x="6099" y="296436"/>
                            <a:pt x="-12588" y="190137"/>
                            <a:pt x="0" y="85898"/>
                          </a:cubicBezTo>
                          <a:close/>
                        </a:path>
                        <a:path w="5429929" h="515375" stroke="0" extrusionOk="0">
                          <a:moveTo>
                            <a:pt x="0" y="85898"/>
                          </a:moveTo>
                          <a:cubicBezTo>
                            <a:pt x="1285" y="43051"/>
                            <a:pt x="35170" y="1456"/>
                            <a:pt x="85898" y="0"/>
                          </a:cubicBezTo>
                          <a:cubicBezTo>
                            <a:pt x="221972" y="-3689"/>
                            <a:pt x="443667" y="-23128"/>
                            <a:pt x="585421" y="0"/>
                          </a:cubicBezTo>
                          <a:cubicBezTo>
                            <a:pt x="727175" y="23128"/>
                            <a:pt x="977961" y="26065"/>
                            <a:pt x="1295269" y="0"/>
                          </a:cubicBezTo>
                          <a:cubicBezTo>
                            <a:pt x="1612577" y="-26065"/>
                            <a:pt x="1740633" y="-3585"/>
                            <a:pt x="2005117" y="0"/>
                          </a:cubicBezTo>
                          <a:cubicBezTo>
                            <a:pt x="2269601" y="3585"/>
                            <a:pt x="2460557" y="-22535"/>
                            <a:pt x="2609802" y="0"/>
                          </a:cubicBezTo>
                          <a:cubicBezTo>
                            <a:pt x="2759047" y="22535"/>
                            <a:pt x="2972891" y="-24980"/>
                            <a:pt x="3267068" y="0"/>
                          </a:cubicBezTo>
                          <a:cubicBezTo>
                            <a:pt x="3561245" y="24980"/>
                            <a:pt x="3641526" y="27922"/>
                            <a:pt x="3871754" y="0"/>
                          </a:cubicBezTo>
                          <a:cubicBezTo>
                            <a:pt x="4101982" y="-27922"/>
                            <a:pt x="4167838" y="-6947"/>
                            <a:pt x="4423858" y="0"/>
                          </a:cubicBezTo>
                          <a:cubicBezTo>
                            <a:pt x="4679878" y="6947"/>
                            <a:pt x="5075094" y="-22605"/>
                            <a:pt x="5344031" y="0"/>
                          </a:cubicBezTo>
                          <a:cubicBezTo>
                            <a:pt x="5390977" y="9473"/>
                            <a:pt x="5419556" y="33824"/>
                            <a:pt x="5429929" y="85898"/>
                          </a:cubicBezTo>
                          <a:cubicBezTo>
                            <a:pt x="5443014" y="222265"/>
                            <a:pt x="5416537" y="285913"/>
                            <a:pt x="5429929" y="429477"/>
                          </a:cubicBezTo>
                          <a:cubicBezTo>
                            <a:pt x="5429868" y="475583"/>
                            <a:pt x="5386557" y="508516"/>
                            <a:pt x="5344031" y="515375"/>
                          </a:cubicBezTo>
                          <a:cubicBezTo>
                            <a:pt x="5194149" y="486977"/>
                            <a:pt x="4975006" y="516939"/>
                            <a:pt x="4739346" y="515375"/>
                          </a:cubicBezTo>
                          <a:cubicBezTo>
                            <a:pt x="4503687" y="513811"/>
                            <a:pt x="4187888" y="533870"/>
                            <a:pt x="3976916" y="515375"/>
                          </a:cubicBezTo>
                          <a:cubicBezTo>
                            <a:pt x="3765944" y="496881"/>
                            <a:pt x="3677211" y="506748"/>
                            <a:pt x="3424812" y="515375"/>
                          </a:cubicBezTo>
                          <a:cubicBezTo>
                            <a:pt x="3172413" y="524002"/>
                            <a:pt x="2942527" y="535770"/>
                            <a:pt x="2820127" y="515375"/>
                          </a:cubicBezTo>
                          <a:cubicBezTo>
                            <a:pt x="2697727" y="494980"/>
                            <a:pt x="2403765" y="498830"/>
                            <a:pt x="2162861" y="515375"/>
                          </a:cubicBezTo>
                          <a:cubicBezTo>
                            <a:pt x="1921957" y="531920"/>
                            <a:pt x="1680970" y="490890"/>
                            <a:pt x="1400431" y="515375"/>
                          </a:cubicBezTo>
                          <a:cubicBezTo>
                            <a:pt x="1119892" y="539861"/>
                            <a:pt x="963538" y="521690"/>
                            <a:pt x="690583" y="515375"/>
                          </a:cubicBezTo>
                          <a:cubicBezTo>
                            <a:pt x="417628" y="509060"/>
                            <a:pt x="283810" y="525961"/>
                            <a:pt x="85898" y="515375"/>
                          </a:cubicBezTo>
                          <a:cubicBezTo>
                            <a:pt x="29593" y="508055"/>
                            <a:pt x="2590" y="477767"/>
                            <a:pt x="0" y="429477"/>
                          </a:cubicBezTo>
                          <a:cubicBezTo>
                            <a:pt x="-3722" y="320857"/>
                            <a:pt x="16552" y="215389"/>
                            <a:pt x="0" y="8589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800" dirty="0">
                  <a:latin typeface="페이퍼로지 6 SemiBold" pitchFamily="2" charset="-127"/>
                  <a:ea typeface="페이퍼로지 6 SemiBold" pitchFamily="2" charset="-127"/>
                </a:rPr>
                <a:t>있음</a:t>
              </a:r>
              <a:endParaRPr lang="en-US" altLang="ko-KR" sz="1800" dirty="0"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21" name="모서리가 둥근 직사각형 11">
              <a:extLst>
                <a:ext uri="{FF2B5EF4-FFF2-40B4-BE49-F238E27FC236}">
                  <a16:creationId xmlns:a16="http://schemas.microsoft.com/office/drawing/2014/main" id="{C5D1A803-0FEF-C80E-2EC4-F3F47ACC336B}"/>
                </a:ext>
              </a:extLst>
            </p:cNvPr>
            <p:cNvSpPr/>
            <p:nvPr/>
          </p:nvSpPr>
          <p:spPr>
            <a:xfrm>
              <a:off x="3017669" y="5328318"/>
              <a:ext cx="1429871" cy="387209"/>
            </a:xfrm>
            <a:prstGeom prst="roundRect">
              <a:avLst/>
            </a:prstGeom>
            <a:solidFill>
              <a:srgbClr val="FFFFFF"/>
            </a:solidFill>
            <a:ln w="25400" cap="flat">
              <a:solidFill>
                <a:srgbClr val="FFC000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3444157512">
                    <a:custGeom>
                      <a:avLst/>
                      <a:gdLst>
                        <a:gd name="connsiteX0" fmla="*/ 0 w 5429929"/>
                        <a:gd name="connsiteY0" fmla="*/ 85898 h 515375"/>
                        <a:gd name="connsiteX1" fmla="*/ 85898 w 5429929"/>
                        <a:gd name="connsiteY1" fmla="*/ 0 h 515375"/>
                        <a:gd name="connsiteX2" fmla="*/ 848327 w 5429929"/>
                        <a:gd name="connsiteY2" fmla="*/ 0 h 515375"/>
                        <a:gd name="connsiteX3" fmla="*/ 1558175 w 5429929"/>
                        <a:gd name="connsiteY3" fmla="*/ 0 h 515375"/>
                        <a:gd name="connsiteX4" fmla="*/ 2057698 w 5429929"/>
                        <a:gd name="connsiteY4" fmla="*/ 0 h 515375"/>
                        <a:gd name="connsiteX5" fmla="*/ 2557221 w 5429929"/>
                        <a:gd name="connsiteY5" fmla="*/ 0 h 515375"/>
                        <a:gd name="connsiteX6" fmla="*/ 3319650 w 5429929"/>
                        <a:gd name="connsiteY6" fmla="*/ 0 h 515375"/>
                        <a:gd name="connsiteX7" fmla="*/ 3976916 w 5429929"/>
                        <a:gd name="connsiteY7" fmla="*/ 0 h 515375"/>
                        <a:gd name="connsiteX8" fmla="*/ 4634183 w 5429929"/>
                        <a:gd name="connsiteY8" fmla="*/ 0 h 515375"/>
                        <a:gd name="connsiteX9" fmla="*/ 5344031 w 5429929"/>
                        <a:gd name="connsiteY9" fmla="*/ 0 h 515375"/>
                        <a:gd name="connsiteX10" fmla="*/ 5429929 w 5429929"/>
                        <a:gd name="connsiteY10" fmla="*/ 85898 h 515375"/>
                        <a:gd name="connsiteX11" fmla="*/ 5429929 w 5429929"/>
                        <a:gd name="connsiteY11" fmla="*/ 429477 h 515375"/>
                        <a:gd name="connsiteX12" fmla="*/ 5344031 w 5429929"/>
                        <a:gd name="connsiteY12" fmla="*/ 515375 h 515375"/>
                        <a:gd name="connsiteX13" fmla="*/ 4791927 w 5429929"/>
                        <a:gd name="connsiteY13" fmla="*/ 515375 h 515375"/>
                        <a:gd name="connsiteX14" fmla="*/ 4134660 w 5429929"/>
                        <a:gd name="connsiteY14" fmla="*/ 515375 h 515375"/>
                        <a:gd name="connsiteX15" fmla="*/ 3372231 w 5429929"/>
                        <a:gd name="connsiteY15" fmla="*/ 515375 h 515375"/>
                        <a:gd name="connsiteX16" fmla="*/ 2714965 w 5429929"/>
                        <a:gd name="connsiteY16" fmla="*/ 515375 h 515375"/>
                        <a:gd name="connsiteX17" fmla="*/ 2057698 w 5429929"/>
                        <a:gd name="connsiteY17" fmla="*/ 515375 h 515375"/>
                        <a:gd name="connsiteX18" fmla="*/ 1505594 w 5429929"/>
                        <a:gd name="connsiteY18" fmla="*/ 515375 h 515375"/>
                        <a:gd name="connsiteX19" fmla="*/ 953490 w 5429929"/>
                        <a:gd name="connsiteY19" fmla="*/ 515375 h 515375"/>
                        <a:gd name="connsiteX20" fmla="*/ 85898 w 5429929"/>
                        <a:gd name="connsiteY20" fmla="*/ 515375 h 515375"/>
                        <a:gd name="connsiteX21" fmla="*/ 0 w 5429929"/>
                        <a:gd name="connsiteY21" fmla="*/ 429477 h 515375"/>
                        <a:gd name="connsiteX22" fmla="*/ 0 w 5429929"/>
                        <a:gd name="connsiteY22" fmla="*/ 85898 h 515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429929" h="515375" fill="none" extrusionOk="0">
                          <a:moveTo>
                            <a:pt x="0" y="85898"/>
                          </a:moveTo>
                          <a:cubicBezTo>
                            <a:pt x="128" y="32446"/>
                            <a:pt x="35371" y="-10788"/>
                            <a:pt x="85898" y="0"/>
                          </a:cubicBezTo>
                          <a:cubicBezTo>
                            <a:pt x="404392" y="17769"/>
                            <a:pt x="591621" y="-17955"/>
                            <a:pt x="848327" y="0"/>
                          </a:cubicBezTo>
                          <a:cubicBezTo>
                            <a:pt x="1105033" y="17955"/>
                            <a:pt x="1396467" y="-14365"/>
                            <a:pt x="1558175" y="0"/>
                          </a:cubicBezTo>
                          <a:cubicBezTo>
                            <a:pt x="1719883" y="14365"/>
                            <a:pt x="1855453" y="-13964"/>
                            <a:pt x="2057698" y="0"/>
                          </a:cubicBezTo>
                          <a:cubicBezTo>
                            <a:pt x="2259943" y="13964"/>
                            <a:pt x="2309248" y="2762"/>
                            <a:pt x="2557221" y="0"/>
                          </a:cubicBezTo>
                          <a:cubicBezTo>
                            <a:pt x="2805195" y="-2762"/>
                            <a:pt x="3160323" y="35831"/>
                            <a:pt x="3319650" y="0"/>
                          </a:cubicBezTo>
                          <a:cubicBezTo>
                            <a:pt x="3478977" y="-35831"/>
                            <a:pt x="3725653" y="10327"/>
                            <a:pt x="3976916" y="0"/>
                          </a:cubicBezTo>
                          <a:cubicBezTo>
                            <a:pt x="4228179" y="-10327"/>
                            <a:pt x="4437186" y="9263"/>
                            <a:pt x="4634183" y="0"/>
                          </a:cubicBezTo>
                          <a:cubicBezTo>
                            <a:pt x="4831180" y="-9263"/>
                            <a:pt x="5073837" y="-32530"/>
                            <a:pt x="5344031" y="0"/>
                          </a:cubicBezTo>
                          <a:cubicBezTo>
                            <a:pt x="5393317" y="-8607"/>
                            <a:pt x="5425240" y="45490"/>
                            <a:pt x="5429929" y="85898"/>
                          </a:cubicBezTo>
                          <a:cubicBezTo>
                            <a:pt x="5446936" y="159121"/>
                            <a:pt x="5419927" y="314177"/>
                            <a:pt x="5429929" y="429477"/>
                          </a:cubicBezTo>
                          <a:cubicBezTo>
                            <a:pt x="5432263" y="470215"/>
                            <a:pt x="5382274" y="508972"/>
                            <a:pt x="5344031" y="515375"/>
                          </a:cubicBezTo>
                          <a:cubicBezTo>
                            <a:pt x="5074836" y="499059"/>
                            <a:pt x="5016423" y="526642"/>
                            <a:pt x="4791927" y="515375"/>
                          </a:cubicBezTo>
                          <a:cubicBezTo>
                            <a:pt x="4567431" y="504108"/>
                            <a:pt x="4365365" y="532193"/>
                            <a:pt x="4134660" y="515375"/>
                          </a:cubicBezTo>
                          <a:cubicBezTo>
                            <a:pt x="3903955" y="498557"/>
                            <a:pt x="3595319" y="548376"/>
                            <a:pt x="3372231" y="515375"/>
                          </a:cubicBezTo>
                          <a:cubicBezTo>
                            <a:pt x="3149143" y="482374"/>
                            <a:pt x="2961715" y="547823"/>
                            <a:pt x="2714965" y="515375"/>
                          </a:cubicBezTo>
                          <a:cubicBezTo>
                            <a:pt x="2468215" y="482927"/>
                            <a:pt x="2343694" y="521997"/>
                            <a:pt x="2057698" y="515375"/>
                          </a:cubicBezTo>
                          <a:cubicBezTo>
                            <a:pt x="1771702" y="508753"/>
                            <a:pt x="1744947" y="525886"/>
                            <a:pt x="1505594" y="515375"/>
                          </a:cubicBezTo>
                          <a:cubicBezTo>
                            <a:pt x="1266241" y="504864"/>
                            <a:pt x="1163744" y="500411"/>
                            <a:pt x="953490" y="515375"/>
                          </a:cubicBezTo>
                          <a:cubicBezTo>
                            <a:pt x="743236" y="530339"/>
                            <a:pt x="355661" y="518321"/>
                            <a:pt x="85898" y="515375"/>
                          </a:cubicBezTo>
                          <a:cubicBezTo>
                            <a:pt x="31620" y="524958"/>
                            <a:pt x="-7006" y="481887"/>
                            <a:pt x="0" y="429477"/>
                          </a:cubicBezTo>
                          <a:cubicBezTo>
                            <a:pt x="6099" y="296436"/>
                            <a:pt x="-12588" y="190137"/>
                            <a:pt x="0" y="85898"/>
                          </a:cubicBezTo>
                          <a:close/>
                        </a:path>
                        <a:path w="5429929" h="515375" stroke="0" extrusionOk="0">
                          <a:moveTo>
                            <a:pt x="0" y="85898"/>
                          </a:moveTo>
                          <a:cubicBezTo>
                            <a:pt x="1285" y="43051"/>
                            <a:pt x="35170" y="1456"/>
                            <a:pt x="85898" y="0"/>
                          </a:cubicBezTo>
                          <a:cubicBezTo>
                            <a:pt x="221972" y="-3689"/>
                            <a:pt x="443667" y="-23128"/>
                            <a:pt x="585421" y="0"/>
                          </a:cubicBezTo>
                          <a:cubicBezTo>
                            <a:pt x="727175" y="23128"/>
                            <a:pt x="977961" y="26065"/>
                            <a:pt x="1295269" y="0"/>
                          </a:cubicBezTo>
                          <a:cubicBezTo>
                            <a:pt x="1612577" y="-26065"/>
                            <a:pt x="1740633" y="-3585"/>
                            <a:pt x="2005117" y="0"/>
                          </a:cubicBezTo>
                          <a:cubicBezTo>
                            <a:pt x="2269601" y="3585"/>
                            <a:pt x="2460557" y="-22535"/>
                            <a:pt x="2609802" y="0"/>
                          </a:cubicBezTo>
                          <a:cubicBezTo>
                            <a:pt x="2759047" y="22535"/>
                            <a:pt x="2972891" y="-24980"/>
                            <a:pt x="3267068" y="0"/>
                          </a:cubicBezTo>
                          <a:cubicBezTo>
                            <a:pt x="3561245" y="24980"/>
                            <a:pt x="3641526" y="27922"/>
                            <a:pt x="3871754" y="0"/>
                          </a:cubicBezTo>
                          <a:cubicBezTo>
                            <a:pt x="4101982" y="-27922"/>
                            <a:pt x="4167838" y="-6947"/>
                            <a:pt x="4423858" y="0"/>
                          </a:cubicBezTo>
                          <a:cubicBezTo>
                            <a:pt x="4679878" y="6947"/>
                            <a:pt x="5075094" y="-22605"/>
                            <a:pt x="5344031" y="0"/>
                          </a:cubicBezTo>
                          <a:cubicBezTo>
                            <a:pt x="5390977" y="9473"/>
                            <a:pt x="5419556" y="33824"/>
                            <a:pt x="5429929" y="85898"/>
                          </a:cubicBezTo>
                          <a:cubicBezTo>
                            <a:pt x="5443014" y="222265"/>
                            <a:pt x="5416537" y="285913"/>
                            <a:pt x="5429929" y="429477"/>
                          </a:cubicBezTo>
                          <a:cubicBezTo>
                            <a:pt x="5429868" y="475583"/>
                            <a:pt x="5386557" y="508516"/>
                            <a:pt x="5344031" y="515375"/>
                          </a:cubicBezTo>
                          <a:cubicBezTo>
                            <a:pt x="5194149" y="486977"/>
                            <a:pt x="4975006" y="516939"/>
                            <a:pt x="4739346" y="515375"/>
                          </a:cubicBezTo>
                          <a:cubicBezTo>
                            <a:pt x="4503687" y="513811"/>
                            <a:pt x="4187888" y="533870"/>
                            <a:pt x="3976916" y="515375"/>
                          </a:cubicBezTo>
                          <a:cubicBezTo>
                            <a:pt x="3765944" y="496881"/>
                            <a:pt x="3677211" y="506748"/>
                            <a:pt x="3424812" y="515375"/>
                          </a:cubicBezTo>
                          <a:cubicBezTo>
                            <a:pt x="3172413" y="524002"/>
                            <a:pt x="2942527" y="535770"/>
                            <a:pt x="2820127" y="515375"/>
                          </a:cubicBezTo>
                          <a:cubicBezTo>
                            <a:pt x="2697727" y="494980"/>
                            <a:pt x="2403765" y="498830"/>
                            <a:pt x="2162861" y="515375"/>
                          </a:cubicBezTo>
                          <a:cubicBezTo>
                            <a:pt x="1921957" y="531920"/>
                            <a:pt x="1680970" y="490890"/>
                            <a:pt x="1400431" y="515375"/>
                          </a:cubicBezTo>
                          <a:cubicBezTo>
                            <a:pt x="1119892" y="539861"/>
                            <a:pt x="963538" y="521690"/>
                            <a:pt x="690583" y="515375"/>
                          </a:cubicBezTo>
                          <a:cubicBezTo>
                            <a:pt x="417628" y="509060"/>
                            <a:pt x="283810" y="525961"/>
                            <a:pt x="85898" y="515375"/>
                          </a:cubicBezTo>
                          <a:cubicBezTo>
                            <a:pt x="29593" y="508055"/>
                            <a:pt x="2590" y="477767"/>
                            <a:pt x="0" y="429477"/>
                          </a:cubicBezTo>
                          <a:cubicBezTo>
                            <a:pt x="-3722" y="320857"/>
                            <a:pt x="16552" y="215389"/>
                            <a:pt x="0" y="8589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800" dirty="0" err="1">
                  <a:solidFill>
                    <a:srgbClr val="FF0000"/>
                  </a:solidFill>
                  <a:latin typeface="페이퍼로지 6 SemiBold" pitchFamily="2" charset="-127"/>
                  <a:ea typeface="페이퍼로지 6 SemiBold" pitchFamily="2" charset="-127"/>
                </a:rPr>
                <a:t>거의없음</a:t>
              </a:r>
              <a:endParaRPr lang="en-US" altLang="ko-KR" sz="1800" dirty="0">
                <a:solidFill>
                  <a:srgbClr val="FF0000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22" name="모서리가 둥근 직사각형 11">
              <a:extLst>
                <a:ext uri="{FF2B5EF4-FFF2-40B4-BE49-F238E27FC236}">
                  <a16:creationId xmlns:a16="http://schemas.microsoft.com/office/drawing/2014/main" id="{FEC9D075-031A-5C23-8443-C2372A8892A0}"/>
                </a:ext>
              </a:extLst>
            </p:cNvPr>
            <p:cNvSpPr/>
            <p:nvPr/>
          </p:nvSpPr>
          <p:spPr>
            <a:xfrm>
              <a:off x="513790" y="5743083"/>
              <a:ext cx="1429871" cy="387209"/>
            </a:xfrm>
            <a:prstGeom prst="roundRect">
              <a:avLst/>
            </a:prstGeom>
            <a:solidFill>
              <a:srgbClr val="FFFFFF"/>
            </a:solidFill>
            <a:ln w="25400" cap="flat">
              <a:solidFill>
                <a:srgbClr val="FFC000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3444157512">
                    <a:custGeom>
                      <a:avLst/>
                      <a:gdLst>
                        <a:gd name="connsiteX0" fmla="*/ 0 w 5429929"/>
                        <a:gd name="connsiteY0" fmla="*/ 85898 h 515375"/>
                        <a:gd name="connsiteX1" fmla="*/ 85898 w 5429929"/>
                        <a:gd name="connsiteY1" fmla="*/ 0 h 515375"/>
                        <a:gd name="connsiteX2" fmla="*/ 848327 w 5429929"/>
                        <a:gd name="connsiteY2" fmla="*/ 0 h 515375"/>
                        <a:gd name="connsiteX3" fmla="*/ 1558175 w 5429929"/>
                        <a:gd name="connsiteY3" fmla="*/ 0 h 515375"/>
                        <a:gd name="connsiteX4" fmla="*/ 2057698 w 5429929"/>
                        <a:gd name="connsiteY4" fmla="*/ 0 h 515375"/>
                        <a:gd name="connsiteX5" fmla="*/ 2557221 w 5429929"/>
                        <a:gd name="connsiteY5" fmla="*/ 0 h 515375"/>
                        <a:gd name="connsiteX6" fmla="*/ 3319650 w 5429929"/>
                        <a:gd name="connsiteY6" fmla="*/ 0 h 515375"/>
                        <a:gd name="connsiteX7" fmla="*/ 3976916 w 5429929"/>
                        <a:gd name="connsiteY7" fmla="*/ 0 h 515375"/>
                        <a:gd name="connsiteX8" fmla="*/ 4634183 w 5429929"/>
                        <a:gd name="connsiteY8" fmla="*/ 0 h 515375"/>
                        <a:gd name="connsiteX9" fmla="*/ 5344031 w 5429929"/>
                        <a:gd name="connsiteY9" fmla="*/ 0 h 515375"/>
                        <a:gd name="connsiteX10" fmla="*/ 5429929 w 5429929"/>
                        <a:gd name="connsiteY10" fmla="*/ 85898 h 515375"/>
                        <a:gd name="connsiteX11" fmla="*/ 5429929 w 5429929"/>
                        <a:gd name="connsiteY11" fmla="*/ 429477 h 515375"/>
                        <a:gd name="connsiteX12" fmla="*/ 5344031 w 5429929"/>
                        <a:gd name="connsiteY12" fmla="*/ 515375 h 515375"/>
                        <a:gd name="connsiteX13" fmla="*/ 4791927 w 5429929"/>
                        <a:gd name="connsiteY13" fmla="*/ 515375 h 515375"/>
                        <a:gd name="connsiteX14" fmla="*/ 4134660 w 5429929"/>
                        <a:gd name="connsiteY14" fmla="*/ 515375 h 515375"/>
                        <a:gd name="connsiteX15" fmla="*/ 3372231 w 5429929"/>
                        <a:gd name="connsiteY15" fmla="*/ 515375 h 515375"/>
                        <a:gd name="connsiteX16" fmla="*/ 2714965 w 5429929"/>
                        <a:gd name="connsiteY16" fmla="*/ 515375 h 515375"/>
                        <a:gd name="connsiteX17" fmla="*/ 2057698 w 5429929"/>
                        <a:gd name="connsiteY17" fmla="*/ 515375 h 515375"/>
                        <a:gd name="connsiteX18" fmla="*/ 1505594 w 5429929"/>
                        <a:gd name="connsiteY18" fmla="*/ 515375 h 515375"/>
                        <a:gd name="connsiteX19" fmla="*/ 953490 w 5429929"/>
                        <a:gd name="connsiteY19" fmla="*/ 515375 h 515375"/>
                        <a:gd name="connsiteX20" fmla="*/ 85898 w 5429929"/>
                        <a:gd name="connsiteY20" fmla="*/ 515375 h 515375"/>
                        <a:gd name="connsiteX21" fmla="*/ 0 w 5429929"/>
                        <a:gd name="connsiteY21" fmla="*/ 429477 h 515375"/>
                        <a:gd name="connsiteX22" fmla="*/ 0 w 5429929"/>
                        <a:gd name="connsiteY22" fmla="*/ 85898 h 515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429929" h="515375" fill="none" extrusionOk="0">
                          <a:moveTo>
                            <a:pt x="0" y="85898"/>
                          </a:moveTo>
                          <a:cubicBezTo>
                            <a:pt x="128" y="32446"/>
                            <a:pt x="35371" y="-10788"/>
                            <a:pt x="85898" y="0"/>
                          </a:cubicBezTo>
                          <a:cubicBezTo>
                            <a:pt x="404392" y="17769"/>
                            <a:pt x="591621" y="-17955"/>
                            <a:pt x="848327" y="0"/>
                          </a:cubicBezTo>
                          <a:cubicBezTo>
                            <a:pt x="1105033" y="17955"/>
                            <a:pt x="1396467" y="-14365"/>
                            <a:pt x="1558175" y="0"/>
                          </a:cubicBezTo>
                          <a:cubicBezTo>
                            <a:pt x="1719883" y="14365"/>
                            <a:pt x="1855453" y="-13964"/>
                            <a:pt x="2057698" y="0"/>
                          </a:cubicBezTo>
                          <a:cubicBezTo>
                            <a:pt x="2259943" y="13964"/>
                            <a:pt x="2309248" y="2762"/>
                            <a:pt x="2557221" y="0"/>
                          </a:cubicBezTo>
                          <a:cubicBezTo>
                            <a:pt x="2805195" y="-2762"/>
                            <a:pt x="3160323" y="35831"/>
                            <a:pt x="3319650" y="0"/>
                          </a:cubicBezTo>
                          <a:cubicBezTo>
                            <a:pt x="3478977" y="-35831"/>
                            <a:pt x="3725653" y="10327"/>
                            <a:pt x="3976916" y="0"/>
                          </a:cubicBezTo>
                          <a:cubicBezTo>
                            <a:pt x="4228179" y="-10327"/>
                            <a:pt x="4437186" y="9263"/>
                            <a:pt x="4634183" y="0"/>
                          </a:cubicBezTo>
                          <a:cubicBezTo>
                            <a:pt x="4831180" y="-9263"/>
                            <a:pt x="5073837" y="-32530"/>
                            <a:pt x="5344031" y="0"/>
                          </a:cubicBezTo>
                          <a:cubicBezTo>
                            <a:pt x="5393317" y="-8607"/>
                            <a:pt x="5425240" y="45490"/>
                            <a:pt x="5429929" y="85898"/>
                          </a:cubicBezTo>
                          <a:cubicBezTo>
                            <a:pt x="5446936" y="159121"/>
                            <a:pt x="5419927" y="314177"/>
                            <a:pt x="5429929" y="429477"/>
                          </a:cubicBezTo>
                          <a:cubicBezTo>
                            <a:pt x="5432263" y="470215"/>
                            <a:pt x="5382274" y="508972"/>
                            <a:pt x="5344031" y="515375"/>
                          </a:cubicBezTo>
                          <a:cubicBezTo>
                            <a:pt x="5074836" y="499059"/>
                            <a:pt x="5016423" y="526642"/>
                            <a:pt x="4791927" y="515375"/>
                          </a:cubicBezTo>
                          <a:cubicBezTo>
                            <a:pt x="4567431" y="504108"/>
                            <a:pt x="4365365" y="532193"/>
                            <a:pt x="4134660" y="515375"/>
                          </a:cubicBezTo>
                          <a:cubicBezTo>
                            <a:pt x="3903955" y="498557"/>
                            <a:pt x="3595319" y="548376"/>
                            <a:pt x="3372231" y="515375"/>
                          </a:cubicBezTo>
                          <a:cubicBezTo>
                            <a:pt x="3149143" y="482374"/>
                            <a:pt x="2961715" y="547823"/>
                            <a:pt x="2714965" y="515375"/>
                          </a:cubicBezTo>
                          <a:cubicBezTo>
                            <a:pt x="2468215" y="482927"/>
                            <a:pt x="2343694" y="521997"/>
                            <a:pt x="2057698" y="515375"/>
                          </a:cubicBezTo>
                          <a:cubicBezTo>
                            <a:pt x="1771702" y="508753"/>
                            <a:pt x="1744947" y="525886"/>
                            <a:pt x="1505594" y="515375"/>
                          </a:cubicBezTo>
                          <a:cubicBezTo>
                            <a:pt x="1266241" y="504864"/>
                            <a:pt x="1163744" y="500411"/>
                            <a:pt x="953490" y="515375"/>
                          </a:cubicBezTo>
                          <a:cubicBezTo>
                            <a:pt x="743236" y="530339"/>
                            <a:pt x="355661" y="518321"/>
                            <a:pt x="85898" y="515375"/>
                          </a:cubicBezTo>
                          <a:cubicBezTo>
                            <a:pt x="31620" y="524958"/>
                            <a:pt x="-7006" y="481887"/>
                            <a:pt x="0" y="429477"/>
                          </a:cubicBezTo>
                          <a:cubicBezTo>
                            <a:pt x="6099" y="296436"/>
                            <a:pt x="-12588" y="190137"/>
                            <a:pt x="0" y="85898"/>
                          </a:cubicBezTo>
                          <a:close/>
                        </a:path>
                        <a:path w="5429929" h="515375" stroke="0" extrusionOk="0">
                          <a:moveTo>
                            <a:pt x="0" y="85898"/>
                          </a:moveTo>
                          <a:cubicBezTo>
                            <a:pt x="1285" y="43051"/>
                            <a:pt x="35170" y="1456"/>
                            <a:pt x="85898" y="0"/>
                          </a:cubicBezTo>
                          <a:cubicBezTo>
                            <a:pt x="221972" y="-3689"/>
                            <a:pt x="443667" y="-23128"/>
                            <a:pt x="585421" y="0"/>
                          </a:cubicBezTo>
                          <a:cubicBezTo>
                            <a:pt x="727175" y="23128"/>
                            <a:pt x="977961" y="26065"/>
                            <a:pt x="1295269" y="0"/>
                          </a:cubicBezTo>
                          <a:cubicBezTo>
                            <a:pt x="1612577" y="-26065"/>
                            <a:pt x="1740633" y="-3585"/>
                            <a:pt x="2005117" y="0"/>
                          </a:cubicBezTo>
                          <a:cubicBezTo>
                            <a:pt x="2269601" y="3585"/>
                            <a:pt x="2460557" y="-22535"/>
                            <a:pt x="2609802" y="0"/>
                          </a:cubicBezTo>
                          <a:cubicBezTo>
                            <a:pt x="2759047" y="22535"/>
                            <a:pt x="2972891" y="-24980"/>
                            <a:pt x="3267068" y="0"/>
                          </a:cubicBezTo>
                          <a:cubicBezTo>
                            <a:pt x="3561245" y="24980"/>
                            <a:pt x="3641526" y="27922"/>
                            <a:pt x="3871754" y="0"/>
                          </a:cubicBezTo>
                          <a:cubicBezTo>
                            <a:pt x="4101982" y="-27922"/>
                            <a:pt x="4167838" y="-6947"/>
                            <a:pt x="4423858" y="0"/>
                          </a:cubicBezTo>
                          <a:cubicBezTo>
                            <a:pt x="4679878" y="6947"/>
                            <a:pt x="5075094" y="-22605"/>
                            <a:pt x="5344031" y="0"/>
                          </a:cubicBezTo>
                          <a:cubicBezTo>
                            <a:pt x="5390977" y="9473"/>
                            <a:pt x="5419556" y="33824"/>
                            <a:pt x="5429929" y="85898"/>
                          </a:cubicBezTo>
                          <a:cubicBezTo>
                            <a:pt x="5443014" y="222265"/>
                            <a:pt x="5416537" y="285913"/>
                            <a:pt x="5429929" y="429477"/>
                          </a:cubicBezTo>
                          <a:cubicBezTo>
                            <a:pt x="5429868" y="475583"/>
                            <a:pt x="5386557" y="508516"/>
                            <a:pt x="5344031" y="515375"/>
                          </a:cubicBezTo>
                          <a:cubicBezTo>
                            <a:pt x="5194149" y="486977"/>
                            <a:pt x="4975006" y="516939"/>
                            <a:pt x="4739346" y="515375"/>
                          </a:cubicBezTo>
                          <a:cubicBezTo>
                            <a:pt x="4503687" y="513811"/>
                            <a:pt x="4187888" y="533870"/>
                            <a:pt x="3976916" y="515375"/>
                          </a:cubicBezTo>
                          <a:cubicBezTo>
                            <a:pt x="3765944" y="496881"/>
                            <a:pt x="3677211" y="506748"/>
                            <a:pt x="3424812" y="515375"/>
                          </a:cubicBezTo>
                          <a:cubicBezTo>
                            <a:pt x="3172413" y="524002"/>
                            <a:pt x="2942527" y="535770"/>
                            <a:pt x="2820127" y="515375"/>
                          </a:cubicBezTo>
                          <a:cubicBezTo>
                            <a:pt x="2697727" y="494980"/>
                            <a:pt x="2403765" y="498830"/>
                            <a:pt x="2162861" y="515375"/>
                          </a:cubicBezTo>
                          <a:cubicBezTo>
                            <a:pt x="1921957" y="531920"/>
                            <a:pt x="1680970" y="490890"/>
                            <a:pt x="1400431" y="515375"/>
                          </a:cubicBezTo>
                          <a:cubicBezTo>
                            <a:pt x="1119892" y="539861"/>
                            <a:pt x="963538" y="521690"/>
                            <a:pt x="690583" y="515375"/>
                          </a:cubicBezTo>
                          <a:cubicBezTo>
                            <a:pt x="417628" y="509060"/>
                            <a:pt x="283810" y="525961"/>
                            <a:pt x="85898" y="515375"/>
                          </a:cubicBezTo>
                          <a:cubicBezTo>
                            <a:pt x="29593" y="508055"/>
                            <a:pt x="2590" y="477767"/>
                            <a:pt x="0" y="429477"/>
                          </a:cubicBezTo>
                          <a:cubicBezTo>
                            <a:pt x="-3722" y="320857"/>
                            <a:pt x="16552" y="215389"/>
                            <a:pt x="0" y="8589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800" dirty="0">
                  <a:latin typeface="페이퍼로지 6 SemiBold" pitchFamily="2" charset="-127"/>
                  <a:ea typeface="페이퍼로지 6 SemiBold" pitchFamily="2" charset="-127"/>
                </a:rPr>
                <a:t>많음</a:t>
              </a:r>
              <a:endParaRPr lang="en-US" altLang="ko-KR" sz="1800" dirty="0"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23" name="모서리가 둥근 직사각형 11">
              <a:extLst>
                <a:ext uri="{FF2B5EF4-FFF2-40B4-BE49-F238E27FC236}">
                  <a16:creationId xmlns:a16="http://schemas.microsoft.com/office/drawing/2014/main" id="{579E31DD-BC9D-4D08-34F2-D4ADBA68B67F}"/>
                </a:ext>
              </a:extLst>
            </p:cNvPr>
            <p:cNvSpPr/>
            <p:nvPr/>
          </p:nvSpPr>
          <p:spPr>
            <a:xfrm>
              <a:off x="3017669" y="5743083"/>
              <a:ext cx="1429871" cy="387209"/>
            </a:xfrm>
            <a:prstGeom prst="roundRect">
              <a:avLst/>
            </a:prstGeom>
            <a:solidFill>
              <a:srgbClr val="FFFFFF"/>
            </a:solidFill>
            <a:ln w="25400" cap="flat">
              <a:solidFill>
                <a:srgbClr val="FFC000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3444157512">
                    <a:custGeom>
                      <a:avLst/>
                      <a:gdLst>
                        <a:gd name="connsiteX0" fmla="*/ 0 w 5429929"/>
                        <a:gd name="connsiteY0" fmla="*/ 85898 h 515375"/>
                        <a:gd name="connsiteX1" fmla="*/ 85898 w 5429929"/>
                        <a:gd name="connsiteY1" fmla="*/ 0 h 515375"/>
                        <a:gd name="connsiteX2" fmla="*/ 848327 w 5429929"/>
                        <a:gd name="connsiteY2" fmla="*/ 0 h 515375"/>
                        <a:gd name="connsiteX3" fmla="*/ 1558175 w 5429929"/>
                        <a:gd name="connsiteY3" fmla="*/ 0 h 515375"/>
                        <a:gd name="connsiteX4" fmla="*/ 2057698 w 5429929"/>
                        <a:gd name="connsiteY4" fmla="*/ 0 h 515375"/>
                        <a:gd name="connsiteX5" fmla="*/ 2557221 w 5429929"/>
                        <a:gd name="connsiteY5" fmla="*/ 0 h 515375"/>
                        <a:gd name="connsiteX6" fmla="*/ 3319650 w 5429929"/>
                        <a:gd name="connsiteY6" fmla="*/ 0 h 515375"/>
                        <a:gd name="connsiteX7" fmla="*/ 3976916 w 5429929"/>
                        <a:gd name="connsiteY7" fmla="*/ 0 h 515375"/>
                        <a:gd name="connsiteX8" fmla="*/ 4634183 w 5429929"/>
                        <a:gd name="connsiteY8" fmla="*/ 0 h 515375"/>
                        <a:gd name="connsiteX9" fmla="*/ 5344031 w 5429929"/>
                        <a:gd name="connsiteY9" fmla="*/ 0 h 515375"/>
                        <a:gd name="connsiteX10" fmla="*/ 5429929 w 5429929"/>
                        <a:gd name="connsiteY10" fmla="*/ 85898 h 515375"/>
                        <a:gd name="connsiteX11" fmla="*/ 5429929 w 5429929"/>
                        <a:gd name="connsiteY11" fmla="*/ 429477 h 515375"/>
                        <a:gd name="connsiteX12" fmla="*/ 5344031 w 5429929"/>
                        <a:gd name="connsiteY12" fmla="*/ 515375 h 515375"/>
                        <a:gd name="connsiteX13" fmla="*/ 4791927 w 5429929"/>
                        <a:gd name="connsiteY13" fmla="*/ 515375 h 515375"/>
                        <a:gd name="connsiteX14" fmla="*/ 4134660 w 5429929"/>
                        <a:gd name="connsiteY14" fmla="*/ 515375 h 515375"/>
                        <a:gd name="connsiteX15" fmla="*/ 3372231 w 5429929"/>
                        <a:gd name="connsiteY15" fmla="*/ 515375 h 515375"/>
                        <a:gd name="connsiteX16" fmla="*/ 2714965 w 5429929"/>
                        <a:gd name="connsiteY16" fmla="*/ 515375 h 515375"/>
                        <a:gd name="connsiteX17" fmla="*/ 2057698 w 5429929"/>
                        <a:gd name="connsiteY17" fmla="*/ 515375 h 515375"/>
                        <a:gd name="connsiteX18" fmla="*/ 1505594 w 5429929"/>
                        <a:gd name="connsiteY18" fmla="*/ 515375 h 515375"/>
                        <a:gd name="connsiteX19" fmla="*/ 953490 w 5429929"/>
                        <a:gd name="connsiteY19" fmla="*/ 515375 h 515375"/>
                        <a:gd name="connsiteX20" fmla="*/ 85898 w 5429929"/>
                        <a:gd name="connsiteY20" fmla="*/ 515375 h 515375"/>
                        <a:gd name="connsiteX21" fmla="*/ 0 w 5429929"/>
                        <a:gd name="connsiteY21" fmla="*/ 429477 h 515375"/>
                        <a:gd name="connsiteX22" fmla="*/ 0 w 5429929"/>
                        <a:gd name="connsiteY22" fmla="*/ 85898 h 515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429929" h="515375" fill="none" extrusionOk="0">
                          <a:moveTo>
                            <a:pt x="0" y="85898"/>
                          </a:moveTo>
                          <a:cubicBezTo>
                            <a:pt x="128" y="32446"/>
                            <a:pt x="35371" y="-10788"/>
                            <a:pt x="85898" y="0"/>
                          </a:cubicBezTo>
                          <a:cubicBezTo>
                            <a:pt x="404392" y="17769"/>
                            <a:pt x="591621" y="-17955"/>
                            <a:pt x="848327" y="0"/>
                          </a:cubicBezTo>
                          <a:cubicBezTo>
                            <a:pt x="1105033" y="17955"/>
                            <a:pt x="1396467" y="-14365"/>
                            <a:pt x="1558175" y="0"/>
                          </a:cubicBezTo>
                          <a:cubicBezTo>
                            <a:pt x="1719883" y="14365"/>
                            <a:pt x="1855453" y="-13964"/>
                            <a:pt x="2057698" y="0"/>
                          </a:cubicBezTo>
                          <a:cubicBezTo>
                            <a:pt x="2259943" y="13964"/>
                            <a:pt x="2309248" y="2762"/>
                            <a:pt x="2557221" y="0"/>
                          </a:cubicBezTo>
                          <a:cubicBezTo>
                            <a:pt x="2805195" y="-2762"/>
                            <a:pt x="3160323" y="35831"/>
                            <a:pt x="3319650" y="0"/>
                          </a:cubicBezTo>
                          <a:cubicBezTo>
                            <a:pt x="3478977" y="-35831"/>
                            <a:pt x="3725653" y="10327"/>
                            <a:pt x="3976916" y="0"/>
                          </a:cubicBezTo>
                          <a:cubicBezTo>
                            <a:pt x="4228179" y="-10327"/>
                            <a:pt x="4437186" y="9263"/>
                            <a:pt x="4634183" y="0"/>
                          </a:cubicBezTo>
                          <a:cubicBezTo>
                            <a:pt x="4831180" y="-9263"/>
                            <a:pt x="5073837" y="-32530"/>
                            <a:pt x="5344031" y="0"/>
                          </a:cubicBezTo>
                          <a:cubicBezTo>
                            <a:pt x="5393317" y="-8607"/>
                            <a:pt x="5425240" y="45490"/>
                            <a:pt x="5429929" y="85898"/>
                          </a:cubicBezTo>
                          <a:cubicBezTo>
                            <a:pt x="5446936" y="159121"/>
                            <a:pt x="5419927" y="314177"/>
                            <a:pt x="5429929" y="429477"/>
                          </a:cubicBezTo>
                          <a:cubicBezTo>
                            <a:pt x="5432263" y="470215"/>
                            <a:pt x="5382274" y="508972"/>
                            <a:pt x="5344031" y="515375"/>
                          </a:cubicBezTo>
                          <a:cubicBezTo>
                            <a:pt x="5074836" y="499059"/>
                            <a:pt x="5016423" y="526642"/>
                            <a:pt x="4791927" y="515375"/>
                          </a:cubicBezTo>
                          <a:cubicBezTo>
                            <a:pt x="4567431" y="504108"/>
                            <a:pt x="4365365" y="532193"/>
                            <a:pt x="4134660" y="515375"/>
                          </a:cubicBezTo>
                          <a:cubicBezTo>
                            <a:pt x="3903955" y="498557"/>
                            <a:pt x="3595319" y="548376"/>
                            <a:pt x="3372231" y="515375"/>
                          </a:cubicBezTo>
                          <a:cubicBezTo>
                            <a:pt x="3149143" y="482374"/>
                            <a:pt x="2961715" y="547823"/>
                            <a:pt x="2714965" y="515375"/>
                          </a:cubicBezTo>
                          <a:cubicBezTo>
                            <a:pt x="2468215" y="482927"/>
                            <a:pt x="2343694" y="521997"/>
                            <a:pt x="2057698" y="515375"/>
                          </a:cubicBezTo>
                          <a:cubicBezTo>
                            <a:pt x="1771702" y="508753"/>
                            <a:pt x="1744947" y="525886"/>
                            <a:pt x="1505594" y="515375"/>
                          </a:cubicBezTo>
                          <a:cubicBezTo>
                            <a:pt x="1266241" y="504864"/>
                            <a:pt x="1163744" y="500411"/>
                            <a:pt x="953490" y="515375"/>
                          </a:cubicBezTo>
                          <a:cubicBezTo>
                            <a:pt x="743236" y="530339"/>
                            <a:pt x="355661" y="518321"/>
                            <a:pt x="85898" y="515375"/>
                          </a:cubicBezTo>
                          <a:cubicBezTo>
                            <a:pt x="31620" y="524958"/>
                            <a:pt x="-7006" y="481887"/>
                            <a:pt x="0" y="429477"/>
                          </a:cubicBezTo>
                          <a:cubicBezTo>
                            <a:pt x="6099" y="296436"/>
                            <a:pt x="-12588" y="190137"/>
                            <a:pt x="0" y="85898"/>
                          </a:cubicBezTo>
                          <a:close/>
                        </a:path>
                        <a:path w="5429929" h="515375" stroke="0" extrusionOk="0">
                          <a:moveTo>
                            <a:pt x="0" y="85898"/>
                          </a:moveTo>
                          <a:cubicBezTo>
                            <a:pt x="1285" y="43051"/>
                            <a:pt x="35170" y="1456"/>
                            <a:pt x="85898" y="0"/>
                          </a:cubicBezTo>
                          <a:cubicBezTo>
                            <a:pt x="221972" y="-3689"/>
                            <a:pt x="443667" y="-23128"/>
                            <a:pt x="585421" y="0"/>
                          </a:cubicBezTo>
                          <a:cubicBezTo>
                            <a:pt x="727175" y="23128"/>
                            <a:pt x="977961" y="26065"/>
                            <a:pt x="1295269" y="0"/>
                          </a:cubicBezTo>
                          <a:cubicBezTo>
                            <a:pt x="1612577" y="-26065"/>
                            <a:pt x="1740633" y="-3585"/>
                            <a:pt x="2005117" y="0"/>
                          </a:cubicBezTo>
                          <a:cubicBezTo>
                            <a:pt x="2269601" y="3585"/>
                            <a:pt x="2460557" y="-22535"/>
                            <a:pt x="2609802" y="0"/>
                          </a:cubicBezTo>
                          <a:cubicBezTo>
                            <a:pt x="2759047" y="22535"/>
                            <a:pt x="2972891" y="-24980"/>
                            <a:pt x="3267068" y="0"/>
                          </a:cubicBezTo>
                          <a:cubicBezTo>
                            <a:pt x="3561245" y="24980"/>
                            <a:pt x="3641526" y="27922"/>
                            <a:pt x="3871754" y="0"/>
                          </a:cubicBezTo>
                          <a:cubicBezTo>
                            <a:pt x="4101982" y="-27922"/>
                            <a:pt x="4167838" y="-6947"/>
                            <a:pt x="4423858" y="0"/>
                          </a:cubicBezTo>
                          <a:cubicBezTo>
                            <a:pt x="4679878" y="6947"/>
                            <a:pt x="5075094" y="-22605"/>
                            <a:pt x="5344031" y="0"/>
                          </a:cubicBezTo>
                          <a:cubicBezTo>
                            <a:pt x="5390977" y="9473"/>
                            <a:pt x="5419556" y="33824"/>
                            <a:pt x="5429929" y="85898"/>
                          </a:cubicBezTo>
                          <a:cubicBezTo>
                            <a:pt x="5443014" y="222265"/>
                            <a:pt x="5416537" y="285913"/>
                            <a:pt x="5429929" y="429477"/>
                          </a:cubicBezTo>
                          <a:cubicBezTo>
                            <a:pt x="5429868" y="475583"/>
                            <a:pt x="5386557" y="508516"/>
                            <a:pt x="5344031" y="515375"/>
                          </a:cubicBezTo>
                          <a:cubicBezTo>
                            <a:pt x="5194149" y="486977"/>
                            <a:pt x="4975006" y="516939"/>
                            <a:pt x="4739346" y="515375"/>
                          </a:cubicBezTo>
                          <a:cubicBezTo>
                            <a:pt x="4503687" y="513811"/>
                            <a:pt x="4187888" y="533870"/>
                            <a:pt x="3976916" y="515375"/>
                          </a:cubicBezTo>
                          <a:cubicBezTo>
                            <a:pt x="3765944" y="496881"/>
                            <a:pt x="3677211" y="506748"/>
                            <a:pt x="3424812" y="515375"/>
                          </a:cubicBezTo>
                          <a:cubicBezTo>
                            <a:pt x="3172413" y="524002"/>
                            <a:pt x="2942527" y="535770"/>
                            <a:pt x="2820127" y="515375"/>
                          </a:cubicBezTo>
                          <a:cubicBezTo>
                            <a:pt x="2697727" y="494980"/>
                            <a:pt x="2403765" y="498830"/>
                            <a:pt x="2162861" y="515375"/>
                          </a:cubicBezTo>
                          <a:cubicBezTo>
                            <a:pt x="1921957" y="531920"/>
                            <a:pt x="1680970" y="490890"/>
                            <a:pt x="1400431" y="515375"/>
                          </a:cubicBezTo>
                          <a:cubicBezTo>
                            <a:pt x="1119892" y="539861"/>
                            <a:pt x="963538" y="521690"/>
                            <a:pt x="690583" y="515375"/>
                          </a:cubicBezTo>
                          <a:cubicBezTo>
                            <a:pt x="417628" y="509060"/>
                            <a:pt x="283810" y="525961"/>
                            <a:pt x="85898" y="515375"/>
                          </a:cubicBezTo>
                          <a:cubicBezTo>
                            <a:pt x="29593" y="508055"/>
                            <a:pt x="2590" y="477767"/>
                            <a:pt x="0" y="429477"/>
                          </a:cubicBezTo>
                          <a:cubicBezTo>
                            <a:pt x="-3722" y="320857"/>
                            <a:pt x="16552" y="215389"/>
                            <a:pt x="0" y="8589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800" dirty="0">
                  <a:solidFill>
                    <a:srgbClr val="FF0000"/>
                  </a:solidFill>
                  <a:latin typeface="페이퍼로지 6 SemiBold" pitchFamily="2" charset="-127"/>
                  <a:ea typeface="페이퍼로지 6 SemiBold" pitchFamily="2" charset="-127"/>
                </a:rPr>
                <a:t>적음</a:t>
              </a:r>
              <a:endParaRPr lang="en-US" altLang="ko-KR" sz="1800" dirty="0">
                <a:solidFill>
                  <a:srgbClr val="FF0000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24" name="모서리가 둥근 직사각형 11">
              <a:extLst>
                <a:ext uri="{FF2B5EF4-FFF2-40B4-BE49-F238E27FC236}">
                  <a16:creationId xmlns:a16="http://schemas.microsoft.com/office/drawing/2014/main" id="{E90E8F17-84AF-A170-2893-5BDE5B5AC5EB}"/>
                </a:ext>
              </a:extLst>
            </p:cNvPr>
            <p:cNvSpPr/>
            <p:nvPr/>
          </p:nvSpPr>
          <p:spPr>
            <a:xfrm>
              <a:off x="513790" y="6157848"/>
              <a:ext cx="1429871" cy="387209"/>
            </a:xfrm>
            <a:prstGeom prst="roundRect">
              <a:avLst/>
            </a:prstGeom>
            <a:solidFill>
              <a:srgbClr val="FFFFFF"/>
            </a:solidFill>
            <a:ln w="25400" cap="flat">
              <a:solidFill>
                <a:srgbClr val="FFC000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3444157512">
                    <a:custGeom>
                      <a:avLst/>
                      <a:gdLst>
                        <a:gd name="connsiteX0" fmla="*/ 0 w 5429929"/>
                        <a:gd name="connsiteY0" fmla="*/ 85898 h 515375"/>
                        <a:gd name="connsiteX1" fmla="*/ 85898 w 5429929"/>
                        <a:gd name="connsiteY1" fmla="*/ 0 h 515375"/>
                        <a:gd name="connsiteX2" fmla="*/ 848327 w 5429929"/>
                        <a:gd name="connsiteY2" fmla="*/ 0 h 515375"/>
                        <a:gd name="connsiteX3" fmla="*/ 1558175 w 5429929"/>
                        <a:gd name="connsiteY3" fmla="*/ 0 h 515375"/>
                        <a:gd name="connsiteX4" fmla="*/ 2057698 w 5429929"/>
                        <a:gd name="connsiteY4" fmla="*/ 0 h 515375"/>
                        <a:gd name="connsiteX5" fmla="*/ 2557221 w 5429929"/>
                        <a:gd name="connsiteY5" fmla="*/ 0 h 515375"/>
                        <a:gd name="connsiteX6" fmla="*/ 3319650 w 5429929"/>
                        <a:gd name="connsiteY6" fmla="*/ 0 h 515375"/>
                        <a:gd name="connsiteX7" fmla="*/ 3976916 w 5429929"/>
                        <a:gd name="connsiteY7" fmla="*/ 0 h 515375"/>
                        <a:gd name="connsiteX8" fmla="*/ 4634183 w 5429929"/>
                        <a:gd name="connsiteY8" fmla="*/ 0 h 515375"/>
                        <a:gd name="connsiteX9" fmla="*/ 5344031 w 5429929"/>
                        <a:gd name="connsiteY9" fmla="*/ 0 h 515375"/>
                        <a:gd name="connsiteX10" fmla="*/ 5429929 w 5429929"/>
                        <a:gd name="connsiteY10" fmla="*/ 85898 h 515375"/>
                        <a:gd name="connsiteX11" fmla="*/ 5429929 w 5429929"/>
                        <a:gd name="connsiteY11" fmla="*/ 429477 h 515375"/>
                        <a:gd name="connsiteX12" fmla="*/ 5344031 w 5429929"/>
                        <a:gd name="connsiteY12" fmla="*/ 515375 h 515375"/>
                        <a:gd name="connsiteX13" fmla="*/ 4791927 w 5429929"/>
                        <a:gd name="connsiteY13" fmla="*/ 515375 h 515375"/>
                        <a:gd name="connsiteX14" fmla="*/ 4134660 w 5429929"/>
                        <a:gd name="connsiteY14" fmla="*/ 515375 h 515375"/>
                        <a:gd name="connsiteX15" fmla="*/ 3372231 w 5429929"/>
                        <a:gd name="connsiteY15" fmla="*/ 515375 h 515375"/>
                        <a:gd name="connsiteX16" fmla="*/ 2714965 w 5429929"/>
                        <a:gd name="connsiteY16" fmla="*/ 515375 h 515375"/>
                        <a:gd name="connsiteX17" fmla="*/ 2057698 w 5429929"/>
                        <a:gd name="connsiteY17" fmla="*/ 515375 h 515375"/>
                        <a:gd name="connsiteX18" fmla="*/ 1505594 w 5429929"/>
                        <a:gd name="connsiteY18" fmla="*/ 515375 h 515375"/>
                        <a:gd name="connsiteX19" fmla="*/ 953490 w 5429929"/>
                        <a:gd name="connsiteY19" fmla="*/ 515375 h 515375"/>
                        <a:gd name="connsiteX20" fmla="*/ 85898 w 5429929"/>
                        <a:gd name="connsiteY20" fmla="*/ 515375 h 515375"/>
                        <a:gd name="connsiteX21" fmla="*/ 0 w 5429929"/>
                        <a:gd name="connsiteY21" fmla="*/ 429477 h 515375"/>
                        <a:gd name="connsiteX22" fmla="*/ 0 w 5429929"/>
                        <a:gd name="connsiteY22" fmla="*/ 85898 h 515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429929" h="515375" fill="none" extrusionOk="0">
                          <a:moveTo>
                            <a:pt x="0" y="85898"/>
                          </a:moveTo>
                          <a:cubicBezTo>
                            <a:pt x="128" y="32446"/>
                            <a:pt x="35371" y="-10788"/>
                            <a:pt x="85898" y="0"/>
                          </a:cubicBezTo>
                          <a:cubicBezTo>
                            <a:pt x="404392" y="17769"/>
                            <a:pt x="591621" y="-17955"/>
                            <a:pt x="848327" y="0"/>
                          </a:cubicBezTo>
                          <a:cubicBezTo>
                            <a:pt x="1105033" y="17955"/>
                            <a:pt x="1396467" y="-14365"/>
                            <a:pt x="1558175" y="0"/>
                          </a:cubicBezTo>
                          <a:cubicBezTo>
                            <a:pt x="1719883" y="14365"/>
                            <a:pt x="1855453" y="-13964"/>
                            <a:pt x="2057698" y="0"/>
                          </a:cubicBezTo>
                          <a:cubicBezTo>
                            <a:pt x="2259943" y="13964"/>
                            <a:pt x="2309248" y="2762"/>
                            <a:pt x="2557221" y="0"/>
                          </a:cubicBezTo>
                          <a:cubicBezTo>
                            <a:pt x="2805195" y="-2762"/>
                            <a:pt x="3160323" y="35831"/>
                            <a:pt x="3319650" y="0"/>
                          </a:cubicBezTo>
                          <a:cubicBezTo>
                            <a:pt x="3478977" y="-35831"/>
                            <a:pt x="3725653" y="10327"/>
                            <a:pt x="3976916" y="0"/>
                          </a:cubicBezTo>
                          <a:cubicBezTo>
                            <a:pt x="4228179" y="-10327"/>
                            <a:pt x="4437186" y="9263"/>
                            <a:pt x="4634183" y="0"/>
                          </a:cubicBezTo>
                          <a:cubicBezTo>
                            <a:pt x="4831180" y="-9263"/>
                            <a:pt x="5073837" y="-32530"/>
                            <a:pt x="5344031" y="0"/>
                          </a:cubicBezTo>
                          <a:cubicBezTo>
                            <a:pt x="5393317" y="-8607"/>
                            <a:pt x="5425240" y="45490"/>
                            <a:pt x="5429929" y="85898"/>
                          </a:cubicBezTo>
                          <a:cubicBezTo>
                            <a:pt x="5446936" y="159121"/>
                            <a:pt x="5419927" y="314177"/>
                            <a:pt x="5429929" y="429477"/>
                          </a:cubicBezTo>
                          <a:cubicBezTo>
                            <a:pt x="5432263" y="470215"/>
                            <a:pt x="5382274" y="508972"/>
                            <a:pt x="5344031" y="515375"/>
                          </a:cubicBezTo>
                          <a:cubicBezTo>
                            <a:pt x="5074836" y="499059"/>
                            <a:pt x="5016423" y="526642"/>
                            <a:pt x="4791927" y="515375"/>
                          </a:cubicBezTo>
                          <a:cubicBezTo>
                            <a:pt x="4567431" y="504108"/>
                            <a:pt x="4365365" y="532193"/>
                            <a:pt x="4134660" y="515375"/>
                          </a:cubicBezTo>
                          <a:cubicBezTo>
                            <a:pt x="3903955" y="498557"/>
                            <a:pt x="3595319" y="548376"/>
                            <a:pt x="3372231" y="515375"/>
                          </a:cubicBezTo>
                          <a:cubicBezTo>
                            <a:pt x="3149143" y="482374"/>
                            <a:pt x="2961715" y="547823"/>
                            <a:pt x="2714965" y="515375"/>
                          </a:cubicBezTo>
                          <a:cubicBezTo>
                            <a:pt x="2468215" y="482927"/>
                            <a:pt x="2343694" y="521997"/>
                            <a:pt x="2057698" y="515375"/>
                          </a:cubicBezTo>
                          <a:cubicBezTo>
                            <a:pt x="1771702" y="508753"/>
                            <a:pt x="1744947" y="525886"/>
                            <a:pt x="1505594" y="515375"/>
                          </a:cubicBezTo>
                          <a:cubicBezTo>
                            <a:pt x="1266241" y="504864"/>
                            <a:pt x="1163744" y="500411"/>
                            <a:pt x="953490" y="515375"/>
                          </a:cubicBezTo>
                          <a:cubicBezTo>
                            <a:pt x="743236" y="530339"/>
                            <a:pt x="355661" y="518321"/>
                            <a:pt x="85898" y="515375"/>
                          </a:cubicBezTo>
                          <a:cubicBezTo>
                            <a:pt x="31620" y="524958"/>
                            <a:pt x="-7006" y="481887"/>
                            <a:pt x="0" y="429477"/>
                          </a:cubicBezTo>
                          <a:cubicBezTo>
                            <a:pt x="6099" y="296436"/>
                            <a:pt x="-12588" y="190137"/>
                            <a:pt x="0" y="85898"/>
                          </a:cubicBezTo>
                          <a:close/>
                        </a:path>
                        <a:path w="5429929" h="515375" stroke="0" extrusionOk="0">
                          <a:moveTo>
                            <a:pt x="0" y="85898"/>
                          </a:moveTo>
                          <a:cubicBezTo>
                            <a:pt x="1285" y="43051"/>
                            <a:pt x="35170" y="1456"/>
                            <a:pt x="85898" y="0"/>
                          </a:cubicBezTo>
                          <a:cubicBezTo>
                            <a:pt x="221972" y="-3689"/>
                            <a:pt x="443667" y="-23128"/>
                            <a:pt x="585421" y="0"/>
                          </a:cubicBezTo>
                          <a:cubicBezTo>
                            <a:pt x="727175" y="23128"/>
                            <a:pt x="977961" y="26065"/>
                            <a:pt x="1295269" y="0"/>
                          </a:cubicBezTo>
                          <a:cubicBezTo>
                            <a:pt x="1612577" y="-26065"/>
                            <a:pt x="1740633" y="-3585"/>
                            <a:pt x="2005117" y="0"/>
                          </a:cubicBezTo>
                          <a:cubicBezTo>
                            <a:pt x="2269601" y="3585"/>
                            <a:pt x="2460557" y="-22535"/>
                            <a:pt x="2609802" y="0"/>
                          </a:cubicBezTo>
                          <a:cubicBezTo>
                            <a:pt x="2759047" y="22535"/>
                            <a:pt x="2972891" y="-24980"/>
                            <a:pt x="3267068" y="0"/>
                          </a:cubicBezTo>
                          <a:cubicBezTo>
                            <a:pt x="3561245" y="24980"/>
                            <a:pt x="3641526" y="27922"/>
                            <a:pt x="3871754" y="0"/>
                          </a:cubicBezTo>
                          <a:cubicBezTo>
                            <a:pt x="4101982" y="-27922"/>
                            <a:pt x="4167838" y="-6947"/>
                            <a:pt x="4423858" y="0"/>
                          </a:cubicBezTo>
                          <a:cubicBezTo>
                            <a:pt x="4679878" y="6947"/>
                            <a:pt x="5075094" y="-22605"/>
                            <a:pt x="5344031" y="0"/>
                          </a:cubicBezTo>
                          <a:cubicBezTo>
                            <a:pt x="5390977" y="9473"/>
                            <a:pt x="5419556" y="33824"/>
                            <a:pt x="5429929" y="85898"/>
                          </a:cubicBezTo>
                          <a:cubicBezTo>
                            <a:pt x="5443014" y="222265"/>
                            <a:pt x="5416537" y="285913"/>
                            <a:pt x="5429929" y="429477"/>
                          </a:cubicBezTo>
                          <a:cubicBezTo>
                            <a:pt x="5429868" y="475583"/>
                            <a:pt x="5386557" y="508516"/>
                            <a:pt x="5344031" y="515375"/>
                          </a:cubicBezTo>
                          <a:cubicBezTo>
                            <a:pt x="5194149" y="486977"/>
                            <a:pt x="4975006" y="516939"/>
                            <a:pt x="4739346" y="515375"/>
                          </a:cubicBezTo>
                          <a:cubicBezTo>
                            <a:pt x="4503687" y="513811"/>
                            <a:pt x="4187888" y="533870"/>
                            <a:pt x="3976916" y="515375"/>
                          </a:cubicBezTo>
                          <a:cubicBezTo>
                            <a:pt x="3765944" y="496881"/>
                            <a:pt x="3677211" y="506748"/>
                            <a:pt x="3424812" y="515375"/>
                          </a:cubicBezTo>
                          <a:cubicBezTo>
                            <a:pt x="3172413" y="524002"/>
                            <a:pt x="2942527" y="535770"/>
                            <a:pt x="2820127" y="515375"/>
                          </a:cubicBezTo>
                          <a:cubicBezTo>
                            <a:pt x="2697727" y="494980"/>
                            <a:pt x="2403765" y="498830"/>
                            <a:pt x="2162861" y="515375"/>
                          </a:cubicBezTo>
                          <a:cubicBezTo>
                            <a:pt x="1921957" y="531920"/>
                            <a:pt x="1680970" y="490890"/>
                            <a:pt x="1400431" y="515375"/>
                          </a:cubicBezTo>
                          <a:cubicBezTo>
                            <a:pt x="1119892" y="539861"/>
                            <a:pt x="963538" y="521690"/>
                            <a:pt x="690583" y="515375"/>
                          </a:cubicBezTo>
                          <a:cubicBezTo>
                            <a:pt x="417628" y="509060"/>
                            <a:pt x="283810" y="525961"/>
                            <a:pt x="85898" y="515375"/>
                          </a:cubicBezTo>
                          <a:cubicBezTo>
                            <a:pt x="29593" y="508055"/>
                            <a:pt x="2590" y="477767"/>
                            <a:pt x="0" y="429477"/>
                          </a:cubicBezTo>
                          <a:cubicBezTo>
                            <a:pt x="-3722" y="320857"/>
                            <a:pt x="16552" y="215389"/>
                            <a:pt x="0" y="8589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800" dirty="0">
                  <a:latin typeface="페이퍼로지 6 SemiBold" pitchFamily="2" charset="-127"/>
                  <a:ea typeface="페이퍼로지 6 SemiBold" pitchFamily="2" charset="-127"/>
                </a:rPr>
                <a:t>불편</a:t>
              </a:r>
              <a:endParaRPr lang="en-US" altLang="ko-KR" sz="1800" dirty="0"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25" name="모서리가 둥근 직사각형 11">
              <a:extLst>
                <a:ext uri="{FF2B5EF4-FFF2-40B4-BE49-F238E27FC236}">
                  <a16:creationId xmlns:a16="http://schemas.microsoft.com/office/drawing/2014/main" id="{6748EB97-E85B-7745-BDBD-B38113A5ED8B}"/>
                </a:ext>
              </a:extLst>
            </p:cNvPr>
            <p:cNvSpPr/>
            <p:nvPr/>
          </p:nvSpPr>
          <p:spPr>
            <a:xfrm>
              <a:off x="3017669" y="6157848"/>
              <a:ext cx="1429871" cy="387209"/>
            </a:xfrm>
            <a:prstGeom prst="roundRect">
              <a:avLst/>
            </a:prstGeom>
            <a:solidFill>
              <a:srgbClr val="FFFFFF"/>
            </a:solidFill>
            <a:ln w="25400" cap="flat">
              <a:solidFill>
                <a:srgbClr val="FFC000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3444157512">
                    <a:custGeom>
                      <a:avLst/>
                      <a:gdLst>
                        <a:gd name="connsiteX0" fmla="*/ 0 w 5429929"/>
                        <a:gd name="connsiteY0" fmla="*/ 85898 h 515375"/>
                        <a:gd name="connsiteX1" fmla="*/ 85898 w 5429929"/>
                        <a:gd name="connsiteY1" fmla="*/ 0 h 515375"/>
                        <a:gd name="connsiteX2" fmla="*/ 848327 w 5429929"/>
                        <a:gd name="connsiteY2" fmla="*/ 0 h 515375"/>
                        <a:gd name="connsiteX3" fmla="*/ 1558175 w 5429929"/>
                        <a:gd name="connsiteY3" fmla="*/ 0 h 515375"/>
                        <a:gd name="connsiteX4" fmla="*/ 2057698 w 5429929"/>
                        <a:gd name="connsiteY4" fmla="*/ 0 h 515375"/>
                        <a:gd name="connsiteX5" fmla="*/ 2557221 w 5429929"/>
                        <a:gd name="connsiteY5" fmla="*/ 0 h 515375"/>
                        <a:gd name="connsiteX6" fmla="*/ 3319650 w 5429929"/>
                        <a:gd name="connsiteY6" fmla="*/ 0 h 515375"/>
                        <a:gd name="connsiteX7" fmla="*/ 3976916 w 5429929"/>
                        <a:gd name="connsiteY7" fmla="*/ 0 h 515375"/>
                        <a:gd name="connsiteX8" fmla="*/ 4634183 w 5429929"/>
                        <a:gd name="connsiteY8" fmla="*/ 0 h 515375"/>
                        <a:gd name="connsiteX9" fmla="*/ 5344031 w 5429929"/>
                        <a:gd name="connsiteY9" fmla="*/ 0 h 515375"/>
                        <a:gd name="connsiteX10" fmla="*/ 5429929 w 5429929"/>
                        <a:gd name="connsiteY10" fmla="*/ 85898 h 515375"/>
                        <a:gd name="connsiteX11" fmla="*/ 5429929 w 5429929"/>
                        <a:gd name="connsiteY11" fmla="*/ 429477 h 515375"/>
                        <a:gd name="connsiteX12" fmla="*/ 5344031 w 5429929"/>
                        <a:gd name="connsiteY12" fmla="*/ 515375 h 515375"/>
                        <a:gd name="connsiteX13" fmla="*/ 4791927 w 5429929"/>
                        <a:gd name="connsiteY13" fmla="*/ 515375 h 515375"/>
                        <a:gd name="connsiteX14" fmla="*/ 4134660 w 5429929"/>
                        <a:gd name="connsiteY14" fmla="*/ 515375 h 515375"/>
                        <a:gd name="connsiteX15" fmla="*/ 3372231 w 5429929"/>
                        <a:gd name="connsiteY15" fmla="*/ 515375 h 515375"/>
                        <a:gd name="connsiteX16" fmla="*/ 2714965 w 5429929"/>
                        <a:gd name="connsiteY16" fmla="*/ 515375 h 515375"/>
                        <a:gd name="connsiteX17" fmla="*/ 2057698 w 5429929"/>
                        <a:gd name="connsiteY17" fmla="*/ 515375 h 515375"/>
                        <a:gd name="connsiteX18" fmla="*/ 1505594 w 5429929"/>
                        <a:gd name="connsiteY18" fmla="*/ 515375 h 515375"/>
                        <a:gd name="connsiteX19" fmla="*/ 953490 w 5429929"/>
                        <a:gd name="connsiteY19" fmla="*/ 515375 h 515375"/>
                        <a:gd name="connsiteX20" fmla="*/ 85898 w 5429929"/>
                        <a:gd name="connsiteY20" fmla="*/ 515375 h 515375"/>
                        <a:gd name="connsiteX21" fmla="*/ 0 w 5429929"/>
                        <a:gd name="connsiteY21" fmla="*/ 429477 h 515375"/>
                        <a:gd name="connsiteX22" fmla="*/ 0 w 5429929"/>
                        <a:gd name="connsiteY22" fmla="*/ 85898 h 5153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429929" h="515375" fill="none" extrusionOk="0">
                          <a:moveTo>
                            <a:pt x="0" y="85898"/>
                          </a:moveTo>
                          <a:cubicBezTo>
                            <a:pt x="128" y="32446"/>
                            <a:pt x="35371" y="-10788"/>
                            <a:pt x="85898" y="0"/>
                          </a:cubicBezTo>
                          <a:cubicBezTo>
                            <a:pt x="404392" y="17769"/>
                            <a:pt x="591621" y="-17955"/>
                            <a:pt x="848327" y="0"/>
                          </a:cubicBezTo>
                          <a:cubicBezTo>
                            <a:pt x="1105033" y="17955"/>
                            <a:pt x="1396467" y="-14365"/>
                            <a:pt x="1558175" y="0"/>
                          </a:cubicBezTo>
                          <a:cubicBezTo>
                            <a:pt x="1719883" y="14365"/>
                            <a:pt x="1855453" y="-13964"/>
                            <a:pt x="2057698" y="0"/>
                          </a:cubicBezTo>
                          <a:cubicBezTo>
                            <a:pt x="2259943" y="13964"/>
                            <a:pt x="2309248" y="2762"/>
                            <a:pt x="2557221" y="0"/>
                          </a:cubicBezTo>
                          <a:cubicBezTo>
                            <a:pt x="2805195" y="-2762"/>
                            <a:pt x="3160323" y="35831"/>
                            <a:pt x="3319650" y="0"/>
                          </a:cubicBezTo>
                          <a:cubicBezTo>
                            <a:pt x="3478977" y="-35831"/>
                            <a:pt x="3725653" y="10327"/>
                            <a:pt x="3976916" y="0"/>
                          </a:cubicBezTo>
                          <a:cubicBezTo>
                            <a:pt x="4228179" y="-10327"/>
                            <a:pt x="4437186" y="9263"/>
                            <a:pt x="4634183" y="0"/>
                          </a:cubicBezTo>
                          <a:cubicBezTo>
                            <a:pt x="4831180" y="-9263"/>
                            <a:pt x="5073837" y="-32530"/>
                            <a:pt x="5344031" y="0"/>
                          </a:cubicBezTo>
                          <a:cubicBezTo>
                            <a:pt x="5393317" y="-8607"/>
                            <a:pt x="5425240" y="45490"/>
                            <a:pt x="5429929" y="85898"/>
                          </a:cubicBezTo>
                          <a:cubicBezTo>
                            <a:pt x="5446936" y="159121"/>
                            <a:pt x="5419927" y="314177"/>
                            <a:pt x="5429929" y="429477"/>
                          </a:cubicBezTo>
                          <a:cubicBezTo>
                            <a:pt x="5432263" y="470215"/>
                            <a:pt x="5382274" y="508972"/>
                            <a:pt x="5344031" y="515375"/>
                          </a:cubicBezTo>
                          <a:cubicBezTo>
                            <a:pt x="5074836" y="499059"/>
                            <a:pt x="5016423" y="526642"/>
                            <a:pt x="4791927" y="515375"/>
                          </a:cubicBezTo>
                          <a:cubicBezTo>
                            <a:pt x="4567431" y="504108"/>
                            <a:pt x="4365365" y="532193"/>
                            <a:pt x="4134660" y="515375"/>
                          </a:cubicBezTo>
                          <a:cubicBezTo>
                            <a:pt x="3903955" y="498557"/>
                            <a:pt x="3595319" y="548376"/>
                            <a:pt x="3372231" y="515375"/>
                          </a:cubicBezTo>
                          <a:cubicBezTo>
                            <a:pt x="3149143" y="482374"/>
                            <a:pt x="2961715" y="547823"/>
                            <a:pt x="2714965" y="515375"/>
                          </a:cubicBezTo>
                          <a:cubicBezTo>
                            <a:pt x="2468215" y="482927"/>
                            <a:pt x="2343694" y="521997"/>
                            <a:pt x="2057698" y="515375"/>
                          </a:cubicBezTo>
                          <a:cubicBezTo>
                            <a:pt x="1771702" y="508753"/>
                            <a:pt x="1744947" y="525886"/>
                            <a:pt x="1505594" y="515375"/>
                          </a:cubicBezTo>
                          <a:cubicBezTo>
                            <a:pt x="1266241" y="504864"/>
                            <a:pt x="1163744" y="500411"/>
                            <a:pt x="953490" y="515375"/>
                          </a:cubicBezTo>
                          <a:cubicBezTo>
                            <a:pt x="743236" y="530339"/>
                            <a:pt x="355661" y="518321"/>
                            <a:pt x="85898" y="515375"/>
                          </a:cubicBezTo>
                          <a:cubicBezTo>
                            <a:pt x="31620" y="524958"/>
                            <a:pt x="-7006" y="481887"/>
                            <a:pt x="0" y="429477"/>
                          </a:cubicBezTo>
                          <a:cubicBezTo>
                            <a:pt x="6099" y="296436"/>
                            <a:pt x="-12588" y="190137"/>
                            <a:pt x="0" y="85898"/>
                          </a:cubicBezTo>
                          <a:close/>
                        </a:path>
                        <a:path w="5429929" h="515375" stroke="0" extrusionOk="0">
                          <a:moveTo>
                            <a:pt x="0" y="85898"/>
                          </a:moveTo>
                          <a:cubicBezTo>
                            <a:pt x="1285" y="43051"/>
                            <a:pt x="35170" y="1456"/>
                            <a:pt x="85898" y="0"/>
                          </a:cubicBezTo>
                          <a:cubicBezTo>
                            <a:pt x="221972" y="-3689"/>
                            <a:pt x="443667" y="-23128"/>
                            <a:pt x="585421" y="0"/>
                          </a:cubicBezTo>
                          <a:cubicBezTo>
                            <a:pt x="727175" y="23128"/>
                            <a:pt x="977961" y="26065"/>
                            <a:pt x="1295269" y="0"/>
                          </a:cubicBezTo>
                          <a:cubicBezTo>
                            <a:pt x="1612577" y="-26065"/>
                            <a:pt x="1740633" y="-3585"/>
                            <a:pt x="2005117" y="0"/>
                          </a:cubicBezTo>
                          <a:cubicBezTo>
                            <a:pt x="2269601" y="3585"/>
                            <a:pt x="2460557" y="-22535"/>
                            <a:pt x="2609802" y="0"/>
                          </a:cubicBezTo>
                          <a:cubicBezTo>
                            <a:pt x="2759047" y="22535"/>
                            <a:pt x="2972891" y="-24980"/>
                            <a:pt x="3267068" y="0"/>
                          </a:cubicBezTo>
                          <a:cubicBezTo>
                            <a:pt x="3561245" y="24980"/>
                            <a:pt x="3641526" y="27922"/>
                            <a:pt x="3871754" y="0"/>
                          </a:cubicBezTo>
                          <a:cubicBezTo>
                            <a:pt x="4101982" y="-27922"/>
                            <a:pt x="4167838" y="-6947"/>
                            <a:pt x="4423858" y="0"/>
                          </a:cubicBezTo>
                          <a:cubicBezTo>
                            <a:pt x="4679878" y="6947"/>
                            <a:pt x="5075094" y="-22605"/>
                            <a:pt x="5344031" y="0"/>
                          </a:cubicBezTo>
                          <a:cubicBezTo>
                            <a:pt x="5390977" y="9473"/>
                            <a:pt x="5419556" y="33824"/>
                            <a:pt x="5429929" y="85898"/>
                          </a:cubicBezTo>
                          <a:cubicBezTo>
                            <a:pt x="5443014" y="222265"/>
                            <a:pt x="5416537" y="285913"/>
                            <a:pt x="5429929" y="429477"/>
                          </a:cubicBezTo>
                          <a:cubicBezTo>
                            <a:pt x="5429868" y="475583"/>
                            <a:pt x="5386557" y="508516"/>
                            <a:pt x="5344031" y="515375"/>
                          </a:cubicBezTo>
                          <a:cubicBezTo>
                            <a:pt x="5194149" y="486977"/>
                            <a:pt x="4975006" y="516939"/>
                            <a:pt x="4739346" y="515375"/>
                          </a:cubicBezTo>
                          <a:cubicBezTo>
                            <a:pt x="4503687" y="513811"/>
                            <a:pt x="4187888" y="533870"/>
                            <a:pt x="3976916" y="515375"/>
                          </a:cubicBezTo>
                          <a:cubicBezTo>
                            <a:pt x="3765944" y="496881"/>
                            <a:pt x="3677211" y="506748"/>
                            <a:pt x="3424812" y="515375"/>
                          </a:cubicBezTo>
                          <a:cubicBezTo>
                            <a:pt x="3172413" y="524002"/>
                            <a:pt x="2942527" y="535770"/>
                            <a:pt x="2820127" y="515375"/>
                          </a:cubicBezTo>
                          <a:cubicBezTo>
                            <a:pt x="2697727" y="494980"/>
                            <a:pt x="2403765" y="498830"/>
                            <a:pt x="2162861" y="515375"/>
                          </a:cubicBezTo>
                          <a:cubicBezTo>
                            <a:pt x="1921957" y="531920"/>
                            <a:pt x="1680970" y="490890"/>
                            <a:pt x="1400431" y="515375"/>
                          </a:cubicBezTo>
                          <a:cubicBezTo>
                            <a:pt x="1119892" y="539861"/>
                            <a:pt x="963538" y="521690"/>
                            <a:pt x="690583" y="515375"/>
                          </a:cubicBezTo>
                          <a:cubicBezTo>
                            <a:pt x="417628" y="509060"/>
                            <a:pt x="283810" y="525961"/>
                            <a:pt x="85898" y="515375"/>
                          </a:cubicBezTo>
                          <a:cubicBezTo>
                            <a:pt x="29593" y="508055"/>
                            <a:pt x="2590" y="477767"/>
                            <a:pt x="0" y="429477"/>
                          </a:cubicBezTo>
                          <a:cubicBezTo>
                            <a:pt x="-3722" y="320857"/>
                            <a:pt x="16552" y="215389"/>
                            <a:pt x="0" y="8589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800" dirty="0">
                  <a:solidFill>
                    <a:srgbClr val="FF0000"/>
                  </a:solidFill>
                  <a:latin typeface="페이퍼로지 6 SemiBold" pitchFamily="2" charset="-127"/>
                  <a:ea typeface="페이퍼로지 6 SemiBold" pitchFamily="2" charset="-127"/>
                </a:rPr>
                <a:t>간편</a:t>
              </a:r>
              <a:endParaRPr lang="en-US" altLang="ko-KR" sz="1800" dirty="0">
                <a:solidFill>
                  <a:srgbClr val="FF0000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</p:grpSp>
      <p:sp>
        <p:nvSpPr>
          <p:cNvPr id="27" name="모서리가 둥근 직사각형 11">
            <a:extLst>
              <a:ext uri="{FF2B5EF4-FFF2-40B4-BE49-F238E27FC236}">
                <a16:creationId xmlns:a16="http://schemas.microsoft.com/office/drawing/2014/main" id="{60131E36-8CCC-1D93-EB87-3F7CA6FE42A7}"/>
              </a:ext>
            </a:extLst>
          </p:cNvPr>
          <p:cNvSpPr/>
          <p:nvPr/>
        </p:nvSpPr>
        <p:spPr>
          <a:xfrm>
            <a:off x="4496277" y="3341351"/>
            <a:ext cx="1074283" cy="320008"/>
          </a:xfrm>
          <a:prstGeom prst="roundRect">
            <a:avLst/>
          </a:prstGeom>
          <a:solidFill>
            <a:srgbClr val="351B6F"/>
          </a:solidFill>
          <a:ln w="25400" cap="flat">
            <a:solidFill>
              <a:srgbClr val="FFC000"/>
            </a:solidFill>
            <a:prstDash val="solid"/>
            <a:round/>
            <a:extLst>
              <a:ext uri="{C807C97D-BFC1-408E-A445-0C87EB9F89A2}">
                <ask:lineSketchStyleProps xmlns:ask="http://schemas.microsoft.com/office/drawing/2018/sketchyshapes" sd="3444157512">
                  <a:custGeom>
                    <a:avLst/>
                    <a:gdLst>
                      <a:gd name="connsiteX0" fmla="*/ 0 w 5429929"/>
                      <a:gd name="connsiteY0" fmla="*/ 85898 h 515375"/>
                      <a:gd name="connsiteX1" fmla="*/ 85898 w 5429929"/>
                      <a:gd name="connsiteY1" fmla="*/ 0 h 515375"/>
                      <a:gd name="connsiteX2" fmla="*/ 848327 w 5429929"/>
                      <a:gd name="connsiteY2" fmla="*/ 0 h 515375"/>
                      <a:gd name="connsiteX3" fmla="*/ 1558175 w 5429929"/>
                      <a:gd name="connsiteY3" fmla="*/ 0 h 515375"/>
                      <a:gd name="connsiteX4" fmla="*/ 2057698 w 5429929"/>
                      <a:gd name="connsiteY4" fmla="*/ 0 h 515375"/>
                      <a:gd name="connsiteX5" fmla="*/ 2557221 w 5429929"/>
                      <a:gd name="connsiteY5" fmla="*/ 0 h 515375"/>
                      <a:gd name="connsiteX6" fmla="*/ 3319650 w 5429929"/>
                      <a:gd name="connsiteY6" fmla="*/ 0 h 515375"/>
                      <a:gd name="connsiteX7" fmla="*/ 3976916 w 5429929"/>
                      <a:gd name="connsiteY7" fmla="*/ 0 h 515375"/>
                      <a:gd name="connsiteX8" fmla="*/ 4634183 w 5429929"/>
                      <a:gd name="connsiteY8" fmla="*/ 0 h 515375"/>
                      <a:gd name="connsiteX9" fmla="*/ 5344031 w 5429929"/>
                      <a:gd name="connsiteY9" fmla="*/ 0 h 515375"/>
                      <a:gd name="connsiteX10" fmla="*/ 5429929 w 5429929"/>
                      <a:gd name="connsiteY10" fmla="*/ 85898 h 515375"/>
                      <a:gd name="connsiteX11" fmla="*/ 5429929 w 5429929"/>
                      <a:gd name="connsiteY11" fmla="*/ 429477 h 515375"/>
                      <a:gd name="connsiteX12" fmla="*/ 5344031 w 5429929"/>
                      <a:gd name="connsiteY12" fmla="*/ 515375 h 515375"/>
                      <a:gd name="connsiteX13" fmla="*/ 4791927 w 5429929"/>
                      <a:gd name="connsiteY13" fmla="*/ 515375 h 515375"/>
                      <a:gd name="connsiteX14" fmla="*/ 4134660 w 5429929"/>
                      <a:gd name="connsiteY14" fmla="*/ 515375 h 515375"/>
                      <a:gd name="connsiteX15" fmla="*/ 3372231 w 5429929"/>
                      <a:gd name="connsiteY15" fmla="*/ 515375 h 515375"/>
                      <a:gd name="connsiteX16" fmla="*/ 2714965 w 5429929"/>
                      <a:gd name="connsiteY16" fmla="*/ 515375 h 515375"/>
                      <a:gd name="connsiteX17" fmla="*/ 2057698 w 5429929"/>
                      <a:gd name="connsiteY17" fmla="*/ 515375 h 515375"/>
                      <a:gd name="connsiteX18" fmla="*/ 1505594 w 5429929"/>
                      <a:gd name="connsiteY18" fmla="*/ 515375 h 515375"/>
                      <a:gd name="connsiteX19" fmla="*/ 953490 w 5429929"/>
                      <a:gd name="connsiteY19" fmla="*/ 515375 h 515375"/>
                      <a:gd name="connsiteX20" fmla="*/ 85898 w 5429929"/>
                      <a:gd name="connsiteY20" fmla="*/ 515375 h 515375"/>
                      <a:gd name="connsiteX21" fmla="*/ 0 w 5429929"/>
                      <a:gd name="connsiteY21" fmla="*/ 429477 h 515375"/>
                      <a:gd name="connsiteX22" fmla="*/ 0 w 5429929"/>
                      <a:gd name="connsiteY22" fmla="*/ 85898 h 515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5429929" h="515375" fill="none" extrusionOk="0">
                        <a:moveTo>
                          <a:pt x="0" y="85898"/>
                        </a:moveTo>
                        <a:cubicBezTo>
                          <a:pt x="128" y="32446"/>
                          <a:pt x="35371" y="-10788"/>
                          <a:pt x="85898" y="0"/>
                        </a:cubicBezTo>
                        <a:cubicBezTo>
                          <a:pt x="404392" y="17769"/>
                          <a:pt x="591621" y="-17955"/>
                          <a:pt x="848327" y="0"/>
                        </a:cubicBezTo>
                        <a:cubicBezTo>
                          <a:pt x="1105033" y="17955"/>
                          <a:pt x="1396467" y="-14365"/>
                          <a:pt x="1558175" y="0"/>
                        </a:cubicBezTo>
                        <a:cubicBezTo>
                          <a:pt x="1719883" y="14365"/>
                          <a:pt x="1855453" y="-13964"/>
                          <a:pt x="2057698" y="0"/>
                        </a:cubicBezTo>
                        <a:cubicBezTo>
                          <a:pt x="2259943" y="13964"/>
                          <a:pt x="2309248" y="2762"/>
                          <a:pt x="2557221" y="0"/>
                        </a:cubicBezTo>
                        <a:cubicBezTo>
                          <a:pt x="2805195" y="-2762"/>
                          <a:pt x="3160323" y="35831"/>
                          <a:pt x="3319650" y="0"/>
                        </a:cubicBezTo>
                        <a:cubicBezTo>
                          <a:pt x="3478977" y="-35831"/>
                          <a:pt x="3725653" y="10327"/>
                          <a:pt x="3976916" y="0"/>
                        </a:cubicBezTo>
                        <a:cubicBezTo>
                          <a:pt x="4228179" y="-10327"/>
                          <a:pt x="4437186" y="9263"/>
                          <a:pt x="4634183" y="0"/>
                        </a:cubicBezTo>
                        <a:cubicBezTo>
                          <a:pt x="4831180" y="-9263"/>
                          <a:pt x="5073837" y="-32530"/>
                          <a:pt x="5344031" y="0"/>
                        </a:cubicBezTo>
                        <a:cubicBezTo>
                          <a:pt x="5393317" y="-8607"/>
                          <a:pt x="5425240" y="45490"/>
                          <a:pt x="5429929" y="85898"/>
                        </a:cubicBezTo>
                        <a:cubicBezTo>
                          <a:pt x="5446936" y="159121"/>
                          <a:pt x="5419927" y="314177"/>
                          <a:pt x="5429929" y="429477"/>
                        </a:cubicBezTo>
                        <a:cubicBezTo>
                          <a:pt x="5432263" y="470215"/>
                          <a:pt x="5382274" y="508972"/>
                          <a:pt x="5344031" y="515375"/>
                        </a:cubicBezTo>
                        <a:cubicBezTo>
                          <a:pt x="5074836" y="499059"/>
                          <a:pt x="5016423" y="526642"/>
                          <a:pt x="4791927" y="515375"/>
                        </a:cubicBezTo>
                        <a:cubicBezTo>
                          <a:pt x="4567431" y="504108"/>
                          <a:pt x="4365365" y="532193"/>
                          <a:pt x="4134660" y="515375"/>
                        </a:cubicBezTo>
                        <a:cubicBezTo>
                          <a:pt x="3903955" y="498557"/>
                          <a:pt x="3595319" y="548376"/>
                          <a:pt x="3372231" y="515375"/>
                        </a:cubicBezTo>
                        <a:cubicBezTo>
                          <a:pt x="3149143" y="482374"/>
                          <a:pt x="2961715" y="547823"/>
                          <a:pt x="2714965" y="515375"/>
                        </a:cubicBezTo>
                        <a:cubicBezTo>
                          <a:pt x="2468215" y="482927"/>
                          <a:pt x="2343694" y="521997"/>
                          <a:pt x="2057698" y="515375"/>
                        </a:cubicBezTo>
                        <a:cubicBezTo>
                          <a:pt x="1771702" y="508753"/>
                          <a:pt x="1744947" y="525886"/>
                          <a:pt x="1505594" y="515375"/>
                        </a:cubicBezTo>
                        <a:cubicBezTo>
                          <a:pt x="1266241" y="504864"/>
                          <a:pt x="1163744" y="500411"/>
                          <a:pt x="953490" y="515375"/>
                        </a:cubicBezTo>
                        <a:cubicBezTo>
                          <a:pt x="743236" y="530339"/>
                          <a:pt x="355661" y="518321"/>
                          <a:pt x="85898" y="515375"/>
                        </a:cubicBezTo>
                        <a:cubicBezTo>
                          <a:pt x="31620" y="524958"/>
                          <a:pt x="-7006" y="481887"/>
                          <a:pt x="0" y="429477"/>
                        </a:cubicBezTo>
                        <a:cubicBezTo>
                          <a:pt x="6099" y="296436"/>
                          <a:pt x="-12588" y="190137"/>
                          <a:pt x="0" y="85898"/>
                        </a:cubicBezTo>
                        <a:close/>
                      </a:path>
                      <a:path w="5429929" h="515375" stroke="0" extrusionOk="0">
                        <a:moveTo>
                          <a:pt x="0" y="85898"/>
                        </a:moveTo>
                        <a:cubicBezTo>
                          <a:pt x="1285" y="43051"/>
                          <a:pt x="35170" y="1456"/>
                          <a:pt x="85898" y="0"/>
                        </a:cubicBezTo>
                        <a:cubicBezTo>
                          <a:pt x="221972" y="-3689"/>
                          <a:pt x="443667" y="-23128"/>
                          <a:pt x="585421" y="0"/>
                        </a:cubicBezTo>
                        <a:cubicBezTo>
                          <a:pt x="727175" y="23128"/>
                          <a:pt x="977961" y="26065"/>
                          <a:pt x="1295269" y="0"/>
                        </a:cubicBezTo>
                        <a:cubicBezTo>
                          <a:pt x="1612577" y="-26065"/>
                          <a:pt x="1740633" y="-3585"/>
                          <a:pt x="2005117" y="0"/>
                        </a:cubicBezTo>
                        <a:cubicBezTo>
                          <a:pt x="2269601" y="3585"/>
                          <a:pt x="2460557" y="-22535"/>
                          <a:pt x="2609802" y="0"/>
                        </a:cubicBezTo>
                        <a:cubicBezTo>
                          <a:pt x="2759047" y="22535"/>
                          <a:pt x="2972891" y="-24980"/>
                          <a:pt x="3267068" y="0"/>
                        </a:cubicBezTo>
                        <a:cubicBezTo>
                          <a:pt x="3561245" y="24980"/>
                          <a:pt x="3641526" y="27922"/>
                          <a:pt x="3871754" y="0"/>
                        </a:cubicBezTo>
                        <a:cubicBezTo>
                          <a:pt x="4101982" y="-27922"/>
                          <a:pt x="4167838" y="-6947"/>
                          <a:pt x="4423858" y="0"/>
                        </a:cubicBezTo>
                        <a:cubicBezTo>
                          <a:pt x="4679878" y="6947"/>
                          <a:pt x="5075094" y="-22605"/>
                          <a:pt x="5344031" y="0"/>
                        </a:cubicBezTo>
                        <a:cubicBezTo>
                          <a:pt x="5390977" y="9473"/>
                          <a:pt x="5419556" y="33824"/>
                          <a:pt x="5429929" y="85898"/>
                        </a:cubicBezTo>
                        <a:cubicBezTo>
                          <a:pt x="5443014" y="222265"/>
                          <a:pt x="5416537" y="285913"/>
                          <a:pt x="5429929" y="429477"/>
                        </a:cubicBezTo>
                        <a:cubicBezTo>
                          <a:pt x="5429868" y="475583"/>
                          <a:pt x="5386557" y="508516"/>
                          <a:pt x="5344031" y="515375"/>
                        </a:cubicBezTo>
                        <a:cubicBezTo>
                          <a:pt x="5194149" y="486977"/>
                          <a:pt x="4975006" y="516939"/>
                          <a:pt x="4739346" y="515375"/>
                        </a:cubicBezTo>
                        <a:cubicBezTo>
                          <a:pt x="4503687" y="513811"/>
                          <a:pt x="4187888" y="533870"/>
                          <a:pt x="3976916" y="515375"/>
                        </a:cubicBezTo>
                        <a:cubicBezTo>
                          <a:pt x="3765944" y="496881"/>
                          <a:pt x="3677211" y="506748"/>
                          <a:pt x="3424812" y="515375"/>
                        </a:cubicBezTo>
                        <a:cubicBezTo>
                          <a:pt x="3172413" y="524002"/>
                          <a:pt x="2942527" y="535770"/>
                          <a:pt x="2820127" y="515375"/>
                        </a:cubicBezTo>
                        <a:cubicBezTo>
                          <a:pt x="2697727" y="494980"/>
                          <a:pt x="2403765" y="498830"/>
                          <a:pt x="2162861" y="515375"/>
                        </a:cubicBezTo>
                        <a:cubicBezTo>
                          <a:pt x="1921957" y="531920"/>
                          <a:pt x="1680970" y="490890"/>
                          <a:pt x="1400431" y="515375"/>
                        </a:cubicBezTo>
                        <a:cubicBezTo>
                          <a:pt x="1119892" y="539861"/>
                          <a:pt x="963538" y="521690"/>
                          <a:pt x="690583" y="515375"/>
                        </a:cubicBezTo>
                        <a:cubicBezTo>
                          <a:pt x="417628" y="509060"/>
                          <a:pt x="283810" y="525961"/>
                          <a:pt x="85898" y="515375"/>
                        </a:cubicBezTo>
                        <a:cubicBezTo>
                          <a:pt x="29593" y="508055"/>
                          <a:pt x="2590" y="477767"/>
                          <a:pt x="0" y="429477"/>
                        </a:cubicBezTo>
                        <a:cubicBezTo>
                          <a:pt x="-3722" y="320857"/>
                          <a:pt x="16552" y="215389"/>
                          <a:pt x="0" y="8589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ko-KR" sz="14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NOAC</a:t>
            </a: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AFF663F0-82A6-921B-F8F9-D354544CCB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9952" y="3706840"/>
            <a:ext cx="1796695" cy="918075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B146F302-B8D7-F9AF-0F7E-4EC1BD4C5C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6651" y="3698370"/>
            <a:ext cx="1789068" cy="926545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7A7A3234-28D8-E781-2DEE-E63F41B64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0421" y="3701778"/>
            <a:ext cx="1796695" cy="90287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37F0F249-FC27-37D8-E30F-08B1425361C6}"/>
              </a:ext>
            </a:extLst>
          </p:cNvPr>
          <p:cNvSpPr txBox="1"/>
          <p:nvPr/>
        </p:nvSpPr>
        <p:spPr>
          <a:xfrm>
            <a:off x="4903048" y="4600779"/>
            <a:ext cx="1030503" cy="3089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페이퍼로지 6 SemiBold" pitchFamily="2" charset="-127"/>
                <a:ea typeface="페이퍼로지 6 SemiBold" pitchFamily="2" charset="-127"/>
                <a:sym typeface="맑은 고딕"/>
              </a:rPr>
              <a:t>[</a:t>
            </a:r>
            <a:r>
              <a:rPr kumimoji="0" lang="ko-KR" altLang="en-US" sz="9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페이퍼로지 6 SemiBold" pitchFamily="2" charset="-127"/>
                <a:ea typeface="페이퍼로지 6 SemiBold" pitchFamily="2" charset="-127"/>
                <a:sym typeface="맑은 고딕"/>
              </a:rPr>
              <a:t>자렐토</a:t>
            </a: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페이퍼로지 6 SemiBold" pitchFamily="2" charset="-127"/>
                <a:ea typeface="페이퍼로지 6 SemiBold" pitchFamily="2" charset="-127"/>
                <a:sym typeface="맑은 고딕"/>
              </a:rPr>
              <a:t>]</a:t>
            </a:r>
            <a:endParaRPr kumimoji="0" lang="ko-KR" altLang="en-US" sz="9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페이퍼로지 6 SemiBold" pitchFamily="2" charset="-127"/>
              <a:ea typeface="페이퍼로지 6 SemiBold" pitchFamily="2" charset="-127"/>
              <a:sym typeface="맑은 고딕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AA6253-DBBF-A11B-5257-63F0A5F16856}"/>
              </a:ext>
            </a:extLst>
          </p:cNvPr>
          <p:cNvSpPr txBox="1"/>
          <p:nvPr/>
        </p:nvSpPr>
        <p:spPr>
          <a:xfrm>
            <a:off x="6785934" y="4600779"/>
            <a:ext cx="1030503" cy="3089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페이퍼로지 6 SemiBold" pitchFamily="2" charset="-127"/>
                <a:ea typeface="페이퍼로지 6 SemiBold" pitchFamily="2" charset="-127"/>
                <a:sym typeface="맑은 고딕"/>
              </a:rPr>
              <a:t>[</a:t>
            </a:r>
            <a:r>
              <a:rPr lang="ko-KR" altLang="en-US" sz="900" dirty="0" err="1">
                <a:latin typeface="페이퍼로지 6 SemiBold" pitchFamily="2" charset="-127"/>
                <a:ea typeface="페이퍼로지 6 SemiBold" pitchFamily="2" charset="-127"/>
              </a:rPr>
              <a:t>프라닥사</a:t>
            </a: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페이퍼로지 6 SemiBold" pitchFamily="2" charset="-127"/>
                <a:ea typeface="페이퍼로지 6 SemiBold" pitchFamily="2" charset="-127"/>
                <a:sym typeface="맑은 고딕"/>
              </a:rPr>
              <a:t>]</a:t>
            </a:r>
            <a:endParaRPr kumimoji="0" lang="ko-KR" altLang="en-US" sz="9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페이퍼로지 6 SemiBold" pitchFamily="2" charset="-127"/>
              <a:ea typeface="페이퍼로지 6 SemiBold" pitchFamily="2" charset="-127"/>
              <a:sym typeface="맑은 고딕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85DE9A0-00F2-77F7-816E-5BE694440087}"/>
              </a:ext>
            </a:extLst>
          </p:cNvPr>
          <p:cNvSpPr txBox="1"/>
          <p:nvPr/>
        </p:nvSpPr>
        <p:spPr>
          <a:xfrm>
            <a:off x="8673517" y="4600779"/>
            <a:ext cx="1030503" cy="3089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페이퍼로지 6 SemiBold" pitchFamily="2" charset="-127"/>
                <a:ea typeface="페이퍼로지 6 SemiBold" pitchFamily="2" charset="-127"/>
                <a:sym typeface="맑은 고딕"/>
              </a:rPr>
              <a:t>[</a:t>
            </a:r>
            <a:r>
              <a:rPr kumimoji="0" lang="ko-KR" altLang="en-US" sz="9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페이퍼로지 6 SemiBold" pitchFamily="2" charset="-127"/>
                <a:ea typeface="페이퍼로지 6 SemiBold" pitchFamily="2" charset="-127"/>
                <a:sym typeface="맑은 고딕"/>
              </a:rPr>
              <a:t>엘리퀴스</a:t>
            </a: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페이퍼로지 6 SemiBold" pitchFamily="2" charset="-127"/>
                <a:ea typeface="페이퍼로지 6 SemiBold" pitchFamily="2" charset="-127"/>
                <a:sym typeface="맑은 고딕"/>
              </a:rPr>
              <a:t>]</a:t>
            </a:r>
            <a:endParaRPr kumimoji="0" lang="ko-KR" altLang="en-US" sz="9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페이퍼로지 6 SemiBold" pitchFamily="2" charset="-127"/>
              <a:ea typeface="페이퍼로지 6 SemiBold" pitchFamily="2" charset="-127"/>
              <a:sym typeface="맑은 고딕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C3AE7E7-4CA7-42F6-9486-D3AA1D45E466}"/>
              </a:ext>
            </a:extLst>
          </p:cNvPr>
          <p:cNvSpPr txBox="1"/>
          <p:nvPr/>
        </p:nvSpPr>
        <p:spPr>
          <a:xfrm>
            <a:off x="5463837" y="3348499"/>
            <a:ext cx="4689087" cy="332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1050" dirty="0" err="1">
                <a:latin typeface="페이퍼로지 6 SemiBold" pitchFamily="2" charset="-127"/>
                <a:ea typeface="페이퍼로지 6 SemiBold" pitchFamily="2" charset="-127"/>
              </a:rPr>
              <a:t>와파린의</a:t>
            </a:r>
            <a:r>
              <a:rPr lang="ko-KR" altLang="en-US" sz="1050" dirty="0">
                <a:latin typeface="페이퍼로지 6 SemiBold" pitchFamily="2" charset="-127"/>
                <a:ea typeface="페이퍼로지 6 SemiBold" pitchFamily="2" charset="-127"/>
              </a:rPr>
              <a:t> 불편함을 해소하기 위해 개발된 약제 </a:t>
            </a:r>
            <a:r>
              <a:rPr lang="ko-KR" altLang="en-US" sz="1050" dirty="0" err="1">
                <a:latin typeface="페이퍼로지 6 SemiBold" pitchFamily="2" charset="-127"/>
                <a:ea typeface="페이퍼로지 6 SemiBold" pitchFamily="2" charset="-127"/>
              </a:rPr>
              <a:t>와파린을</a:t>
            </a:r>
            <a:r>
              <a:rPr lang="ko-KR" altLang="en-US" sz="1050" dirty="0">
                <a:latin typeface="페이퍼로지 6 SemiBold" pitchFamily="2" charset="-127"/>
                <a:ea typeface="페이퍼로지 6 SemiBold" pitchFamily="2" charset="-127"/>
              </a:rPr>
              <a:t> 대체하는 차세대 항응고제</a:t>
            </a:r>
            <a:endParaRPr kumimoji="0" lang="ko-KR" altLang="en-US" sz="105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페이퍼로지 6 SemiBold" pitchFamily="2" charset="-127"/>
              <a:ea typeface="페이퍼로지 6 SemiBold" pitchFamily="2" charset="-127"/>
              <a:sym typeface="맑은 고딕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9F3F4F-4214-9350-DFC2-02E01FB5B7F2}"/>
              </a:ext>
            </a:extLst>
          </p:cNvPr>
          <p:cNvSpPr txBox="1"/>
          <p:nvPr/>
        </p:nvSpPr>
        <p:spPr>
          <a:xfrm>
            <a:off x="260348" y="5259095"/>
            <a:ext cx="9892576" cy="4474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kern="0" cap="none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페이퍼로지 6 SemiBold" pitchFamily="2" charset="-127"/>
                <a:ea typeface="페이퍼로지 6 SemiBold" pitchFamily="2" charset="-127"/>
                <a:sym typeface="맑은 고딕"/>
              </a:rPr>
              <a:t>2</a:t>
            </a:r>
            <a:r>
              <a:rPr kumimoji="0" lang="ko-KR" altLang="en-US" sz="1800" b="0" i="0" u="none" kern="0" cap="none" normalizeH="0" baseline="0" noProof="0" dirty="0" err="1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페이퍼로지 6 SemiBold" pitchFamily="2" charset="-127"/>
                <a:ea typeface="페이퍼로지 6 SemiBold" pitchFamily="2" charset="-127"/>
                <a:sym typeface="맑은 고딕"/>
              </a:rPr>
              <a:t>대진단</a:t>
            </a:r>
            <a:r>
              <a:rPr kumimoji="0" lang="ko-KR" altLang="en-US" sz="1800" b="0" i="0" u="none" kern="0" cap="none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페이퍼로지 6 SemiBold" pitchFamily="2" charset="-127"/>
                <a:ea typeface="페이퍼로지 6 SemiBold" pitchFamily="2" charset="-127"/>
                <a:sym typeface="맑은 고딕"/>
              </a:rPr>
              <a:t> 후 직접치료 목적 처방 시 </a:t>
            </a:r>
            <a:r>
              <a:rPr lang="en-US" altLang="ko-KR" sz="1800" dirty="0">
                <a:solidFill>
                  <a:srgbClr val="FF3399"/>
                </a:solidFill>
                <a:latin typeface="페이퍼로지 6 SemiBold" pitchFamily="2" charset="-127"/>
                <a:ea typeface="페이퍼로지 6 SemiBold" pitchFamily="2" charset="-127"/>
              </a:rPr>
              <a:t> </a:t>
            </a:r>
            <a:r>
              <a:rPr kumimoji="0" lang="ko-KR" altLang="en-US" sz="1800" b="0" i="0" u="none" kern="0" cap="none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페이퍼로지 6 SemiBold" pitchFamily="2" charset="-127"/>
                <a:ea typeface="페이퍼로지 6 SemiBold" pitchFamily="2" charset="-127"/>
                <a:sym typeface="맑은 고딕"/>
              </a:rPr>
              <a:t>연간 </a:t>
            </a:r>
            <a:r>
              <a:rPr kumimoji="0" lang="en-US" altLang="ko-KR" sz="1800" b="0" i="0" u="none" kern="0" cap="none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페이퍼로지 6 SemiBold" pitchFamily="2" charset="-127"/>
                <a:ea typeface="페이퍼로지 6 SemiBold" pitchFamily="2" charset="-127"/>
                <a:sym typeface="맑은 고딕"/>
              </a:rPr>
              <a:t>1</a:t>
            </a:r>
            <a:r>
              <a:rPr kumimoji="0" lang="ko-KR" altLang="en-US" sz="1800" b="0" i="0" u="none" kern="0" cap="none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페이퍼로지 6 SemiBold" pitchFamily="2" charset="-127"/>
                <a:ea typeface="페이퍼로지 6 SemiBold" pitchFamily="2" charset="-127"/>
                <a:sym typeface="맑은 고딕"/>
              </a:rPr>
              <a:t>회</a:t>
            </a:r>
            <a:r>
              <a:rPr kumimoji="0" lang="ko-KR" altLang="en-US" sz="1800" b="0" i="0" u="none" kern="0" cap="none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페이퍼로지 6 SemiBold" pitchFamily="2" charset="-127"/>
                <a:ea typeface="페이퍼로지 6 SemiBold" pitchFamily="2" charset="-127"/>
                <a:sym typeface="맑은 고딕"/>
              </a:rPr>
              <a:t>한 매년 </a:t>
            </a:r>
            <a:r>
              <a:rPr lang="ko-KR" altLang="en-US" sz="1800" dirty="0">
                <a:solidFill>
                  <a:srgbClr val="7030A0"/>
                </a:solidFill>
                <a:latin typeface="페이퍼로지 6 SemiBold" pitchFamily="2" charset="-127"/>
                <a:ea typeface="페이퍼로지 6 SemiBold" pitchFamily="2" charset="-127"/>
              </a:rPr>
              <a:t>최대 </a:t>
            </a:r>
            <a:r>
              <a:rPr lang="en-US" altLang="ko-KR" sz="1800" dirty="0">
                <a:solidFill>
                  <a:srgbClr val="7030A0"/>
                </a:solidFill>
                <a:latin typeface="페이퍼로지 6 SemiBold" pitchFamily="2" charset="-127"/>
                <a:ea typeface="페이퍼로지 6 SemiBold" pitchFamily="2" charset="-127"/>
              </a:rPr>
              <a:t>100</a:t>
            </a:r>
            <a:r>
              <a:rPr lang="ko-KR" altLang="en-US" sz="1800" dirty="0">
                <a:solidFill>
                  <a:srgbClr val="7030A0"/>
                </a:solidFill>
                <a:latin typeface="페이퍼로지 6 SemiBold" pitchFamily="2" charset="-127"/>
                <a:ea typeface="페이퍼로지 6 SemiBold" pitchFamily="2" charset="-127"/>
              </a:rPr>
              <a:t>만원 </a:t>
            </a:r>
            <a:r>
              <a:rPr lang="ko-KR" altLang="en-US" sz="1800" dirty="0">
                <a:solidFill>
                  <a:srgbClr val="FF3399"/>
                </a:solidFill>
                <a:latin typeface="페이퍼로지 6 SemiBold" pitchFamily="2" charset="-127"/>
                <a:ea typeface="페이퍼로지 6 SemiBold" pitchFamily="2" charset="-127"/>
              </a:rPr>
              <a:t>지급 </a:t>
            </a:r>
            <a:r>
              <a:rPr lang="en-US" altLang="ko-KR" sz="1800" dirty="0">
                <a:solidFill>
                  <a:srgbClr val="FF3399"/>
                </a:solidFill>
                <a:latin typeface="페이퍼로지 6 SemiBold" pitchFamily="2" charset="-127"/>
                <a:ea typeface="페이퍼로지 6 SemiBold" pitchFamily="2" charset="-127"/>
              </a:rPr>
              <a:t>!</a:t>
            </a:r>
            <a:endParaRPr kumimoji="0" lang="ko-KR" altLang="en-US" sz="1800" b="0" i="0" u="none" kern="0" cap="none" normalizeH="0" baseline="0" noProof="0" dirty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페이퍼로지 6 SemiBold" pitchFamily="2" charset="-127"/>
              <a:ea typeface="페이퍼로지 6 SemiBold" pitchFamily="2" charset="-127"/>
              <a:sym typeface="맑은 고딕"/>
            </a:endParaRPr>
          </a:p>
        </p:txBody>
      </p:sp>
      <p:graphicFrame>
        <p:nvGraphicFramePr>
          <p:cNvPr id="37" name="표 36">
            <a:extLst>
              <a:ext uri="{FF2B5EF4-FFF2-40B4-BE49-F238E27FC236}">
                <a16:creationId xmlns:a16="http://schemas.microsoft.com/office/drawing/2014/main" id="{9EFE0B47-8570-97C6-81B1-D282303F0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626541"/>
              </p:ext>
            </p:extLst>
          </p:nvPr>
        </p:nvGraphicFramePr>
        <p:xfrm>
          <a:off x="471498" y="5658755"/>
          <a:ext cx="9470276" cy="92432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67569">
                  <a:extLst>
                    <a:ext uri="{9D8B030D-6E8A-4147-A177-3AD203B41FA5}">
                      <a16:colId xmlns:a16="http://schemas.microsoft.com/office/drawing/2014/main" val="493520356"/>
                    </a:ext>
                  </a:extLst>
                </a:gridCol>
                <a:gridCol w="2367569">
                  <a:extLst>
                    <a:ext uri="{9D8B030D-6E8A-4147-A177-3AD203B41FA5}">
                      <a16:colId xmlns:a16="http://schemas.microsoft.com/office/drawing/2014/main" val="714033127"/>
                    </a:ext>
                  </a:extLst>
                </a:gridCol>
                <a:gridCol w="2367569">
                  <a:extLst>
                    <a:ext uri="{9D8B030D-6E8A-4147-A177-3AD203B41FA5}">
                      <a16:colId xmlns:a16="http://schemas.microsoft.com/office/drawing/2014/main" val="1905125055"/>
                    </a:ext>
                  </a:extLst>
                </a:gridCol>
                <a:gridCol w="2367569">
                  <a:extLst>
                    <a:ext uri="{9D8B030D-6E8A-4147-A177-3AD203B41FA5}">
                      <a16:colId xmlns:a16="http://schemas.microsoft.com/office/drawing/2014/main" val="2611206778"/>
                    </a:ext>
                  </a:extLst>
                </a:gridCol>
              </a:tblGrid>
              <a:tr h="41721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 spc="0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주계약</a:t>
                      </a:r>
                      <a:r>
                        <a:rPr lang="ko-KR" altLang="en-US" sz="8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 </a:t>
                      </a:r>
                      <a:r>
                        <a:rPr lang="en-US" altLang="ko-KR" sz="8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: 20</a:t>
                      </a:r>
                      <a:r>
                        <a:rPr lang="ko-KR" altLang="en-US" sz="800" u="none" strike="noStrike" spc="0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년납</a:t>
                      </a:r>
                      <a:r>
                        <a:rPr lang="ko-KR" altLang="en-US" sz="8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 종신만기</a:t>
                      </a:r>
                      <a:r>
                        <a:rPr lang="en-US" altLang="ko-KR" sz="8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(10</a:t>
                      </a:r>
                      <a:r>
                        <a:rPr lang="ko-KR" altLang="en-US" sz="800" u="none" strike="noStrike" spc="0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년고지형</a:t>
                      </a:r>
                      <a:r>
                        <a:rPr lang="en-US" altLang="ko-KR" sz="8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,3</a:t>
                      </a:r>
                      <a:r>
                        <a:rPr lang="ko-KR" altLang="en-US" sz="8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대납입면제형</a:t>
                      </a:r>
                      <a:r>
                        <a:rPr lang="en-US" altLang="ko-KR" sz="8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altLang="ko-KR" sz="8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20</a:t>
                      </a:r>
                      <a:r>
                        <a:rPr lang="ko-KR" altLang="en-US" sz="800" u="none" strike="noStrike" spc="0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년갱신특약</a:t>
                      </a:r>
                      <a:r>
                        <a:rPr lang="ko-KR" altLang="en-US" sz="8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 </a:t>
                      </a:r>
                      <a:r>
                        <a:rPr lang="en-US" altLang="ko-KR" sz="8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100</a:t>
                      </a:r>
                      <a:r>
                        <a:rPr lang="ko-KR" altLang="en-US" sz="8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만원 가입 시</a:t>
                      </a:r>
                      <a:endParaRPr lang="ko-KR" altLang="en-US" sz="800" b="0" i="0" u="none" strike="noStrike" spc="0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32887" marR="32887" marT="11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40</a:t>
                      </a:r>
                      <a:r>
                        <a:rPr lang="ko-KR" altLang="en-US" sz="13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세</a:t>
                      </a:r>
                      <a:endParaRPr lang="ko-KR" altLang="en-US" sz="1300" b="0" i="0" u="none" strike="noStrike" spc="0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32887" marR="32887" marT="1152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50</a:t>
                      </a:r>
                      <a:r>
                        <a:rPr lang="ko-KR" altLang="en-US" sz="13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세</a:t>
                      </a:r>
                      <a:endParaRPr lang="ko-KR" altLang="en-US" sz="1300" b="0" i="0" u="none" strike="noStrike" spc="0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32887" marR="32887" marT="1152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60</a:t>
                      </a:r>
                      <a:r>
                        <a:rPr lang="ko-KR" altLang="en-US" sz="13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세</a:t>
                      </a:r>
                      <a:endParaRPr lang="ko-KR" altLang="en-US" sz="1300" b="0" i="0" u="none" strike="noStrike" spc="0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32887" marR="32887" marT="1152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8264095"/>
                  </a:ext>
                </a:extLst>
              </a:tr>
              <a:tr h="25355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3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남자</a:t>
                      </a:r>
                      <a:endParaRPr lang="ko-KR" altLang="en-US" sz="1300" b="0" i="0" u="none" strike="noStrike" spc="0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32887" marR="32887" marT="11526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838</a:t>
                      </a:r>
                    </a:p>
                  </a:txBody>
                  <a:tcPr marL="32887" marR="32887" marT="11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2,558</a:t>
                      </a:r>
                    </a:p>
                  </a:txBody>
                  <a:tcPr marL="32887" marR="32887" marT="11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5,760</a:t>
                      </a:r>
                    </a:p>
                  </a:txBody>
                  <a:tcPr marL="32887" marR="32887" marT="11526" marB="0" anchor="ctr"/>
                </a:tc>
                <a:extLst>
                  <a:ext uri="{0D108BD9-81ED-4DB2-BD59-A6C34878D82A}">
                    <a16:rowId xmlns:a16="http://schemas.microsoft.com/office/drawing/2014/main" val="4081652159"/>
                  </a:ext>
                </a:extLst>
              </a:tr>
              <a:tr h="25355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300" u="none" strike="noStrike" spc="0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여자</a:t>
                      </a:r>
                      <a:endParaRPr lang="ko-KR" altLang="en-US" sz="1300" b="0" i="0" u="none" strike="noStrike" spc="0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32887" marR="32887" marT="11526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314</a:t>
                      </a:r>
                    </a:p>
                  </a:txBody>
                  <a:tcPr marL="32887" marR="32887" marT="11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1,008</a:t>
                      </a:r>
                    </a:p>
                  </a:txBody>
                  <a:tcPr marL="32887" marR="32887" marT="11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2,823</a:t>
                      </a:r>
                    </a:p>
                  </a:txBody>
                  <a:tcPr marL="32887" marR="32887" marT="11526" marB="0" anchor="ctr"/>
                </a:tc>
                <a:extLst>
                  <a:ext uri="{0D108BD9-81ED-4DB2-BD59-A6C34878D82A}">
                    <a16:rowId xmlns:a16="http://schemas.microsoft.com/office/drawing/2014/main" val="784967707"/>
                  </a:ext>
                </a:extLst>
              </a:tr>
            </a:tbl>
          </a:graphicData>
        </a:graphic>
      </p:graphicFrame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B31D8213-5368-B2CF-9DB4-2191286C3D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19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48116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D7122FC7-72A7-F148-D6B9-33185228371B}"/>
              </a:ext>
            </a:extLst>
          </p:cNvPr>
          <p:cNvGrpSpPr/>
          <p:nvPr/>
        </p:nvGrpSpPr>
        <p:grpSpPr>
          <a:xfrm>
            <a:off x="2108167" y="1196037"/>
            <a:ext cx="6151629" cy="1272137"/>
            <a:chOff x="2284374" y="2354292"/>
            <a:chExt cx="5592390" cy="1272137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2DF0EB47-80EE-6670-8AAB-F7F7D4A0D458}"/>
                </a:ext>
              </a:extLst>
            </p:cNvPr>
            <p:cNvSpPr/>
            <p:nvPr/>
          </p:nvSpPr>
          <p:spPr>
            <a:xfrm>
              <a:off x="2284374" y="2712029"/>
              <a:ext cx="5592390" cy="914400"/>
            </a:xfrm>
            <a:prstGeom prst="rect">
              <a:avLst/>
            </a:prstGeom>
            <a:noFill/>
            <a:ln w="76200">
              <a:solidFill>
                <a:srgbClr val="351B6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월보험료 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8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만원 초과분의 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50%, 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최대 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5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천원 평생할인</a:t>
              </a:r>
              <a:endPara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endParaRPr>
            </a:p>
            <a:p>
              <a:pPr algn="ctr"/>
              <a:endPara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4F89099-4A62-C5A3-D539-909FED815E40}"/>
                </a:ext>
              </a:extLst>
            </p:cNvPr>
            <p:cNvSpPr txBox="1"/>
            <p:nvPr/>
          </p:nvSpPr>
          <p:spPr>
            <a:xfrm>
              <a:off x="2804051" y="2354292"/>
              <a:ext cx="4553045" cy="359808"/>
            </a:xfrm>
            <a:prstGeom prst="rect">
              <a:avLst/>
            </a:prstGeom>
            <a:noFill/>
          </p:spPr>
          <p:txBody>
            <a:bodyPr wrap="none" lIns="36000" tIns="18000" rIns="36000" bIns="0" rtlCol="0" anchor="ctr">
              <a:spAutoFit/>
              <a:scene3d>
                <a:camera prst="orthographicFront"/>
                <a:lightRig rig="threePt" dir="t"/>
              </a:scene3d>
              <a:sp3d contourW="127000">
                <a:bevelT w="0" h="635000"/>
                <a:contourClr>
                  <a:srgbClr val="351B6F"/>
                </a:contourClr>
              </a:sp3d>
            </a:bodyPr>
            <a:lstStyle/>
            <a:p>
              <a:pPr algn="ctr" defTabSz="360000">
                <a:lnSpc>
                  <a:spcPct val="90000"/>
                </a:lnSpc>
              </a:pPr>
              <a:r>
                <a:rPr lang="en-US" altLang="ko-KR" sz="2400" dirty="0">
                  <a:solidFill>
                    <a:srgbClr val="E4E3F5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7</a:t>
              </a:r>
              <a:r>
                <a:rPr lang="ko-KR" altLang="en-US" sz="2400" dirty="0">
                  <a:solidFill>
                    <a:srgbClr val="E4E3F5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월도 여전히 </a:t>
              </a:r>
              <a:r>
                <a:rPr lang="en-US" altLang="ko-KR" sz="2400" dirty="0">
                  <a:solidFill>
                    <a:srgbClr val="E4E3F5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! </a:t>
              </a:r>
              <a:r>
                <a:rPr lang="ko-KR" altLang="en-US" sz="2400" dirty="0">
                  <a:solidFill>
                    <a:srgbClr val="FFFF00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고액할인 최대 </a:t>
              </a:r>
              <a:r>
                <a:rPr lang="en-US" altLang="ko-KR" sz="2400" dirty="0">
                  <a:solidFill>
                    <a:srgbClr val="FFFF00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5</a:t>
              </a:r>
              <a:r>
                <a:rPr lang="ko-KR" altLang="en-US" sz="2400" dirty="0">
                  <a:solidFill>
                    <a:srgbClr val="FFFF00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천원</a:t>
              </a:r>
              <a:endParaRPr lang="en-US" altLang="ko-KR" sz="2400" dirty="0">
                <a:solidFill>
                  <a:srgbClr val="FFFF00"/>
                </a:solidFill>
                <a:latin typeface="여기어때 잘난체 2 TTF" pitchFamily="2" charset="-127"/>
                <a:ea typeface="여기어때 잘난체 2 TTF" pitchFamily="2" charset="-127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F4E0A430-4161-AA82-869F-1C8655582F49}"/>
              </a:ext>
            </a:extLst>
          </p:cNvPr>
          <p:cNvGrpSpPr/>
          <p:nvPr/>
        </p:nvGrpSpPr>
        <p:grpSpPr>
          <a:xfrm>
            <a:off x="2108167" y="2590258"/>
            <a:ext cx="6151629" cy="1272137"/>
            <a:chOff x="2284374" y="2354292"/>
            <a:chExt cx="5592390" cy="1272137"/>
          </a:xfrm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06067DF1-141F-3F05-F168-F77198573078}"/>
                </a:ext>
              </a:extLst>
            </p:cNvPr>
            <p:cNvSpPr/>
            <p:nvPr/>
          </p:nvSpPr>
          <p:spPr>
            <a:xfrm>
              <a:off x="2284374" y="2712029"/>
              <a:ext cx="5592390" cy="914400"/>
            </a:xfrm>
            <a:prstGeom prst="rect">
              <a:avLst/>
            </a:prstGeom>
            <a:noFill/>
            <a:ln w="76200">
              <a:solidFill>
                <a:srgbClr val="351B6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2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8</a:t>
              </a:r>
              <a:r>
                <a:rPr lang="ko-KR" altLang="en-US" sz="2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월 보험료인상 확정</a:t>
              </a:r>
              <a:endParaRPr lang="en-US" altLang="ko-KR" sz="2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endParaRPr>
            </a:p>
            <a:p>
              <a:pPr algn="ctr"/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3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대진단비부터 항암약물 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&amp; 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방사선치료비까지 저렴하게 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!</a:t>
              </a:r>
              <a:endParaRPr lang="en-US" altLang="ko-KR" sz="1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C88FACF-4A45-6E56-FA0C-92097C4598C9}"/>
                </a:ext>
              </a:extLst>
            </p:cNvPr>
            <p:cNvSpPr txBox="1"/>
            <p:nvPr/>
          </p:nvSpPr>
          <p:spPr>
            <a:xfrm>
              <a:off x="2475411" y="2354292"/>
              <a:ext cx="5210328" cy="359808"/>
            </a:xfrm>
            <a:prstGeom prst="rect">
              <a:avLst/>
            </a:prstGeom>
            <a:noFill/>
          </p:spPr>
          <p:txBody>
            <a:bodyPr wrap="none" lIns="36000" tIns="18000" rIns="36000" bIns="0" rtlCol="0" anchor="ctr">
              <a:spAutoFit/>
              <a:scene3d>
                <a:camera prst="orthographicFront"/>
                <a:lightRig rig="threePt" dir="t"/>
              </a:scene3d>
              <a:sp3d contourW="127000">
                <a:bevelT w="0" h="635000"/>
                <a:contourClr>
                  <a:srgbClr val="351B6F"/>
                </a:contourClr>
              </a:sp3d>
            </a:bodyPr>
            <a:lstStyle/>
            <a:p>
              <a:pPr algn="ctr" defTabSz="360000">
                <a:lnSpc>
                  <a:spcPct val="90000"/>
                </a:lnSpc>
              </a:pPr>
              <a:r>
                <a:rPr lang="en-US" altLang="ko-KR" sz="2400" dirty="0">
                  <a:solidFill>
                    <a:srgbClr val="F2F1FF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7</a:t>
              </a:r>
              <a:r>
                <a:rPr lang="ko-KR" altLang="en-US" sz="2400" dirty="0">
                  <a:solidFill>
                    <a:srgbClr val="F2F1FF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월</a:t>
              </a:r>
              <a:r>
                <a:rPr lang="en-US" altLang="ko-KR" sz="2400" dirty="0">
                  <a:solidFill>
                    <a:srgbClr val="F2F1FF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, </a:t>
              </a:r>
              <a:r>
                <a:rPr lang="en-US" altLang="ko-KR" sz="2400" dirty="0">
                  <a:solidFill>
                    <a:srgbClr val="FFFF00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3</a:t>
              </a:r>
              <a:r>
                <a:rPr lang="ko-KR" altLang="en-US" sz="2400" dirty="0" err="1">
                  <a:solidFill>
                    <a:srgbClr val="FFFF00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대보장</a:t>
              </a:r>
              <a:r>
                <a:rPr lang="ko-KR" altLang="en-US" sz="2400" dirty="0">
                  <a:solidFill>
                    <a:srgbClr val="FFFF00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 준비</a:t>
              </a:r>
              <a:r>
                <a:rPr lang="ko-KR" altLang="en-US" sz="2400" dirty="0">
                  <a:solidFill>
                    <a:srgbClr val="F2F1FF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는 여전히 흥국생명</a:t>
              </a:r>
              <a:endParaRPr lang="en-US" altLang="ko-KR" sz="2400" dirty="0">
                <a:solidFill>
                  <a:srgbClr val="F2F1FF"/>
                </a:solidFill>
                <a:latin typeface="여기어때 잘난체 2 TTF" pitchFamily="2" charset="-127"/>
                <a:ea typeface="여기어때 잘난체 2 TTF" pitchFamily="2" charset="-127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3AC91720-962A-D082-1859-B3EE0BEA51AB}"/>
              </a:ext>
            </a:extLst>
          </p:cNvPr>
          <p:cNvGrpSpPr/>
          <p:nvPr/>
        </p:nvGrpSpPr>
        <p:grpSpPr>
          <a:xfrm>
            <a:off x="2108166" y="3996903"/>
            <a:ext cx="6151629" cy="1272137"/>
            <a:chOff x="2284374" y="2354292"/>
            <a:chExt cx="5592390" cy="1272137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BF8BF586-A995-AEC6-0DFA-6110DB5F5D70}"/>
                </a:ext>
              </a:extLst>
            </p:cNvPr>
            <p:cNvSpPr/>
            <p:nvPr/>
          </p:nvSpPr>
          <p:spPr>
            <a:xfrm>
              <a:off x="2284374" y="2712029"/>
              <a:ext cx="5592390" cy="914400"/>
            </a:xfrm>
            <a:prstGeom prst="rect">
              <a:avLst/>
            </a:prstGeom>
            <a:noFill/>
            <a:ln w="76200">
              <a:solidFill>
                <a:srgbClr val="351B6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출발지 상관없이 전이암만 발생하면 종신토록 생활비 보장</a:t>
              </a:r>
              <a:endPara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endParaRPr>
            </a:p>
            <a:p>
              <a:pPr algn="ctr"/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00B0F0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갑상선암에서의 전이도 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00B0F0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OK! </a:t>
              </a:r>
              <a:r>
                <a:rPr lang="ko-KR" altLang="en-US" sz="2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최대 </a:t>
              </a:r>
              <a:r>
                <a:rPr lang="en-US" altLang="ko-KR" sz="2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100</a:t>
              </a:r>
              <a:r>
                <a:rPr lang="ko-KR" altLang="en-US" sz="28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만원</a:t>
              </a:r>
              <a:endPara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C977DE9-14E9-11DD-AE49-7BB114F293F5}"/>
                </a:ext>
              </a:extLst>
            </p:cNvPr>
            <p:cNvSpPr txBox="1"/>
            <p:nvPr/>
          </p:nvSpPr>
          <p:spPr>
            <a:xfrm>
              <a:off x="2689663" y="2354292"/>
              <a:ext cx="4781838" cy="359808"/>
            </a:xfrm>
            <a:prstGeom prst="rect">
              <a:avLst/>
            </a:prstGeom>
            <a:noFill/>
          </p:spPr>
          <p:txBody>
            <a:bodyPr wrap="none" lIns="36000" tIns="18000" rIns="36000" bIns="0" rtlCol="0" anchor="ctr">
              <a:spAutoFit/>
              <a:scene3d>
                <a:camera prst="orthographicFront"/>
                <a:lightRig rig="threePt" dir="t"/>
              </a:scene3d>
              <a:sp3d contourW="127000">
                <a:bevelT w="0" h="635000"/>
                <a:contourClr>
                  <a:srgbClr val="351B6F"/>
                </a:contourClr>
              </a:sp3d>
            </a:bodyPr>
            <a:lstStyle/>
            <a:p>
              <a:pPr algn="ctr" defTabSz="360000">
                <a:lnSpc>
                  <a:spcPct val="90000"/>
                </a:lnSpc>
              </a:pPr>
              <a:r>
                <a:rPr lang="ko-KR" altLang="en-US" sz="2400" dirty="0">
                  <a:solidFill>
                    <a:srgbClr val="F2F1FF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흥국생명 효자특약</a:t>
              </a:r>
              <a:r>
                <a:rPr lang="en-US" altLang="ko-KR" sz="2400" dirty="0">
                  <a:solidFill>
                    <a:srgbClr val="F2F1FF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, </a:t>
              </a:r>
              <a:r>
                <a:rPr lang="ko-KR" altLang="en-US" sz="2400" dirty="0" err="1">
                  <a:solidFill>
                    <a:srgbClr val="FFFF00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전이암진단생활비</a:t>
              </a:r>
              <a:endParaRPr lang="en-US" altLang="ko-KR" sz="2400" dirty="0">
                <a:solidFill>
                  <a:srgbClr val="FFFF00"/>
                </a:solidFill>
                <a:latin typeface="여기어때 잘난체 2 TTF" pitchFamily="2" charset="-127"/>
                <a:ea typeface="여기어때 잘난체 2 TTF" pitchFamily="2" charset="-127"/>
              </a:endParaRP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26A225DB-D3E2-DC69-9088-26BF2BC68C6A}"/>
              </a:ext>
            </a:extLst>
          </p:cNvPr>
          <p:cNvGrpSpPr/>
          <p:nvPr/>
        </p:nvGrpSpPr>
        <p:grpSpPr>
          <a:xfrm>
            <a:off x="2108167" y="5401717"/>
            <a:ext cx="6151629" cy="1272137"/>
            <a:chOff x="2284374" y="2354292"/>
            <a:chExt cx="5592390" cy="1272137"/>
          </a:xfrm>
        </p:grpSpPr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8904A142-B248-0EDE-32A9-AE8FC76B5A81}"/>
                </a:ext>
              </a:extLst>
            </p:cNvPr>
            <p:cNvSpPr/>
            <p:nvPr/>
          </p:nvSpPr>
          <p:spPr>
            <a:xfrm>
              <a:off x="2284374" y="2712029"/>
              <a:ext cx="5592390" cy="914400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351B6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en-US" altLang="ko-KR" sz="2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endParaRPr>
            </a:p>
            <a:p>
              <a:pPr algn="ctr"/>
              <a:r>
                <a:rPr lang="en-US" altLang="ko-KR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G마켓 산스 TTF Bold" panose="02000000000000000000" pitchFamily="2" charset="-127"/>
                  <a:ea typeface="G마켓 산스 TTF Bold" panose="02000000000000000000" pitchFamily="2" charset="-127"/>
                </a:rPr>
                <a:t>COMING SOON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C75E8C9-3515-B1F1-4895-01782B1A93A9}"/>
                </a:ext>
              </a:extLst>
            </p:cNvPr>
            <p:cNvSpPr txBox="1"/>
            <p:nvPr/>
          </p:nvSpPr>
          <p:spPr>
            <a:xfrm>
              <a:off x="3736718" y="2354292"/>
              <a:ext cx="2687733" cy="359808"/>
            </a:xfrm>
            <a:prstGeom prst="rect">
              <a:avLst/>
            </a:prstGeom>
            <a:noFill/>
          </p:spPr>
          <p:txBody>
            <a:bodyPr wrap="none" lIns="36000" tIns="18000" rIns="36000" bIns="0" rtlCol="0" anchor="ctr">
              <a:spAutoFit/>
              <a:scene3d>
                <a:camera prst="orthographicFront"/>
                <a:lightRig rig="threePt" dir="t"/>
              </a:scene3d>
              <a:sp3d contourW="127000">
                <a:bevelT w="0" h="635000"/>
                <a:contourClr>
                  <a:srgbClr val="351B6F"/>
                </a:contourClr>
              </a:sp3d>
            </a:bodyPr>
            <a:lstStyle/>
            <a:p>
              <a:pPr algn="ctr" defTabSz="360000">
                <a:lnSpc>
                  <a:spcPct val="90000"/>
                </a:lnSpc>
              </a:pPr>
              <a:r>
                <a:rPr lang="en-US" altLang="ko-KR" sz="2400" dirty="0">
                  <a:solidFill>
                    <a:srgbClr val="F2F1FF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7</a:t>
              </a:r>
              <a:r>
                <a:rPr lang="ko-KR" altLang="en-US" sz="2400" dirty="0">
                  <a:solidFill>
                    <a:srgbClr val="F2F1FF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월 </a:t>
              </a:r>
              <a:r>
                <a:rPr lang="ko-KR" altLang="en-US" sz="2400" dirty="0">
                  <a:solidFill>
                    <a:srgbClr val="FFFF00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신규특약</a:t>
              </a:r>
              <a:r>
                <a:rPr lang="ko-KR" altLang="en-US" sz="2400" dirty="0">
                  <a:solidFill>
                    <a:srgbClr val="F2F1FF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  </a:t>
              </a:r>
              <a:r>
                <a:rPr lang="en-US" altLang="ko-KR" sz="2400" dirty="0">
                  <a:solidFill>
                    <a:srgbClr val="F2F1FF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OPEN</a:t>
              </a:r>
            </a:p>
          </p:txBody>
        </p:sp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id="{7996A768-8EE0-C935-FE55-BB10780A6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42" b="12052" l="12256" r="89599">
                        <a14:foregroundMark x1="20923" y1="6830" x2="25499" y2="2145"/>
                        <a14:foregroundMark x1="16428" y1="2456" x2="20923" y2="6830"/>
                        <a14:foregroundMark x1="16206" y1="2456" x2="50796" y2="1129"/>
                        <a14:foregroundMark x1="50796" y1="1129" x2="81455" y2="5222"/>
                        <a14:foregroundMark x1="81455" y1="5222" x2="57845" y2="8441"/>
                        <a14:foregroundMark x1="21548" y1="3613" x2="14130" y2="4347"/>
                        <a14:foregroundMark x1="12457" y1="1722" x2="12356" y2="1270"/>
                        <a14:foregroundMark x1="22274" y1="5222" x2="24773" y2="8298"/>
                        <a14:foregroundMark x1="19653" y1="4939" x2="24693" y2="8439"/>
                        <a14:foregroundMark x1="24693" y1="8439" x2="24572" y2="5504"/>
                        <a14:foregroundMark x1="16106" y1="4629" x2="20077" y2="9314"/>
                        <a14:foregroundMark x1="14029" y1="4798" x2="24854" y2="8580"/>
                        <a14:foregroundMark x1="24854" y1="8580" x2="28946" y2="5363"/>
                        <a14:foregroundMark x1="28946" y1="5363" x2="29369" y2="5222"/>
                        <a14:foregroundMark x1="21850" y1="11064" x2="20923" y2="8891"/>
                        <a14:foregroundMark x1="35114" y1="5814" x2="39811" y2="7113"/>
                        <a14:foregroundMark x1="36888" y1="12108" x2="36263" y2="11657"/>
                        <a14:foregroundMark x1="57468" y1="4205" x2="52127" y2="9173"/>
                        <a14:foregroundMark x1="52127" y1="9173" x2="45757" y2="4939"/>
                        <a14:foregroundMark x1="45757" y1="4939" x2="50474" y2="9766"/>
                        <a14:foregroundMark x1="46180" y1="7564" x2="48478" y2="10500"/>
                        <a14:foregroundMark x1="80750" y1="5814" x2="85446" y2="6294"/>
                        <a14:foregroundMark x1="85446" y1="6294" x2="80810" y2="8806"/>
                        <a14:foregroundMark x1="80810" y1="8806" x2="79157" y2="2202"/>
                        <a14:foregroundMark x1="79157" y1="2202" x2="80004" y2="2004"/>
                        <a14:foregroundMark x1="88369" y1="3189" x2="88470" y2="5080"/>
                        <a14:foregroundMark x1="84096" y1="3472" x2="88571" y2="6097"/>
                        <a14:foregroundMark x1="17577" y1="4064" x2="24289" y2="5024"/>
                        <a14:foregroundMark x1="24289" y1="5024" x2="32090" y2="3754"/>
                        <a14:foregroundMark x1="17980" y1="3472" x2="50736" y2="3472"/>
                        <a14:foregroundMark x1="50736" y1="3472" x2="79540" y2="3246"/>
                        <a14:foregroundMark x1="79540" y1="3246" x2="88087" y2="3810"/>
                        <a14:foregroundMark x1="88087" y1="3810" x2="89619" y2="4798"/>
                        <a14:foregroundMark x1="12256" y1="3331" x2="12256" y2="5955"/>
                        <a14:backgroundMark x1="57045" y1="9766" x2="57247" y2="8721"/>
                        <a14:backgroundMark x1="28119" y1="11205" x2="31042" y2="11657"/>
                        <a14:backgroundMark x1="28946" y1="11205" x2="29168" y2="13717"/>
                        <a14:backgroundMark x1="56944" y1="8721" x2="57347" y2="8439"/>
                        <a14:backgroundMark x1="57670" y1="9596" x2="57670" y2="8891"/>
                        <a14:backgroundMark x1="57347" y1="8721" x2="57347" y2="8721"/>
                        <a14:backgroundMark x1="57871" y1="9032" x2="57871" y2="9032"/>
                        <a14:backgroundMark x1="57569" y1="8891" x2="57569" y2="8891"/>
                        <a14:backgroundMark x1="57569" y1="8891" x2="57569" y2="8891"/>
                        <a14:backgroundMark x1="57569" y1="8891" x2="57569" y2="8891"/>
                        <a14:backgroundMark x1="57569" y1="8439" x2="57569" y2="8439"/>
                        <a14:backgroundMark x1="57347" y1="8580" x2="58093" y2="9173"/>
                      </a14:backgroundRemoval>
                    </a14:imgEffect>
                  </a14:imgLayer>
                </a14:imgProps>
              </a:ext>
            </a:extLst>
          </a:blip>
          <a:srcRect l="11725" r="10894" b="86664"/>
          <a:stretch/>
        </p:blipFill>
        <p:spPr>
          <a:xfrm>
            <a:off x="2118798" y="5759454"/>
            <a:ext cx="6140996" cy="451174"/>
          </a:xfrm>
          <a:prstGeom prst="rect">
            <a:avLst/>
          </a:prstGeom>
        </p:spPr>
      </p:pic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A4990D88-5193-BEFD-0C3A-C46500F106D9}"/>
              </a:ext>
            </a:extLst>
          </p:cNvPr>
          <p:cNvSpPr/>
          <p:nvPr/>
        </p:nvSpPr>
        <p:spPr>
          <a:xfrm>
            <a:off x="2840249" y="2008279"/>
            <a:ext cx="1131287" cy="383496"/>
          </a:xfrm>
          <a:prstGeom prst="roundRect">
            <a:avLst/>
          </a:prstGeom>
          <a:solidFill>
            <a:srgbClr val="EC008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다사랑통합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프리젠테이션 7 Bold" pitchFamily="2" charset="-127"/>
              <a:ea typeface="프리젠테이션 7 Bold" pitchFamily="2" charset="-127"/>
            </a:endParaRPr>
          </a:p>
          <a:p>
            <a:pPr algn="ctr"/>
            <a:r>
              <a:rPr lang="en-US" altLang="ko-KR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(</a:t>
            </a:r>
            <a:r>
              <a:rPr lang="ko-KR" altLang="en-US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무</a:t>
            </a:r>
            <a:r>
              <a:rPr lang="en-US" altLang="ko-KR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)(</a:t>
            </a:r>
            <a:r>
              <a:rPr lang="ko-KR" altLang="en-US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비</a:t>
            </a:r>
            <a:r>
              <a:rPr lang="en-US" altLang="ko-KR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)</a:t>
            </a:r>
            <a:endParaRPr lang="en-US" altLang="ko-KR" sz="11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프리젠테이션 7 Bold" pitchFamily="2" charset="-127"/>
              <a:ea typeface="프리젠테이션 7 Bold" pitchFamily="2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AAF3E2ED-4BD7-FB81-74F7-73A9B62A7CE2}"/>
              </a:ext>
            </a:extLst>
          </p:cNvPr>
          <p:cNvSpPr/>
          <p:nvPr/>
        </p:nvSpPr>
        <p:spPr>
          <a:xfrm>
            <a:off x="4021775" y="2008279"/>
            <a:ext cx="1131287" cy="383496"/>
          </a:xfrm>
          <a:prstGeom prst="roundRect">
            <a:avLst/>
          </a:prstGeom>
          <a:solidFill>
            <a:srgbClr val="EC008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1540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프리젠테이션 7 Bold" pitchFamily="2" charset="-127"/>
              <a:ea typeface="프리젠테이션 7 Bold" pitchFamily="2" charset="-127"/>
            </a:endParaRPr>
          </a:p>
          <a:p>
            <a:pPr algn="ctr"/>
            <a:r>
              <a:rPr lang="en-US" altLang="ko-KR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(</a:t>
            </a:r>
            <a:r>
              <a:rPr lang="ko-KR" altLang="en-US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무</a:t>
            </a:r>
            <a:r>
              <a:rPr lang="en-US" altLang="ko-KR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)(</a:t>
            </a:r>
            <a:r>
              <a:rPr lang="ko-KR" altLang="en-US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비</a:t>
            </a:r>
            <a:r>
              <a:rPr lang="en-US" altLang="ko-KR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)</a:t>
            </a:r>
            <a:endParaRPr lang="en-US" altLang="ko-KR" sz="11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프리젠테이션 7 Bold" pitchFamily="2" charset="-127"/>
              <a:ea typeface="프리젠테이션 7 Bold" pitchFamily="2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BC488E2B-D208-2B2F-8A07-99353FD3BF02}"/>
              </a:ext>
            </a:extLst>
          </p:cNvPr>
          <p:cNvSpPr/>
          <p:nvPr/>
        </p:nvSpPr>
        <p:spPr>
          <a:xfrm>
            <a:off x="5203301" y="2008279"/>
            <a:ext cx="1131287" cy="383496"/>
          </a:xfrm>
          <a:prstGeom prst="roundRect">
            <a:avLst/>
          </a:prstGeom>
          <a:solidFill>
            <a:srgbClr val="EC008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3.10.5</a:t>
            </a:r>
          </a:p>
          <a:p>
            <a:pPr algn="ctr"/>
            <a:r>
              <a:rPr lang="en-US" altLang="ko-KR" sz="11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(</a:t>
            </a:r>
            <a:r>
              <a:rPr lang="ko-KR" altLang="en-US" sz="11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무</a:t>
            </a:r>
            <a:r>
              <a:rPr lang="en-US" altLang="ko-KR" sz="11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)(</a:t>
            </a:r>
            <a:r>
              <a:rPr lang="ko-KR" altLang="en-US" sz="11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갱</a:t>
            </a:r>
            <a:r>
              <a:rPr lang="en-US" altLang="ko-KR" sz="11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)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2B7A214-5EF8-2E56-52B0-793B9A075C15}"/>
              </a:ext>
            </a:extLst>
          </p:cNvPr>
          <p:cNvSpPr/>
          <p:nvPr/>
        </p:nvSpPr>
        <p:spPr>
          <a:xfrm>
            <a:off x="6384827" y="2008279"/>
            <a:ext cx="1131287" cy="383496"/>
          </a:xfrm>
          <a:prstGeom prst="roundRect">
            <a:avLst/>
          </a:prstGeom>
          <a:solidFill>
            <a:srgbClr val="EC008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3.10.5.5</a:t>
            </a:r>
          </a:p>
          <a:p>
            <a:pPr algn="ctr"/>
            <a:r>
              <a:rPr lang="en-US" altLang="ko-KR" sz="11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(</a:t>
            </a:r>
            <a:r>
              <a:rPr lang="ko-KR" altLang="en-US" sz="11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무</a:t>
            </a:r>
            <a:r>
              <a:rPr lang="en-US" altLang="ko-KR" sz="11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)(</a:t>
            </a:r>
            <a:r>
              <a:rPr lang="ko-KR" altLang="en-US" sz="11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갱</a:t>
            </a:r>
            <a:r>
              <a:rPr lang="en-US" altLang="ko-KR" sz="11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프리젠테이션 7 Bold" pitchFamily="2" charset="-127"/>
                <a:ea typeface="프리젠테이션 7 Bold" pitchFamily="2" charset="-127"/>
              </a:rPr>
              <a:t>)</a:t>
            </a: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01C0A6D-3BBF-B437-6ED8-B621B069D39C}"/>
              </a:ext>
            </a:extLst>
          </p:cNvPr>
          <p:cNvSpPr/>
          <p:nvPr/>
        </p:nvSpPr>
        <p:spPr>
          <a:xfrm>
            <a:off x="2978408" y="2222861"/>
            <a:ext cx="837261" cy="161852"/>
          </a:xfrm>
          <a:prstGeom prst="roundRect">
            <a:avLst/>
          </a:prstGeom>
          <a:solidFill>
            <a:srgbClr val="0070C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무해지</a:t>
            </a:r>
            <a:r>
              <a:rPr lang="en-US" altLang="ko-KR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,</a:t>
            </a:r>
            <a:r>
              <a:rPr lang="ko-KR" altLang="en-US" sz="10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비갱신</a:t>
            </a:r>
            <a:endParaRPr lang="ko-KR" altLang="en-US" sz="10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3E19E180-6FB2-5A6D-8C71-6567C0F4EA3A}"/>
              </a:ext>
            </a:extLst>
          </p:cNvPr>
          <p:cNvSpPr/>
          <p:nvPr/>
        </p:nvSpPr>
        <p:spPr>
          <a:xfrm>
            <a:off x="4168787" y="2222861"/>
            <a:ext cx="837261" cy="161852"/>
          </a:xfrm>
          <a:prstGeom prst="roundRect">
            <a:avLst/>
          </a:prstGeom>
          <a:solidFill>
            <a:srgbClr val="0070C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무해지</a:t>
            </a:r>
            <a:r>
              <a:rPr lang="en-US" altLang="ko-KR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,</a:t>
            </a:r>
            <a:r>
              <a:rPr lang="ko-KR" altLang="en-US" sz="10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비갱신</a:t>
            </a:r>
            <a:endParaRPr lang="ko-KR" altLang="en-US" sz="10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D42D6778-217F-C627-5479-E51D75DC75DA}"/>
              </a:ext>
            </a:extLst>
          </p:cNvPr>
          <p:cNvSpPr/>
          <p:nvPr/>
        </p:nvSpPr>
        <p:spPr>
          <a:xfrm>
            <a:off x="5350313" y="2222861"/>
            <a:ext cx="837261" cy="161852"/>
          </a:xfrm>
          <a:prstGeom prst="roundRect">
            <a:avLst/>
          </a:prstGeom>
          <a:solidFill>
            <a:srgbClr val="0070C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무해지</a:t>
            </a:r>
            <a:r>
              <a:rPr lang="en-US" altLang="ko-KR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,</a:t>
            </a:r>
            <a:r>
              <a:rPr lang="ko-KR" altLang="en-US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갱신</a:t>
            </a: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52E3D9A9-F9D4-5F91-1600-E6D6310D7AEE}"/>
              </a:ext>
            </a:extLst>
          </p:cNvPr>
          <p:cNvSpPr/>
          <p:nvPr/>
        </p:nvSpPr>
        <p:spPr>
          <a:xfrm>
            <a:off x="6531839" y="2222861"/>
            <a:ext cx="837261" cy="161852"/>
          </a:xfrm>
          <a:prstGeom prst="roundRect">
            <a:avLst/>
          </a:prstGeom>
          <a:solidFill>
            <a:srgbClr val="0070C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무해지</a:t>
            </a:r>
            <a:r>
              <a:rPr lang="en-US" altLang="ko-KR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,</a:t>
            </a:r>
            <a:r>
              <a:rPr lang="ko-KR" altLang="en-US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갱신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54F82CFB-F7E8-6881-7A5B-33B7CB964A68}"/>
              </a:ext>
            </a:extLst>
          </p:cNvPr>
          <p:cNvSpPr/>
          <p:nvPr/>
        </p:nvSpPr>
        <p:spPr>
          <a:xfrm>
            <a:off x="3782304" y="209829"/>
            <a:ext cx="2803354" cy="460898"/>
          </a:xfrm>
          <a:prstGeom prst="roundRect">
            <a:avLst/>
          </a:prstGeom>
          <a:solidFill>
            <a:srgbClr val="EC008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8 ExtraBold" pitchFamily="2" charset="-127"/>
                <a:ea typeface="페이퍼로지 8 ExtraBold" pitchFamily="2" charset="-127"/>
              </a:rPr>
              <a:t>흥국생명 </a:t>
            </a:r>
            <a:r>
              <a:rPr lang="en-US" altLang="ko-KR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8 ExtraBold" pitchFamily="2" charset="-127"/>
                <a:ea typeface="페이퍼로지 8 ExtraBold" pitchFamily="2" charset="-127"/>
              </a:rPr>
              <a:t>7</a:t>
            </a:r>
            <a:r>
              <a:rPr lang="ko-KR" altLang="en-US" sz="2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8 ExtraBold" pitchFamily="2" charset="-127"/>
                <a:ea typeface="페이퍼로지 8 ExtraBold" pitchFamily="2" charset="-127"/>
              </a:rPr>
              <a:t>월 영업방향</a:t>
            </a:r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5FDA9C34-6D9E-D1AA-2EB2-3910E1BFA2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2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0134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텍스트 개체 틀 54">
            <a:extLst>
              <a:ext uri="{FF2B5EF4-FFF2-40B4-BE49-F238E27FC236}">
                <a16:creationId xmlns:a16="http://schemas.microsoft.com/office/drawing/2014/main" id="{278D39E1-4CB8-497B-7076-12E3C995E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03</a:t>
            </a:r>
            <a:endParaRPr lang="ko-KR" altLang="en-US" dirty="0"/>
          </a:p>
        </p:txBody>
      </p:sp>
      <p:sp>
        <p:nvSpPr>
          <p:cNvPr id="36" name="제목 3">
            <a:extLst>
              <a:ext uri="{FF2B5EF4-FFF2-40B4-BE49-F238E27FC236}">
                <a16:creationId xmlns:a16="http://schemas.microsoft.com/office/drawing/2014/main" id="{1E00E418-29AF-6384-6E29-078557C5B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1372739" cy="503590"/>
          </a:xfrm>
        </p:spPr>
        <p:txBody>
          <a:bodyPr/>
          <a:lstStyle/>
          <a:p>
            <a:r>
              <a:rPr lang="ko-KR" altLang="en-US" dirty="0"/>
              <a:t>추천플랜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B2B3A5F9-E9DC-B800-773A-B44E0B8A4C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125267"/>
              </p:ext>
            </p:extLst>
          </p:nvPr>
        </p:nvGraphicFramePr>
        <p:xfrm>
          <a:off x="1103739" y="1486913"/>
          <a:ext cx="5192969" cy="35863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39462">
                  <a:extLst>
                    <a:ext uri="{9D8B030D-6E8A-4147-A177-3AD203B41FA5}">
                      <a16:colId xmlns:a16="http://schemas.microsoft.com/office/drawing/2014/main" val="2758951222"/>
                    </a:ext>
                  </a:extLst>
                </a:gridCol>
                <a:gridCol w="853507">
                  <a:extLst>
                    <a:ext uri="{9D8B030D-6E8A-4147-A177-3AD203B41FA5}">
                      <a16:colId xmlns:a16="http://schemas.microsoft.com/office/drawing/2014/main" val="1405792492"/>
                    </a:ext>
                  </a:extLst>
                </a:gridCol>
              </a:tblGrid>
              <a:tr h="27047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 err="1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주계약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1227" marB="3122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300</a:t>
                      </a:r>
                      <a:endParaRPr lang="en-US" altLang="ko-KR" sz="11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3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0935783"/>
                  </a:ext>
                </a:extLst>
              </a:tr>
              <a:tr h="29752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뇌혈관질환진단비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1227" marB="3122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1.5</a:t>
                      </a:r>
                      <a:r>
                        <a:rPr lang="ko-KR" altLang="en-US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천</a:t>
                      </a:r>
                      <a:endParaRPr lang="en-US" altLang="ko-KR" sz="11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3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036696"/>
                  </a:ext>
                </a:extLst>
              </a:tr>
              <a:tr h="29752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허혈심장질환진단비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1227" marB="3122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천</a:t>
                      </a:r>
                      <a:endParaRPr lang="en-US" altLang="ko-KR" sz="11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3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6652560"/>
                  </a:ext>
                </a:extLst>
              </a:tr>
              <a:tr h="29752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심혈관특정질환진단비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1227" marB="3122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5</a:t>
                      </a:r>
                      <a:r>
                        <a:rPr lang="ko-KR" altLang="en-US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백</a:t>
                      </a:r>
                      <a:endParaRPr lang="en-US" altLang="ko-KR" sz="11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3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1971299"/>
                  </a:ext>
                </a:extLst>
              </a:tr>
              <a:tr h="29752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기타부정맥진단비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1227" marB="3122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5</a:t>
                      </a:r>
                      <a:r>
                        <a:rPr lang="ko-KR" altLang="en-US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백</a:t>
                      </a:r>
                      <a:endParaRPr lang="en-US" altLang="ko-KR" sz="11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3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259560"/>
                  </a:ext>
                </a:extLst>
              </a:tr>
              <a:tr h="29752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특정부정맥진단비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1227" marB="3122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5</a:t>
                      </a:r>
                      <a:r>
                        <a:rPr lang="ko-KR" altLang="en-US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백</a:t>
                      </a:r>
                      <a:endParaRPr lang="en-US" altLang="ko-KR" sz="11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3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2752399"/>
                  </a:ext>
                </a:extLst>
              </a:tr>
              <a:tr h="29752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심근병증진단비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1227" marB="3122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5</a:t>
                      </a:r>
                      <a:r>
                        <a:rPr lang="ko-KR" altLang="en-US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백</a:t>
                      </a:r>
                      <a:endParaRPr lang="en-US" altLang="ko-KR" sz="11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3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0282734"/>
                  </a:ext>
                </a:extLst>
              </a:tr>
              <a:tr h="29752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주요심장염증진단비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1227" marB="3122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5</a:t>
                      </a:r>
                      <a:r>
                        <a:rPr lang="ko-KR" altLang="en-US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백</a:t>
                      </a:r>
                      <a:endParaRPr lang="en-US" altLang="ko-KR" sz="11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3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4864295"/>
                  </a:ext>
                </a:extLst>
              </a:tr>
              <a:tr h="29752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심장판막협착증진단비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1227" marB="3122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5</a:t>
                      </a:r>
                      <a:r>
                        <a:rPr lang="ko-KR" altLang="en-US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백</a:t>
                      </a:r>
                      <a:endParaRPr lang="en-US" altLang="ko-KR" sz="11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3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3167647"/>
                  </a:ext>
                </a:extLst>
              </a:tr>
              <a:tr h="33786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특정순환계질환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(3~5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군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)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주요치료플러스생활비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1227" marB="3122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7030A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(2</a:t>
                      </a:r>
                      <a:r>
                        <a:rPr lang="ko-KR" altLang="en-US" sz="600" b="0" i="0" u="none" strike="noStrike" dirty="0">
                          <a:solidFill>
                            <a:srgbClr val="7030A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가지</a:t>
                      </a:r>
                      <a:r>
                        <a:rPr lang="en-US" altLang="ko-KR" sz="600" b="0" i="0" u="none" strike="noStrike" dirty="0">
                          <a:solidFill>
                            <a:srgbClr val="7030A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)</a:t>
                      </a:r>
                      <a:r>
                        <a:rPr lang="en-US" altLang="ko-KR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천</a:t>
                      </a:r>
                      <a:endParaRPr lang="en-US" altLang="ko-KR" sz="11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7030A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(3</a:t>
                      </a:r>
                      <a:r>
                        <a:rPr lang="ko-KR" altLang="en-US" sz="600" b="0" i="0" u="none" strike="noStrike" dirty="0">
                          <a:solidFill>
                            <a:srgbClr val="7030A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가지</a:t>
                      </a:r>
                      <a:r>
                        <a:rPr lang="en-US" altLang="ko-KR" sz="600" b="0" i="0" u="none" strike="noStrike" dirty="0">
                          <a:solidFill>
                            <a:srgbClr val="7030A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)</a:t>
                      </a:r>
                      <a:r>
                        <a:rPr lang="en-US" altLang="ko-KR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1.5</a:t>
                      </a:r>
                      <a:r>
                        <a:rPr lang="ko-KR" altLang="en-US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천</a:t>
                      </a:r>
                      <a:endParaRPr lang="en-US" altLang="ko-KR" sz="11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3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016668"/>
                  </a:ext>
                </a:extLst>
              </a:tr>
              <a:tr h="29752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주요심뇌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5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대혈관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 및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양성뇌종양수술비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1227" marB="3122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천</a:t>
                      </a:r>
                      <a:endParaRPr lang="en-US" altLang="ko-KR" sz="11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3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7883616"/>
                  </a:ext>
                </a:extLst>
              </a:tr>
              <a:tr h="29752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급여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2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대질병주요약물치료보장</a:t>
                      </a:r>
                      <a:r>
                        <a:rPr lang="en-US" altLang="ko-K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(</a:t>
                      </a:r>
                      <a:r>
                        <a:rPr lang="ko-KR" alt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갱신형</a:t>
                      </a:r>
                      <a:r>
                        <a:rPr lang="en-US" altLang="ko-K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)</a:t>
                      </a:r>
                    </a:p>
                  </a:txBody>
                  <a:tcPr marL="100584" marR="100584" marT="31227" marB="3122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백</a:t>
                      </a:r>
                      <a:endParaRPr lang="en-US" altLang="ko-KR" sz="11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35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8866165"/>
                  </a:ext>
                </a:extLst>
              </a:tr>
            </a:tbl>
          </a:graphicData>
        </a:graphic>
      </p:graphicFrame>
      <p:sp>
        <p:nvSpPr>
          <p:cNvPr id="5" name="사각형: 둥근 대각선 방향 모서리 4">
            <a:extLst>
              <a:ext uri="{FF2B5EF4-FFF2-40B4-BE49-F238E27FC236}">
                <a16:creationId xmlns:a16="http://schemas.microsoft.com/office/drawing/2014/main" id="{9649EA89-C67C-02E9-A68A-B0C11DF77846}"/>
              </a:ext>
            </a:extLst>
          </p:cNvPr>
          <p:cNvSpPr/>
          <p:nvPr/>
        </p:nvSpPr>
        <p:spPr>
          <a:xfrm>
            <a:off x="1103739" y="855023"/>
            <a:ext cx="2653154" cy="621423"/>
          </a:xfrm>
          <a:prstGeom prst="round2DiagRect">
            <a:avLst>
              <a:gd name="adj1" fmla="val 34715"/>
              <a:gd name="adj2" fmla="val 0"/>
            </a:avLst>
          </a:prstGeom>
          <a:solidFill>
            <a:srgbClr val="0087D4"/>
          </a:solidFill>
          <a:ln w="9525">
            <a:solidFill>
              <a:srgbClr val="0087D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90000" rIns="180000" bIns="36000" rtlCol="0" anchor="t">
            <a:spAutoFit/>
          </a:bodyPr>
          <a:lstStyle/>
          <a:p>
            <a:r>
              <a:rPr lang="ko-KR" altLang="en-US" sz="2400" dirty="0">
                <a:solidFill>
                  <a:srgbClr val="FFFF00"/>
                </a:solidFill>
                <a:latin typeface="페이퍼로지 6 SemiBold" pitchFamily="2" charset="-127"/>
                <a:ea typeface="페이퍼로지 6 SemiBold" pitchFamily="2" charset="-127"/>
              </a:rPr>
              <a:t>혈관질환보장플랜</a:t>
            </a:r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ADE2001D-B96B-6449-99E2-0D703C34DAD1}"/>
              </a:ext>
            </a:extLst>
          </p:cNvPr>
          <p:cNvGrpSpPr/>
          <p:nvPr/>
        </p:nvGrpSpPr>
        <p:grpSpPr>
          <a:xfrm>
            <a:off x="953233" y="5134643"/>
            <a:ext cx="8461496" cy="1816108"/>
            <a:chOff x="888379" y="5134643"/>
            <a:chExt cx="8461496" cy="1816108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21E35E13-A6CC-A44A-8512-B54AA8727F05}"/>
                </a:ext>
              </a:extLst>
            </p:cNvPr>
            <p:cNvGrpSpPr/>
            <p:nvPr/>
          </p:nvGrpSpPr>
          <p:grpSpPr>
            <a:xfrm>
              <a:off x="888379" y="5295471"/>
              <a:ext cx="3114353" cy="1655280"/>
              <a:chOff x="3945093" y="7920000"/>
              <a:chExt cx="2573845" cy="1368000"/>
            </a:xfrm>
          </p:grpSpPr>
          <p:grpSp>
            <p:nvGrpSpPr>
              <p:cNvPr id="8" name="그룹 7">
                <a:extLst>
                  <a:ext uri="{FF2B5EF4-FFF2-40B4-BE49-F238E27FC236}">
                    <a16:creationId xmlns:a16="http://schemas.microsoft.com/office/drawing/2014/main" id="{4F467A63-1CB1-7312-5043-210283ED1CD7}"/>
                  </a:ext>
                </a:extLst>
              </p:cNvPr>
              <p:cNvGrpSpPr/>
              <p:nvPr/>
            </p:nvGrpSpPr>
            <p:grpSpPr>
              <a:xfrm>
                <a:off x="3945093" y="7920000"/>
                <a:ext cx="2573845" cy="648000"/>
                <a:chOff x="4092153" y="7917809"/>
                <a:chExt cx="2573845" cy="648000"/>
              </a:xfrm>
            </p:grpSpPr>
            <p:grpSp>
              <p:nvGrpSpPr>
                <p:cNvPr id="18" name="그룹 17">
                  <a:extLst>
                    <a:ext uri="{FF2B5EF4-FFF2-40B4-BE49-F238E27FC236}">
                      <a16:creationId xmlns:a16="http://schemas.microsoft.com/office/drawing/2014/main" id="{0DC2A033-2E57-BB03-D2C3-04DCF47443DB}"/>
                    </a:ext>
                  </a:extLst>
                </p:cNvPr>
                <p:cNvGrpSpPr/>
                <p:nvPr/>
              </p:nvGrpSpPr>
              <p:grpSpPr>
                <a:xfrm>
                  <a:off x="4794411" y="7989809"/>
                  <a:ext cx="1871587" cy="504000"/>
                  <a:chOff x="1442125" y="7244285"/>
                  <a:chExt cx="1871587" cy="504000"/>
                </a:xfrm>
              </p:grpSpPr>
              <p:grpSp>
                <p:nvGrpSpPr>
                  <p:cNvPr id="20" name="그룹 19">
                    <a:extLst>
                      <a:ext uri="{FF2B5EF4-FFF2-40B4-BE49-F238E27FC236}">
                        <a16:creationId xmlns:a16="http://schemas.microsoft.com/office/drawing/2014/main" id="{559D76CD-3C65-41E3-2F23-34EA3746FD7D}"/>
                      </a:ext>
                    </a:extLst>
                  </p:cNvPr>
                  <p:cNvGrpSpPr/>
                  <p:nvPr/>
                </p:nvGrpSpPr>
                <p:grpSpPr>
                  <a:xfrm>
                    <a:off x="1442125" y="7244285"/>
                    <a:ext cx="900000" cy="504000"/>
                    <a:chOff x="5539634" y="8961862"/>
                    <a:chExt cx="1080000" cy="647998"/>
                  </a:xfrm>
                  <a:effectLst/>
                </p:grpSpPr>
                <p:sp>
                  <p:nvSpPr>
                    <p:cNvPr id="24" name="사각형: 둥근 위쪽 모서리 23">
                      <a:extLst>
                        <a:ext uri="{FF2B5EF4-FFF2-40B4-BE49-F238E27FC236}">
                          <a16:creationId xmlns:a16="http://schemas.microsoft.com/office/drawing/2014/main" id="{AEEAEE46-BE58-A3F1-81F0-ED5507D9009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5539634" y="9285862"/>
                      <a:ext cx="1080000" cy="323998"/>
                    </a:xfrm>
                    <a:prstGeom prst="round2SameRect">
                      <a:avLst>
                        <a:gd name="adj1" fmla="val 0"/>
                        <a:gd name="adj2" fmla="val 50000"/>
                      </a:avLst>
                    </a:prstGeom>
                    <a:solidFill>
                      <a:schemeClr val="bg1"/>
                    </a:solidFill>
                    <a:ln w="6350"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0" tIns="36000" rIns="0" bIns="0" rtlCol="0" anchor="ctr">
                      <a:noAutofit/>
                    </a:bodyPr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49,400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원</a:t>
                      </a:r>
                    </a:p>
                  </p:txBody>
                </p:sp>
                <p:sp>
                  <p:nvSpPr>
                    <p:cNvPr id="25" name="사각형: 둥근 위쪽 모서리 24">
                      <a:extLst>
                        <a:ext uri="{FF2B5EF4-FFF2-40B4-BE49-F238E27FC236}">
                          <a16:creationId xmlns:a16="http://schemas.microsoft.com/office/drawing/2014/main" id="{4C6ABD20-D354-57BA-A3C0-CB390A04D49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5539634" y="8961862"/>
                      <a:ext cx="1080000" cy="323998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chemeClr val="accent3">
                        <a:lumMod val="60000"/>
                        <a:lumOff val="40000"/>
                      </a:schemeClr>
                    </a:solidFill>
                    <a:ln w="12700"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0" tIns="0" rIns="0" bIns="36000" rtlCol="0" anchor="ctr">
                      <a:noAutofit/>
                    </a:bodyPr>
                    <a:lstStyle/>
                    <a:p>
                      <a:pPr marL="0" marR="0" lvl="0" indent="0" algn="ctr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prstClr val="white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40</a:t>
                      </a:r>
                      <a:r>
                        <a:rPr lang="ko-KR" altLang="en-US" sz="1100" dirty="0">
                          <a:solidFill>
                            <a:prstClr val="white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세남</a:t>
                      </a:r>
                      <a:endParaRPr kumimoji="0" lang="ko-KR" altLang="en-US" sz="11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p:txBody>
                </p:sp>
              </p:grpSp>
              <p:grpSp>
                <p:nvGrpSpPr>
                  <p:cNvPr id="21" name="그룹 20">
                    <a:extLst>
                      <a:ext uri="{FF2B5EF4-FFF2-40B4-BE49-F238E27FC236}">
                        <a16:creationId xmlns:a16="http://schemas.microsoft.com/office/drawing/2014/main" id="{9901CA56-4B65-9044-3F31-6ABD6529AEB5}"/>
                      </a:ext>
                    </a:extLst>
                  </p:cNvPr>
                  <p:cNvGrpSpPr/>
                  <p:nvPr/>
                </p:nvGrpSpPr>
                <p:grpSpPr>
                  <a:xfrm>
                    <a:off x="2413712" y="7244285"/>
                    <a:ext cx="900000" cy="504000"/>
                    <a:chOff x="5539634" y="8961862"/>
                    <a:chExt cx="1080000" cy="647998"/>
                  </a:xfrm>
                  <a:effectLst/>
                </p:grpSpPr>
                <p:sp>
                  <p:nvSpPr>
                    <p:cNvPr id="22" name="사각형: 둥근 위쪽 모서리 21">
                      <a:extLst>
                        <a:ext uri="{FF2B5EF4-FFF2-40B4-BE49-F238E27FC236}">
                          <a16:creationId xmlns:a16="http://schemas.microsoft.com/office/drawing/2014/main" id="{DE8E39DF-8BF9-798F-C422-000F67A9A20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5539634" y="9285862"/>
                      <a:ext cx="1080000" cy="323998"/>
                    </a:xfrm>
                    <a:prstGeom prst="round2SameRect">
                      <a:avLst>
                        <a:gd name="adj1" fmla="val 0"/>
                        <a:gd name="adj2" fmla="val 50000"/>
                      </a:avLst>
                    </a:prstGeom>
                    <a:solidFill>
                      <a:schemeClr val="bg1"/>
                    </a:solidFill>
                    <a:ln w="6350"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0" tIns="36000" rIns="0" bIns="0" rtlCol="0" anchor="ctr">
                      <a:noAutofit/>
                    </a:bodyPr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70,154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원</a:t>
                      </a:r>
                    </a:p>
                  </p:txBody>
                </p:sp>
                <p:sp>
                  <p:nvSpPr>
                    <p:cNvPr id="23" name="사각형: 둥근 위쪽 모서리 22">
                      <a:extLst>
                        <a:ext uri="{FF2B5EF4-FFF2-40B4-BE49-F238E27FC236}">
                          <a16:creationId xmlns:a16="http://schemas.microsoft.com/office/drawing/2014/main" id="{55D33543-21CA-F43A-E104-61A8943A986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5539634" y="8961862"/>
                      <a:ext cx="1080000" cy="323998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chemeClr val="accent3">
                        <a:lumMod val="60000"/>
                        <a:lumOff val="40000"/>
                      </a:schemeClr>
                    </a:solidFill>
                    <a:ln w="12700"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0" tIns="0" rIns="0" bIns="36000" rtlCol="0" anchor="ctr">
                      <a:noAutofit/>
                    </a:bodyPr>
                    <a:lstStyle/>
                    <a:p>
                      <a:pPr marL="0" marR="0" lvl="0" indent="0" algn="ctr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prstClr val="white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50</a:t>
                      </a:r>
                      <a:r>
                        <a:rPr lang="ko-KR" altLang="en-US" sz="1100" dirty="0">
                          <a:solidFill>
                            <a:prstClr val="white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세남</a:t>
                      </a:r>
                      <a:endParaRPr kumimoji="0" lang="ko-KR" altLang="en-US" sz="11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p:txBody>
                </p:sp>
              </p:grpSp>
            </p:grpSp>
            <p:pic>
              <p:nvPicPr>
                <p:cNvPr id="19" name="그림 18">
                  <a:extLst>
                    <a:ext uri="{FF2B5EF4-FFF2-40B4-BE49-F238E27FC236}">
                      <a16:creationId xmlns:a16="http://schemas.microsoft.com/office/drawing/2014/main" id="{5B523854-C61C-A1F5-E008-095E2AC4492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rcRect l="4649" r="2814" b="2636"/>
                <a:stretch>
                  <a:fillRect/>
                </a:stretch>
              </p:blipFill>
              <p:spPr>
                <a:xfrm>
                  <a:off x="4092153" y="7917809"/>
                  <a:ext cx="664377" cy="648000"/>
                </a:xfrm>
                <a:custGeom>
                  <a:avLst/>
                  <a:gdLst>
                    <a:gd name="csX0" fmla="*/ 974165 w 2820542"/>
                    <a:gd name="csY0" fmla="*/ 0 h 2751014"/>
                    <a:gd name="csX1" fmla="*/ 1846377 w 2820542"/>
                    <a:gd name="csY1" fmla="*/ 0 h 2751014"/>
                    <a:gd name="csX2" fmla="*/ 1959212 w 2820542"/>
                    <a:gd name="csY2" fmla="*/ 41298 h 2751014"/>
                    <a:gd name="csX3" fmla="*/ 2820542 w 2820542"/>
                    <a:gd name="csY3" fmla="*/ 1340743 h 2751014"/>
                    <a:gd name="csX4" fmla="*/ 1410271 w 2820542"/>
                    <a:gd name="csY4" fmla="*/ 2751014 h 2751014"/>
                    <a:gd name="csX5" fmla="*/ 0 w 2820542"/>
                    <a:gd name="csY5" fmla="*/ 1340743 h 2751014"/>
                    <a:gd name="csX6" fmla="*/ 861330 w 2820542"/>
                    <a:gd name="csY6" fmla="*/ 41298 h 275101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</a:cxnLst>
                  <a:rect l="l" t="t" r="r" b="b"/>
                  <a:pathLst>
                    <a:path w="2820542" h="2751014">
                      <a:moveTo>
                        <a:pt x="974165" y="0"/>
                      </a:moveTo>
                      <a:lnTo>
                        <a:pt x="1846377" y="0"/>
                      </a:lnTo>
                      <a:lnTo>
                        <a:pt x="1959212" y="41298"/>
                      </a:lnTo>
                      <a:cubicBezTo>
                        <a:pt x="2465380" y="255389"/>
                        <a:pt x="2820542" y="756590"/>
                        <a:pt x="2820542" y="1340743"/>
                      </a:cubicBezTo>
                      <a:cubicBezTo>
                        <a:pt x="2820542" y="2119614"/>
                        <a:pt x="2189142" y="2751014"/>
                        <a:pt x="1410271" y="2751014"/>
                      </a:cubicBezTo>
                      <a:cubicBezTo>
                        <a:pt x="631400" y="2751014"/>
                        <a:pt x="0" y="2119614"/>
                        <a:pt x="0" y="1340743"/>
                      </a:cubicBezTo>
                      <a:cubicBezTo>
                        <a:pt x="0" y="756590"/>
                        <a:pt x="355163" y="255389"/>
                        <a:pt x="861330" y="41298"/>
                      </a:cubicBezTo>
                      <a:close/>
                    </a:path>
                  </a:pathLst>
                </a:custGeom>
              </p:spPr>
            </p:pic>
          </p:grpSp>
          <p:grpSp>
            <p:nvGrpSpPr>
              <p:cNvPr id="9" name="그룹 8">
                <a:extLst>
                  <a:ext uri="{FF2B5EF4-FFF2-40B4-BE49-F238E27FC236}">
                    <a16:creationId xmlns:a16="http://schemas.microsoft.com/office/drawing/2014/main" id="{5D124FE5-537F-7740-04A0-4E622D0E0BA3}"/>
                  </a:ext>
                </a:extLst>
              </p:cNvPr>
              <p:cNvGrpSpPr/>
              <p:nvPr/>
            </p:nvGrpSpPr>
            <p:grpSpPr>
              <a:xfrm>
                <a:off x="3965570" y="8640000"/>
                <a:ext cx="2553368" cy="648000"/>
                <a:chOff x="4112630" y="8763144"/>
                <a:chExt cx="2553368" cy="648000"/>
              </a:xfrm>
            </p:grpSpPr>
            <p:pic>
              <p:nvPicPr>
                <p:cNvPr id="10" name="그림 9">
                  <a:extLst>
                    <a:ext uri="{FF2B5EF4-FFF2-40B4-BE49-F238E27FC236}">
                      <a16:creationId xmlns:a16="http://schemas.microsoft.com/office/drawing/2014/main" id="{40FB19E2-9B21-81DB-FE95-737D7CC923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rcRect b="2172"/>
                <a:stretch>
                  <a:fillRect/>
                </a:stretch>
              </p:blipFill>
              <p:spPr>
                <a:xfrm>
                  <a:off x="4112630" y="8763144"/>
                  <a:ext cx="623422" cy="648000"/>
                </a:xfrm>
                <a:custGeom>
                  <a:avLst/>
                  <a:gdLst>
                    <a:gd name="csX0" fmla="*/ 831751 w 2633477"/>
                    <a:gd name="csY0" fmla="*/ 0 h 2737298"/>
                    <a:gd name="csX1" fmla="*/ 1778913 w 2633477"/>
                    <a:gd name="csY1" fmla="*/ 0 h 2737298"/>
                    <a:gd name="csX2" fmla="*/ 1854273 w 2633477"/>
                    <a:gd name="csY2" fmla="*/ 27582 h 2737298"/>
                    <a:gd name="csX3" fmla="*/ 2604777 w 2633477"/>
                    <a:gd name="csY3" fmla="*/ 778086 h 2737298"/>
                    <a:gd name="csX4" fmla="*/ 2633477 w 2633477"/>
                    <a:gd name="csY4" fmla="*/ 856501 h 2737298"/>
                    <a:gd name="csX5" fmla="*/ 2633477 w 2633477"/>
                    <a:gd name="csY5" fmla="*/ 1797554 h 2737298"/>
                    <a:gd name="csX6" fmla="*/ 2604777 w 2633477"/>
                    <a:gd name="csY6" fmla="*/ 1875968 h 2737298"/>
                    <a:gd name="csX7" fmla="*/ 1305332 w 2633477"/>
                    <a:gd name="csY7" fmla="*/ 2737298 h 2737298"/>
                    <a:gd name="csX8" fmla="*/ 5887 w 2633477"/>
                    <a:gd name="csY8" fmla="*/ 1875968 h 2737298"/>
                    <a:gd name="csX9" fmla="*/ 0 w 2633477"/>
                    <a:gd name="csY9" fmla="*/ 1859884 h 2737298"/>
                    <a:gd name="csX10" fmla="*/ 0 w 2633477"/>
                    <a:gd name="csY10" fmla="*/ 794171 h 2737298"/>
                    <a:gd name="csX11" fmla="*/ 5887 w 2633477"/>
                    <a:gd name="csY11" fmla="*/ 778086 h 2737298"/>
                    <a:gd name="csX12" fmla="*/ 756391 w 2633477"/>
                    <a:gd name="csY12" fmla="*/ 27582 h 2737298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</a:cxnLst>
                  <a:rect l="l" t="t" r="r" b="b"/>
                  <a:pathLst>
                    <a:path w="2633477" h="2737298">
                      <a:moveTo>
                        <a:pt x="831751" y="0"/>
                      </a:moveTo>
                      <a:lnTo>
                        <a:pt x="1778913" y="0"/>
                      </a:lnTo>
                      <a:lnTo>
                        <a:pt x="1854273" y="27582"/>
                      </a:lnTo>
                      <a:cubicBezTo>
                        <a:pt x="2191718" y="170309"/>
                        <a:pt x="2462050" y="440641"/>
                        <a:pt x="2604777" y="778086"/>
                      </a:cubicBezTo>
                      <a:lnTo>
                        <a:pt x="2633477" y="856501"/>
                      </a:lnTo>
                      <a:lnTo>
                        <a:pt x="2633477" y="1797554"/>
                      </a:lnTo>
                      <a:lnTo>
                        <a:pt x="2604777" y="1875968"/>
                      </a:lnTo>
                      <a:cubicBezTo>
                        <a:pt x="2390686" y="2382136"/>
                        <a:pt x="1889485" y="2737298"/>
                        <a:pt x="1305332" y="2737298"/>
                      </a:cubicBezTo>
                      <a:cubicBezTo>
                        <a:pt x="721179" y="2737298"/>
                        <a:pt x="219978" y="2382136"/>
                        <a:pt x="5887" y="1875968"/>
                      </a:cubicBezTo>
                      <a:lnTo>
                        <a:pt x="0" y="1859884"/>
                      </a:lnTo>
                      <a:lnTo>
                        <a:pt x="0" y="794171"/>
                      </a:lnTo>
                      <a:lnTo>
                        <a:pt x="5887" y="778086"/>
                      </a:lnTo>
                      <a:cubicBezTo>
                        <a:pt x="148615" y="440641"/>
                        <a:pt x="418946" y="170309"/>
                        <a:pt x="756391" y="27582"/>
                      </a:cubicBezTo>
                      <a:close/>
                    </a:path>
                  </a:pathLst>
                </a:custGeom>
              </p:spPr>
            </p:pic>
            <p:grpSp>
              <p:nvGrpSpPr>
                <p:cNvPr id="11" name="그룹 10">
                  <a:extLst>
                    <a:ext uri="{FF2B5EF4-FFF2-40B4-BE49-F238E27FC236}">
                      <a16:creationId xmlns:a16="http://schemas.microsoft.com/office/drawing/2014/main" id="{7967864F-4B73-BED6-279A-1CD0CE4531B5}"/>
                    </a:ext>
                  </a:extLst>
                </p:cNvPr>
                <p:cNvGrpSpPr/>
                <p:nvPr/>
              </p:nvGrpSpPr>
              <p:grpSpPr>
                <a:xfrm>
                  <a:off x="4795017" y="8835144"/>
                  <a:ext cx="1870981" cy="504000"/>
                  <a:chOff x="4285188" y="7244285"/>
                  <a:chExt cx="1870981" cy="504000"/>
                </a:xfrm>
              </p:grpSpPr>
              <p:grpSp>
                <p:nvGrpSpPr>
                  <p:cNvPr id="12" name="그룹 11">
                    <a:extLst>
                      <a:ext uri="{FF2B5EF4-FFF2-40B4-BE49-F238E27FC236}">
                        <a16:creationId xmlns:a16="http://schemas.microsoft.com/office/drawing/2014/main" id="{ED043E93-566A-BCCC-0C4F-63D72139B093}"/>
                      </a:ext>
                    </a:extLst>
                  </p:cNvPr>
                  <p:cNvGrpSpPr/>
                  <p:nvPr/>
                </p:nvGrpSpPr>
                <p:grpSpPr>
                  <a:xfrm>
                    <a:off x="4285188" y="7244285"/>
                    <a:ext cx="900000" cy="504000"/>
                    <a:chOff x="5539632" y="8961862"/>
                    <a:chExt cx="1080002" cy="647998"/>
                  </a:xfrm>
                  <a:effectLst/>
                </p:grpSpPr>
                <p:sp>
                  <p:nvSpPr>
                    <p:cNvPr id="16" name="사각형: 둥근 위쪽 모서리 15">
                      <a:extLst>
                        <a:ext uri="{FF2B5EF4-FFF2-40B4-BE49-F238E27FC236}">
                          <a16:creationId xmlns:a16="http://schemas.microsoft.com/office/drawing/2014/main" id="{C496E24D-EB5D-F494-26E2-78292D74398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5539634" y="9285862"/>
                      <a:ext cx="1080000" cy="323998"/>
                    </a:xfrm>
                    <a:prstGeom prst="round2SameRect">
                      <a:avLst>
                        <a:gd name="adj1" fmla="val 0"/>
                        <a:gd name="adj2" fmla="val 50000"/>
                      </a:avLst>
                    </a:prstGeom>
                    <a:solidFill>
                      <a:schemeClr val="bg1"/>
                    </a:solidFill>
                    <a:ln w="6350"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0" tIns="36000" rIns="0" bIns="0" rtlCol="0" anchor="ctr">
                      <a:noAutofit/>
                    </a:bodyPr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35,073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원</a:t>
                      </a:r>
                    </a:p>
                  </p:txBody>
                </p:sp>
                <p:sp>
                  <p:nvSpPr>
                    <p:cNvPr id="17" name="사각형: 둥근 위쪽 모서리 16">
                      <a:extLst>
                        <a:ext uri="{FF2B5EF4-FFF2-40B4-BE49-F238E27FC236}">
                          <a16:creationId xmlns:a16="http://schemas.microsoft.com/office/drawing/2014/main" id="{12A23EDF-2B27-C20B-B48F-EAC40C782E4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5539632" y="8961862"/>
                      <a:ext cx="1080000" cy="323998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chemeClr val="bg2">
                        <a:lumMod val="60000"/>
                        <a:lumOff val="40000"/>
                      </a:schemeClr>
                    </a:solidFill>
                    <a:ln w="12700"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0" tIns="0" rIns="0" bIns="36000" rtlCol="0" anchor="ctr">
                      <a:noAutofit/>
                    </a:bodyPr>
                    <a:lstStyle/>
                    <a:p>
                      <a:pPr marL="0" marR="0" lvl="0" indent="0" algn="ctr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prstClr val="white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40</a:t>
                      </a:r>
                      <a:r>
                        <a:rPr lang="ko-KR" altLang="en-US" sz="1100" dirty="0">
                          <a:solidFill>
                            <a:prstClr val="white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세여</a:t>
                      </a:r>
                      <a:endParaRPr kumimoji="0" lang="ko-KR" altLang="en-US" sz="11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p:txBody>
                </p:sp>
              </p:grpSp>
              <p:grpSp>
                <p:nvGrpSpPr>
                  <p:cNvPr id="13" name="그룹 12">
                    <a:extLst>
                      <a:ext uri="{FF2B5EF4-FFF2-40B4-BE49-F238E27FC236}">
                        <a16:creationId xmlns:a16="http://schemas.microsoft.com/office/drawing/2014/main" id="{C1A7E7EF-6809-99CE-C009-990664C44D76}"/>
                      </a:ext>
                    </a:extLst>
                  </p:cNvPr>
                  <p:cNvGrpSpPr/>
                  <p:nvPr/>
                </p:nvGrpSpPr>
                <p:grpSpPr>
                  <a:xfrm>
                    <a:off x="5256169" y="7244285"/>
                    <a:ext cx="900000" cy="504000"/>
                    <a:chOff x="5539632" y="8961862"/>
                    <a:chExt cx="1080002" cy="647998"/>
                  </a:xfrm>
                  <a:effectLst/>
                </p:grpSpPr>
                <p:sp>
                  <p:nvSpPr>
                    <p:cNvPr id="14" name="사각형: 둥근 위쪽 모서리 13">
                      <a:extLst>
                        <a:ext uri="{FF2B5EF4-FFF2-40B4-BE49-F238E27FC236}">
                          <a16:creationId xmlns:a16="http://schemas.microsoft.com/office/drawing/2014/main" id="{F789EF5B-2045-54A2-E466-45390FD1DB5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5539634" y="9285862"/>
                      <a:ext cx="1080000" cy="323998"/>
                    </a:xfrm>
                    <a:prstGeom prst="round2SameRect">
                      <a:avLst>
                        <a:gd name="adj1" fmla="val 0"/>
                        <a:gd name="adj2" fmla="val 50000"/>
                      </a:avLst>
                    </a:prstGeom>
                    <a:solidFill>
                      <a:schemeClr val="bg1"/>
                    </a:solidFill>
                    <a:ln w="6350"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0" tIns="36000" rIns="0" bIns="0" rtlCol="0" anchor="ctr">
                      <a:noAutofit/>
                    </a:bodyPr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45,658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원</a:t>
                      </a:r>
                    </a:p>
                  </p:txBody>
                </p:sp>
                <p:sp>
                  <p:nvSpPr>
                    <p:cNvPr id="15" name="사각형: 둥근 위쪽 모서리 14">
                      <a:extLst>
                        <a:ext uri="{FF2B5EF4-FFF2-40B4-BE49-F238E27FC236}">
                          <a16:creationId xmlns:a16="http://schemas.microsoft.com/office/drawing/2014/main" id="{6564920D-53F2-D281-A8FA-3594524FA09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5539632" y="8961862"/>
                      <a:ext cx="1080000" cy="323998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chemeClr val="bg2">
                        <a:lumMod val="60000"/>
                        <a:lumOff val="40000"/>
                      </a:schemeClr>
                    </a:solidFill>
                    <a:ln w="12700"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0" tIns="0" rIns="0" bIns="36000" rtlCol="0" anchor="ctr">
                      <a:noAutofit/>
                    </a:bodyPr>
                    <a:lstStyle/>
                    <a:p>
                      <a:pPr marL="0" marR="0" lvl="0" indent="0" algn="ctr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prstClr val="white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50</a:t>
                      </a:r>
                      <a:r>
                        <a:rPr lang="ko-KR" altLang="en-US" sz="1100" dirty="0">
                          <a:solidFill>
                            <a:prstClr val="white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세여</a:t>
                      </a:r>
                      <a:endParaRPr kumimoji="0" lang="ko-KR" altLang="en-US" sz="11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p:txBody>
                </p:sp>
              </p:grpSp>
            </p:grpSp>
          </p:grp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DC217ED-4F51-9801-AE22-C46E76BBA586}"/>
                </a:ext>
              </a:extLst>
            </p:cNvPr>
            <p:cNvSpPr txBox="1"/>
            <p:nvPr/>
          </p:nvSpPr>
          <p:spPr>
            <a:xfrm>
              <a:off x="1018088" y="5134643"/>
              <a:ext cx="369711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72722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0" i="0" u="none" strike="noStrike" kern="120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※</a:t>
              </a:r>
              <a:r>
                <a:rPr lang="en-US" altLang="ko-KR" sz="800" spc="-50" dirty="0"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3.10.5.5</a:t>
              </a:r>
              <a:r>
                <a:rPr lang="ko-KR" altLang="en-US" sz="800" spc="-50" dirty="0"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고당플러스</a:t>
              </a:r>
              <a:r>
                <a:rPr kumimoji="0" lang="en-US" altLang="ko-KR" sz="800" b="0" i="0" u="none" strike="noStrike" kern="120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, </a:t>
              </a:r>
              <a:r>
                <a:rPr lang="ko-KR" altLang="en-US" sz="800" spc="-50" dirty="0"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고</a:t>
              </a:r>
              <a:r>
                <a:rPr lang="en-US" altLang="ko-KR" sz="800" spc="-50" dirty="0"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.</a:t>
              </a:r>
              <a:r>
                <a:rPr lang="ko-KR" altLang="en-US" sz="800" spc="-50" dirty="0"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당</a:t>
              </a:r>
              <a:r>
                <a:rPr kumimoji="0" lang="ko-KR" altLang="en-US" sz="800" b="0" i="0" u="none" strike="noStrike" kern="120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고지형</a:t>
              </a:r>
              <a:r>
                <a:rPr kumimoji="0" lang="en-US" altLang="ko-KR" sz="800" b="0" i="0" u="none" strike="noStrike" kern="120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(3</a:t>
              </a:r>
              <a:r>
                <a:rPr kumimoji="0" lang="ko-KR" altLang="en-US" sz="800" b="0" i="0" u="none" strike="noStrike" kern="120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대납입면제</a:t>
              </a:r>
              <a:r>
                <a:rPr kumimoji="0" lang="en-US" altLang="ko-KR" sz="800" b="0" i="0" u="none" strike="noStrike" kern="120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), 30</a:t>
              </a:r>
              <a:r>
                <a:rPr kumimoji="0" lang="ko-KR" altLang="en-US" sz="800" b="0" i="0" u="none" strike="noStrike" kern="1200" cap="none" spc="-50" normalizeH="0" baseline="0" noProof="0" dirty="0" err="1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년납</a:t>
              </a:r>
              <a:r>
                <a:rPr kumimoji="0" lang="ko-KR" altLang="en-US" sz="800" b="0" i="0" u="none" strike="noStrike" kern="120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 </a:t>
              </a:r>
              <a:r>
                <a:rPr lang="en-US" altLang="ko-KR" sz="800" spc="-50" dirty="0"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100</a:t>
              </a:r>
              <a:r>
                <a:rPr lang="ko-KR" altLang="en-US" sz="800" spc="-50" dirty="0"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세</a:t>
              </a:r>
              <a:r>
                <a:rPr kumimoji="0" lang="ko-KR" altLang="en-US" sz="800" b="0" i="0" u="none" strike="noStrike" kern="120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만기</a:t>
              </a:r>
            </a:p>
          </p:txBody>
        </p: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8A69A505-0452-CB02-FCCA-D58730566C54}"/>
                </a:ext>
              </a:extLst>
            </p:cNvPr>
            <p:cNvGrpSpPr/>
            <p:nvPr/>
          </p:nvGrpSpPr>
          <p:grpSpPr>
            <a:xfrm>
              <a:off x="5523056" y="5295471"/>
              <a:ext cx="3114353" cy="1655280"/>
              <a:chOff x="3945093" y="7920000"/>
              <a:chExt cx="2573845" cy="1368000"/>
            </a:xfrm>
          </p:grpSpPr>
          <p:grpSp>
            <p:nvGrpSpPr>
              <p:cNvPr id="28" name="그룹 27">
                <a:extLst>
                  <a:ext uri="{FF2B5EF4-FFF2-40B4-BE49-F238E27FC236}">
                    <a16:creationId xmlns:a16="http://schemas.microsoft.com/office/drawing/2014/main" id="{53482C36-597F-43EB-D65E-2E1425086364}"/>
                  </a:ext>
                </a:extLst>
              </p:cNvPr>
              <p:cNvGrpSpPr/>
              <p:nvPr/>
            </p:nvGrpSpPr>
            <p:grpSpPr>
              <a:xfrm>
                <a:off x="3945093" y="7920000"/>
                <a:ext cx="2573845" cy="648000"/>
                <a:chOff x="4092153" y="7917809"/>
                <a:chExt cx="2573845" cy="648000"/>
              </a:xfrm>
            </p:grpSpPr>
            <p:grpSp>
              <p:nvGrpSpPr>
                <p:cNvPr id="39" name="그룹 38">
                  <a:extLst>
                    <a:ext uri="{FF2B5EF4-FFF2-40B4-BE49-F238E27FC236}">
                      <a16:creationId xmlns:a16="http://schemas.microsoft.com/office/drawing/2014/main" id="{0CF3645C-840E-3635-9B02-3B8E6A6307B1}"/>
                    </a:ext>
                  </a:extLst>
                </p:cNvPr>
                <p:cNvGrpSpPr/>
                <p:nvPr/>
              </p:nvGrpSpPr>
              <p:grpSpPr>
                <a:xfrm>
                  <a:off x="4794411" y="7989809"/>
                  <a:ext cx="1871587" cy="504000"/>
                  <a:chOff x="1442125" y="7244285"/>
                  <a:chExt cx="1871587" cy="504000"/>
                </a:xfrm>
              </p:grpSpPr>
              <p:grpSp>
                <p:nvGrpSpPr>
                  <p:cNvPr id="41" name="그룹 40">
                    <a:extLst>
                      <a:ext uri="{FF2B5EF4-FFF2-40B4-BE49-F238E27FC236}">
                        <a16:creationId xmlns:a16="http://schemas.microsoft.com/office/drawing/2014/main" id="{DD8342EE-6EC8-DA09-2882-B18A9B560B1F}"/>
                      </a:ext>
                    </a:extLst>
                  </p:cNvPr>
                  <p:cNvGrpSpPr/>
                  <p:nvPr/>
                </p:nvGrpSpPr>
                <p:grpSpPr>
                  <a:xfrm>
                    <a:off x="1442125" y="7244285"/>
                    <a:ext cx="900000" cy="504000"/>
                    <a:chOff x="5539634" y="8961862"/>
                    <a:chExt cx="1080000" cy="647998"/>
                  </a:xfrm>
                  <a:effectLst/>
                </p:grpSpPr>
                <p:sp>
                  <p:nvSpPr>
                    <p:cNvPr id="45" name="사각형: 둥근 위쪽 모서리 44">
                      <a:extLst>
                        <a:ext uri="{FF2B5EF4-FFF2-40B4-BE49-F238E27FC236}">
                          <a16:creationId xmlns:a16="http://schemas.microsoft.com/office/drawing/2014/main" id="{E9EDA473-684C-11A9-B9DB-BA4C820CA6C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5539634" y="9285862"/>
                      <a:ext cx="1080000" cy="323998"/>
                    </a:xfrm>
                    <a:prstGeom prst="round2SameRect">
                      <a:avLst>
                        <a:gd name="adj1" fmla="val 0"/>
                        <a:gd name="adj2" fmla="val 50000"/>
                      </a:avLst>
                    </a:prstGeom>
                    <a:solidFill>
                      <a:schemeClr val="bg1"/>
                    </a:solidFill>
                    <a:ln w="6350"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0" tIns="36000" rIns="0" bIns="0" rtlCol="0" anchor="ctr">
                      <a:noAutofit/>
                    </a:bodyPr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39,321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원</a:t>
                      </a:r>
                    </a:p>
                  </p:txBody>
                </p:sp>
                <p:sp>
                  <p:nvSpPr>
                    <p:cNvPr id="46" name="사각형: 둥근 위쪽 모서리 45">
                      <a:extLst>
                        <a:ext uri="{FF2B5EF4-FFF2-40B4-BE49-F238E27FC236}">
                          <a16:creationId xmlns:a16="http://schemas.microsoft.com/office/drawing/2014/main" id="{2341A54A-1A59-4497-B3EB-9E2626EA155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5539634" y="8961862"/>
                      <a:ext cx="1080000" cy="323998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chemeClr val="accent3">
                        <a:lumMod val="60000"/>
                        <a:lumOff val="40000"/>
                      </a:schemeClr>
                    </a:solidFill>
                    <a:ln w="12700"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0" tIns="0" rIns="0" bIns="36000" rtlCol="0" anchor="ctr">
                      <a:noAutofit/>
                    </a:bodyPr>
                    <a:lstStyle/>
                    <a:p>
                      <a:pPr marL="0" marR="0" lvl="0" indent="0" algn="ctr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prstClr val="white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40</a:t>
                      </a:r>
                      <a:r>
                        <a:rPr lang="ko-KR" altLang="en-US" sz="1100" dirty="0">
                          <a:solidFill>
                            <a:prstClr val="white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세남</a:t>
                      </a:r>
                      <a:endParaRPr kumimoji="0" lang="ko-KR" altLang="en-US" sz="11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p:txBody>
                </p:sp>
              </p:grpSp>
              <p:grpSp>
                <p:nvGrpSpPr>
                  <p:cNvPr id="42" name="그룹 41">
                    <a:extLst>
                      <a:ext uri="{FF2B5EF4-FFF2-40B4-BE49-F238E27FC236}">
                        <a16:creationId xmlns:a16="http://schemas.microsoft.com/office/drawing/2014/main" id="{CF51A6A5-6009-72F1-E43B-94F1ADDAB8B9}"/>
                      </a:ext>
                    </a:extLst>
                  </p:cNvPr>
                  <p:cNvGrpSpPr/>
                  <p:nvPr/>
                </p:nvGrpSpPr>
                <p:grpSpPr>
                  <a:xfrm>
                    <a:off x="2413712" y="7244285"/>
                    <a:ext cx="900000" cy="504000"/>
                    <a:chOff x="5539634" y="8961862"/>
                    <a:chExt cx="1080000" cy="647998"/>
                  </a:xfrm>
                  <a:effectLst/>
                </p:grpSpPr>
                <p:sp>
                  <p:nvSpPr>
                    <p:cNvPr id="43" name="사각형: 둥근 위쪽 모서리 42">
                      <a:extLst>
                        <a:ext uri="{FF2B5EF4-FFF2-40B4-BE49-F238E27FC236}">
                          <a16:creationId xmlns:a16="http://schemas.microsoft.com/office/drawing/2014/main" id="{05AA1F90-EFE0-BDC1-7E74-82812FBAB98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5539634" y="9285862"/>
                      <a:ext cx="1080000" cy="323998"/>
                    </a:xfrm>
                    <a:prstGeom prst="round2SameRect">
                      <a:avLst>
                        <a:gd name="adj1" fmla="val 0"/>
                        <a:gd name="adj2" fmla="val 50000"/>
                      </a:avLst>
                    </a:prstGeom>
                    <a:solidFill>
                      <a:schemeClr val="bg1"/>
                    </a:solidFill>
                    <a:ln w="6350"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0" tIns="36000" rIns="0" bIns="0" rtlCol="0" anchor="ctr">
                      <a:noAutofit/>
                    </a:bodyPr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57,374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원</a:t>
                      </a:r>
                    </a:p>
                  </p:txBody>
                </p:sp>
                <p:sp>
                  <p:nvSpPr>
                    <p:cNvPr id="44" name="사각형: 둥근 위쪽 모서리 43">
                      <a:extLst>
                        <a:ext uri="{FF2B5EF4-FFF2-40B4-BE49-F238E27FC236}">
                          <a16:creationId xmlns:a16="http://schemas.microsoft.com/office/drawing/2014/main" id="{76A05323-AD4D-FC7B-16F2-580357B3697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5539634" y="8961862"/>
                      <a:ext cx="1080000" cy="323998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chemeClr val="accent3">
                        <a:lumMod val="60000"/>
                        <a:lumOff val="40000"/>
                      </a:schemeClr>
                    </a:solidFill>
                    <a:ln w="12700"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0" tIns="0" rIns="0" bIns="36000" rtlCol="0" anchor="ctr">
                      <a:noAutofit/>
                    </a:bodyPr>
                    <a:lstStyle/>
                    <a:p>
                      <a:pPr marL="0" marR="0" lvl="0" indent="0" algn="ctr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prstClr val="white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50</a:t>
                      </a:r>
                      <a:r>
                        <a:rPr lang="ko-KR" altLang="en-US" sz="1100" dirty="0">
                          <a:solidFill>
                            <a:prstClr val="white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세남</a:t>
                      </a:r>
                      <a:endParaRPr kumimoji="0" lang="ko-KR" altLang="en-US" sz="11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p:txBody>
                </p:sp>
              </p:grpSp>
            </p:grpSp>
            <p:pic>
              <p:nvPicPr>
                <p:cNvPr id="40" name="그림 39">
                  <a:extLst>
                    <a:ext uri="{FF2B5EF4-FFF2-40B4-BE49-F238E27FC236}">
                      <a16:creationId xmlns:a16="http://schemas.microsoft.com/office/drawing/2014/main" id="{9BFDCBAD-E9AC-859C-BF39-CCD879D3FE5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rcRect l="4649" r="2814" b="2636"/>
                <a:stretch>
                  <a:fillRect/>
                </a:stretch>
              </p:blipFill>
              <p:spPr>
                <a:xfrm>
                  <a:off x="4092153" y="7917809"/>
                  <a:ext cx="664377" cy="648000"/>
                </a:xfrm>
                <a:custGeom>
                  <a:avLst/>
                  <a:gdLst>
                    <a:gd name="csX0" fmla="*/ 974165 w 2820542"/>
                    <a:gd name="csY0" fmla="*/ 0 h 2751014"/>
                    <a:gd name="csX1" fmla="*/ 1846377 w 2820542"/>
                    <a:gd name="csY1" fmla="*/ 0 h 2751014"/>
                    <a:gd name="csX2" fmla="*/ 1959212 w 2820542"/>
                    <a:gd name="csY2" fmla="*/ 41298 h 2751014"/>
                    <a:gd name="csX3" fmla="*/ 2820542 w 2820542"/>
                    <a:gd name="csY3" fmla="*/ 1340743 h 2751014"/>
                    <a:gd name="csX4" fmla="*/ 1410271 w 2820542"/>
                    <a:gd name="csY4" fmla="*/ 2751014 h 2751014"/>
                    <a:gd name="csX5" fmla="*/ 0 w 2820542"/>
                    <a:gd name="csY5" fmla="*/ 1340743 h 2751014"/>
                    <a:gd name="csX6" fmla="*/ 861330 w 2820542"/>
                    <a:gd name="csY6" fmla="*/ 41298 h 275101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</a:cxnLst>
                  <a:rect l="l" t="t" r="r" b="b"/>
                  <a:pathLst>
                    <a:path w="2820542" h="2751014">
                      <a:moveTo>
                        <a:pt x="974165" y="0"/>
                      </a:moveTo>
                      <a:lnTo>
                        <a:pt x="1846377" y="0"/>
                      </a:lnTo>
                      <a:lnTo>
                        <a:pt x="1959212" y="41298"/>
                      </a:lnTo>
                      <a:cubicBezTo>
                        <a:pt x="2465380" y="255389"/>
                        <a:pt x="2820542" y="756590"/>
                        <a:pt x="2820542" y="1340743"/>
                      </a:cubicBezTo>
                      <a:cubicBezTo>
                        <a:pt x="2820542" y="2119614"/>
                        <a:pt x="2189142" y="2751014"/>
                        <a:pt x="1410271" y="2751014"/>
                      </a:cubicBezTo>
                      <a:cubicBezTo>
                        <a:pt x="631400" y="2751014"/>
                        <a:pt x="0" y="2119614"/>
                        <a:pt x="0" y="1340743"/>
                      </a:cubicBezTo>
                      <a:cubicBezTo>
                        <a:pt x="0" y="756590"/>
                        <a:pt x="355163" y="255389"/>
                        <a:pt x="861330" y="41298"/>
                      </a:cubicBezTo>
                      <a:close/>
                    </a:path>
                  </a:pathLst>
                </a:custGeom>
              </p:spPr>
            </p:pic>
          </p:grpSp>
          <p:grpSp>
            <p:nvGrpSpPr>
              <p:cNvPr id="29" name="그룹 28">
                <a:extLst>
                  <a:ext uri="{FF2B5EF4-FFF2-40B4-BE49-F238E27FC236}">
                    <a16:creationId xmlns:a16="http://schemas.microsoft.com/office/drawing/2014/main" id="{8ACA3F8F-EDB2-5AB5-198C-A0691AFDA314}"/>
                  </a:ext>
                </a:extLst>
              </p:cNvPr>
              <p:cNvGrpSpPr/>
              <p:nvPr/>
            </p:nvGrpSpPr>
            <p:grpSpPr>
              <a:xfrm>
                <a:off x="3965570" y="8640000"/>
                <a:ext cx="2553368" cy="648000"/>
                <a:chOff x="4112630" y="8763144"/>
                <a:chExt cx="2553368" cy="648000"/>
              </a:xfrm>
            </p:grpSpPr>
            <p:pic>
              <p:nvPicPr>
                <p:cNvPr id="30" name="그림 29">
                  <a:extLst>
                    <a:ext uri="{FF2B5EF4-FFF2-40B4-BE49-F238E27FC236}">
                      <a16:creationId xmlns:a16="http://schemas.microsoft.com/office/drawing/2014/main" id="{401FC239-988E-2351-5E79-8AFABFB6B98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rcRect b="2172"/>
                <a:stretch>
                  <a:fillRect/>
                </a:stretch>
              </p:blipFill>
              <p:spPr>
                <a:xfrm>
                  <a:off x="4112630" y="8763144"/>
                  <a:ext cx="623422" cy="648000"/>
                </a:xfrm>
                <a:custGeom>
                  <a:avLst/>
                  <a:gdLst>
                    <a:gd name="csX0" fmla="*/ 831751 w 2633477"/>
                    <a:gd name="csY0" fmla="*/ 0 h 2737298"/>
                    <a:gd name="csX1" fmla="*/ 1778913 w 2633477"/>
                    <a:gd name="csY1" fmla="*/ 0 h 2737298"/>
                    <a:gd name="csX2" fmla="*/ 1854273 w 2633477"/>
                    <a:gd name="csY2" fmla="*/ 27582 h 2737298"/>
                    <a:gd name="csX3" fmla="*/ 2604777 w 2633477"/>
                    <a:gd name="csY3" fmla="*/ 778086 h 2737298"/>
                    <a:gd name="csX4" fmla="*/ 2633477 w 2633477"/>
                    <a:gd name="csY4" fmla="*/ 856501 h 2737298"/>
                    <a:gd name="csX5" fmla="*/ 2633477 w 2633477"/>
                    <a:gd name="csY5" fmla="*/ 1797554 h 2737298"/>
                    <a:gd name="csX6" fmla="*/ 2604777 w 2633477"/>
                    <a:gd name="csY6" fmla="*/ 1875968 h 2737298"/>
                    <a:gd name="csX7" fmla="*/ 1305332 w 2633477"/>
                    <a:gd name="csY7" fmla="*/ 2737298 h 2737298"/>
                    <a:gd name="csX8" fmla="*/ 5887 w 2633477"/>
                    <a:gd name="csY8" fmla="*/ 1875968 h 2737298"/>
                    <a:gd name="csX9" fmla="*/ 0 w 2633477"/>
                    <a:gd name="csY9" fmla="*/ 1859884 h 2737298"/>
                    <a:gd name="csX10" fmla="*/ 0 w 2633477"/>
                    <a:gd name="csY10" fmla="*/ 794171 h 2737298"/>
                    <a:gd name="csX11" fmla="*/ 5887 w 2633477"/>
                    <a:gd name="csY11" fmla="*/ 778086 h 2737298"/>
                    <a:gd name="csX12" fmla="*/ 756391 w 2633477"/>
                    <a:gd name="csY12" fmla="*/ 27582 h 2737298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</a:cxnLst>
                  <a:rect l="l" t="t" r="r" b="b"/>
                  <a:pathLst>
                    <a:path w="2633477" h="2737298">
                      <a:moveTo>
                        <a:pt x="831751" y="0"/>
                      </a:moveTo>
                      <a:lnTo>
                        <a:pt x="1778913" y="0"/>
                      </a:lnTo>
                      <a:lnTo>
                        <a:pt x="1854273" y="27582"/>
                      </a:lnTo>
                      <a:cubicBezTo>
                        <a:pt x="2191718" y="170309"/>
                        <a:pt x="2462050" y="440641"/>
                        <a:pt x="2604777" y="778086"/>
                      </a:cubicBezTo>
                      <a:lnTo>
                        <a:pt x="2633477" y="856501"/>
                      </a:lnTo>
                      <a:lnTo>
                        <a:pt x="2633477" y="1797554"/>
                      </a:lnTo>
                      <a:lnTo>
                        <a:pt x="2604777" y="1875968"/>
                      </a:lnTo>
                      <a:cubicBezTo>
                        <a:pt x="2390686" y="2382136"/>
                        <a:pt x="1889485" y="2737298"/>
                        <a:pt x="1305332" y="2737298"/>
                      </a:cubicBezTo>
                      <a:cubicBezTo>
                        <a:pt x="721179" y="2737298"/>
                        <a:pt x="219978" y="2382136"/>
                        <a:pt x="5887" y="1875968"/>
                      </a:cubicBezTo>
                      <a:lnTo>
                        <a:pt x="0" y="1859884"/>
                      </a:lnTo>
                      <a:lnTo>
                        <a:pt x="0" y="794171"/>
                      </a:lnTo>
                      <a:lnTo>
                        <a:pt x="5887" y="778086"/>
                      </a:lnTo>
                      <a:cubicBezTo>
                        <a:pt x="148615" y="440641"/>
                        <a:pt x="418946" y="170309"/>
                        <a:pt x="756391" y="27582"/>
                      </a:cubicBezTo>
                      <a:close/>
                    </a:path>
                  </a:pathLst>
                </a:custGeom>
              </p:spPr>
            </p:pic>
            <p:grpSp>
              <p:nvGrpSpPr>
                <p:cNvPr id="31" name="그룹 30">
                  <a:extLst>
                    <a:ext uri="{FF2B5EF4-FFF2-40B4-BE49-F238E27FC236}">
                      <a16:creationId xmlns:a16="http://schemas.microsoft.com/office/drawing/2014/main" id="{59F15CF1-E8BC-F907-31E1-E948928F9F2E}"/>
                    </a:ext>
                  </a:extLst>
                </p:cNvPr>
                <p:cNvGrpSpPr/>
                <p:nvPr/>
              </p:nvGrpSpPr>
              <p:grpSpPr>
                <a:xfrm>
                  <a:off x="4795017" y="8835144"/>
                  <a:ext cx="1870981" cy="504000"/>
                  <a:chOff x="4285188" y="7244285"/>
                  <a:chExt cx="1870981" cy="504000"/>
                </a:xfrm>
              </p:grpSpPr>
              <p:grpSp>
                <p:nvGrpSpPr>
                  <p:cNvPr id="32" name="그룹 31">
                    <a:extLst>
                      <a:ext uri="{FF2B5EF4-FFF2-40B4-BE49-F238E27FC236}">
                        <a16:creationId xmlns:a16="http://schemas.microsoft.com/office/drawing/2014/main" id="{26BAC7AC-369A-C454-FD3F-73616D74927F}"/>
                      </a:ext>
                    </a:extLst>
                  </p:cNvPr>
                  <p:cNvGrpSpPr/>
                  <p:nvPr/>
                </p:nvGrpSpPr>
                <p:grpSpPr>
                  <a:xfrm>
                    <a:off x="4285188" y="7244285"/>
                    <a:ext cx="900000" cy="504000"/>
                    <a:chOff x="5539632" y="8961862"/>
                    <a:chExt cx="1080002" cy="647998"/>
                  </a:xfrm>
                  <a:effectLst/>
                </p:grpSpPr>
                <p:sp>
                  <p:nvSpPr>
                    <p:cNvPr id="37" name="사각형: 둥근 위쪽 모서리 36">
                      <a:extLst>
                        <a:ext uri="{FF2B5EF4-FFF2-40B4-BE49-F238E27FC236}">
                          <a16:creationId xmlns:a16="http://schemas.microsoft.com/office/drawing/2014/main" id="{FD43858B-20C7-CB6F-087E-D6D312E1261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5539634" y="9285862"/>
                      <a:ext cx="1080000" cy="323998"/>
                    </a:xfrm>
                    <a:prstGeom prst="round2SameRect">
                      <a:avLst>
                        <a:gd name="adj1" fmla="val 0"/>
                        <a:gd name="adj2" fmla="val 50000"/>
                      </a:avLst>
                    </a:prstGeom>
                    <a:solidFill>
                      <a:schemeClr val="bg1"/>
                    </a:solidFill>
                    <a:ln w="6350"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0" tIns="36000" rIns="0" bIns="0" rtlCol="0" anchor="ctr">
                      <a:noAutofit/>
                    </a:bodyPr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27,559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원</a:t>
                      </a:r>
                    </a:p>
                  </p:txBody>
                </p:sp>
                <p:sp>
                  <p:nvSpPr>
                    <p:cNvPr id="38" name="사각형: 둥근 위쪽 모서리 37">
                      <a:extLst>
                        <a:ext uri="{FF2B5EF4-FFF2-40B4-BE49-F238E27FC236}">
                          <a16:creationId xmlns:a16="http://schemas.microsoft.com/office/drawing/2014/main" id="{97F42494-E79A-4D2F-D23F-388AAB99853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5539632" y="8961862"/>
                      <a:ext cx="1080000" cy="323998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chemeClr val="bg2">
                        <a:lumMod val="60000"/>
                        <a:lumOff val="40000"/>
                      </a:schemeClr>
                    </a:solidFill>
                    <a:ln w="12700"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0" tIns="0" rIns="0" bIns="36000" rtlCol="0" anchor="ctr">
                      <a:noAutofit/>
                    </a:bodyPr>
                    <a:lstStyle/>
                    <a:p>
                      <a:pPr marL="0" marR="0" lvl="0" indent="0" algn="ctr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prstClr val="white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40</a:t>
                      </a:r>
                      <a:r>
                        <a:rPr lang="ko-KR" altLang="en-US" sz="1100" dirty="0">
                          <a:solidFill>
                            <a:prstClr val="white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세여</a:t>
                      </a:r>
                      <a:endParaRPr kumimoji="0" lang="ko-KR" altLang="en-US" sz="11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p:txBody>
                </p:sp>
              </p:grpSp>
              <p:grpSp>
                <p:nvGrpSpPr>
                  <p:cNvPr id="33" name="그룹 32">
                    <a:extLst>
                      <a:ext uri="{FF2B5EF4-FFF2-40B4-BE49-F238E27FC236}">
                        <a16:creationId xmlns:a16="http://schemas.microsoft.com/office/drawing/2014/main" id="{393D6DC4-D3AA-D0A7-A363-58A9873A6A24}"/>
                      </a:ext>
                    </a:extLst>
                  </p:cNvPr>
                  <p:cNvGrpSpPr/>
                  <p:nvPr/>
                </p:nvGrpSpPr>
                <p:grpSpPr>
                  <a:xfrm>
                    <a:off x="5256169" y="7244285"/>
                    <a:ext cx="900000" cy="504000"/>
                    <a:chOff x="5539632" y="8961862"/>
                    <a:chExt cx="1080002" cy="647998"/>
                  </a:xfrm>
                  <a:effectLst/>
                </p:grpSpPr>
                <p:sp>
                  <p:nvSpPr>
                    <p:cNvPr id="34" name="사각형: 둥근 위쪽 모서리 33">
                      <a:extLst>
                        <a:ext uri="{FF2B5EF4-FFF2-40B4-BE49-F238E27FC236}">
                          <a16:creationId xmlns:a16="http://schemas.microsoft.com/office/drawing/2014/main" id="{0805BB3E-477A-6910-A23C-51C24805470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5539634" y="9285862"/>
                      <a:ext cx="1080000" cy="323998"/>
                    </a:xfrm>
                    <a:prstGeom prst="round2SameRect">
                      <a:avLst>
                        <a:gd name="adj1" fmla="val 0"/>
                        <a:gd name="adj2" fmla="val 50000"/>
                      </a:avLst>
                    </a:prstGeom>
                    <a:solidFill>
                      <a:schemeClr val="bg1"/>
                    </a:solidFill>
                    <a:ln w="6350">
                      <a:solidFill>
                        <a:schemeClr val="bg1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0" tIns="36000" rIns="0" bIns="0" rtlCol="0" anchor="ctr">
                      <a:noAutofit/>
                    </a:bodyPr>
                    <a:lstStyle/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36,987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원</a:t>
                      </a:r>
                    </a:p>
                  </p:txBody>
                </p:sp>
                <p:sp>
                  <p:nvSpPr>
                    <p:cNvPr id="35" name="사각형: 둥근 위쪽 모서리 34">
                      <a:extLst>
                        <a:ext uri="{FF2B5EF4-FFF2-40B4-BE49-F238E27FC236}">
                          <a16:creationId xmlns:a16="http://schemas.microsoft.com/office/drawing/2014/main" id="{04BD3882-5A21-977D-9EEA-C62ECDB0D14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>
                    <a:xfrm>
                      <a:off x="5539632" y="8961862"/>
                      <a:ext cx="1080000" cy="323998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chemeClr val="bg2">
                        <a:lumMod val="60000"/>
                        <a:lumOff val="40000"/>
                      </a:schemeClr>
                    </a:solidFill>
                    <a:ln w="12700"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0" tIns="0" rIns="0" bIns="36000" rtlCol="0" anchor="ctr">
                      <a:noAutofit/>
                    </a:bodyPr>
                    <a:lstStyle/>
                    <a:p>
                      <a:pPr marL="0" marR="0" lvl="0" indent="0" algn="ctr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prstClr val="white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50</a:t>
                      </a:r>
                      <a:r>
                        <a:rPr lang="ko-KR" altLang="en-US" sz="1100" dirty="0">
                          <a:solidFill>
                            <a:prstClr val="white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세여</a:t>
                      </a:r>
                      <a:endParaRPr kumimoji="0" lang="ko-KR" altLang="en-US" sz="11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p:txBody>
                </p:sp>
              </p:grpSp>
            </p:grpSp>
          </p:grpSp>
        </p:grp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D8AB2CB-25DA-515F-A095-58D488EE84E0}"/>
                </a:ext>
              </a:extLst>
            </p:cNvPr>
            <p:cNvSpPr txBox="1"/>
            <p:nvPr/>
          </p:nvSpPr>
          <p:spPr>
            <a:xfrm>
              <a:off x="5652765" y="5134643"/>
              <a:ext cx="369711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72722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0" i="0" u="none" strike="noStrike" kern="120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※</a:t>
              </a:r>
              <a:r>
                <a:rPr kumimoji="0" lang="ko-KR" altLang="en-US" sz="800" b="0" i="0" u="none" strike="noStrike" kern="1200" cap="none" spc="-50" normalizeH="0" baseline="0" noProof="0" dirty="0" err="1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오튼튼</a:t>
              </a:r>
              <a:r>
                <a:rPr lang="en-US" altLang="ko-KR" sz="800" spc="-50" dirty="0"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5.10.5</a:t>
              </a:r>
              <a:r>
                <a:rPr kumimoji="0" lang="en-US" altLang="ko-KR" sz="800" b="0" i="0" u="none" strike="noStrike" kern="120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, 10</a:t>
              </a:r>
              <a:r>
                <a:rPr lang="ko-KR" altLang="en-US" sz="800" spc="-50" dirty="0"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년</a:t>
              </a:r>
              <a:r>
                <a:rPr kumimoji="0" lang="ko-KR" altLang="en-US" sz="800" b="0" i="0" u="none" strike="noStrike" kern="120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고지형</a:t>
              </a:r>
              <a:r>
                <a:rPr kumimoji="0" lang="en-US" altLang="ko-KR" sz="800" b="0" i="0" u="none" strike="noStrike" kern="120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(3</a:t>
              </a:r>
              <a:r>
                <a:rPr kumimoji="0" lang="ko-KR" altLang="en-US" sz="800" b="0" i="0" u="none" strike="noStrike" kern="120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대납입면제</a:t>
              </a:r>
              <a:r>
                <a:rPr kumimoji="0" lang="en-US" altLang="ko-KR" sz="800" b="0" i="0" u="none" strike="noStrike" kern="120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), 30</a:t>
              </a:r>
              <a:r>
                <a:rPr kumimoji="0" lang="ko-KR" altLang="en-US" sz="800" b="0" i="0" u="none" strike="noStrike" kern="1200" cap="none" spc="-50" normalizeH="0" baseline="0" noProof="0" dirty="0" err="1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년납</a:t>
              </a:r>
              <a:r>
                <a:rPr kumimoji="0" lang="ko-KR" altLang="en-US" sz="800" b="0" i="0" u="none" strike="noStrike" kern="120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 종신만기</a:t>
              </a:r>
            </a:p>
          </p:txBody>
        </p:sp>
      </p:grpSp>
      <p:sp>
        <p:nvSpPr>
          <p:cNvPr id="48" name="사각형: 둥근 모서리 47">
            <a:extLst>
              <a:ext uri="{FF2B5EF4-FFF2-40B4-BE49-F238E27FC236}">
                <a16:creationId xmlns:a16="http://schemas.microsoft.com/office/drawing/2014/main" id="{035EB979-E941-25CD-BDC3-357C8997C5B9}"/>
              </a:ext>
            </a:extLst>
          </p:cNvPr>
          <p:cNvSpPr/>
          <p:nvPr/>
        </p:nvSpPr>
        <p:spPr>
          <a:xfrm>
            <a:off x="4528674" y="4816837"/>
            <a:ext cx="634311" cy="218215"/>
          </a:xfrm>
          <a:prstGeom prst="roundRect">
            <a:avLst/>
          </a:prstGeom>
          <a:solidFill>
            <a:srgbClr val="FFF12E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0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rPr>
              <a:t>오튼튼만</a:t>
            </a:r>
            <a:endParaRPr lang="ko-KR" altLang="en-US" sz="10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39D902-F5B4-6610-D230-67E4D34D0FCD}"/>
              </a:ext>
            </a:extLst>
          </p:cNvPr>
          <p:cNvSpPr txBox="1"/>
          <p:nvPr/>
        </p:nvSpPr>
        <p:spPr>
          <a:xfrm>
            <a:off x="6365251" y="2342481"/>
            <a:ext cx="3882392" cy="1759900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l"/>
            <a:endParaRPr lang="en-US" altLang="ko-KR" sz="1600" dirty="0">
              <a:ln>
                <a:solidFill>
                  <a:schemeClr val="tx1">
                    <a:alpha val="0"/>
                  </a:schemeClr>
                </a:solidFill>
              </a:ln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l"/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진단비부터</a:t>
            </a:r>
            <a:endParaRPr lang="en-US" altLang="ko-KR" sz="3200" dirty="0">
              <a:ln>
                <a:solidFill>
                  <a:schemeClr val="tx1">
                    <a:alpha val="0"/>
                  </a:schemeClr>
                </a:solidFill>
              </a:ln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l"/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가성비 치료비까지</a:t>
            </a:r>
            <a:endParaRPr lang="en-US" altLang="ko-KR" sz="3200" dirty="0">
              <a:ln>
                <a:solidFill>
                  <a:schemeClr val="tx1">
                    <a:alpha val="0"/>
                  </a:schemeClr>
                </a:solidFill>
              </a:ln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pPr algn="l"/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빈틈없는 준비</a:t>
            </a:r>
            <a:r>
              <a:rPr lang="en-US" altLang="ko-KR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!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3EC6FA-9196-7342-02A0-9FA5CC5677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20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605836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8F9F64D4-9CB6-AD3D-3DDF-01657F6FF0C1}"/>
              </a:ext>
            </a:extLst>
          </p:cNvPr>
          <p:cNvGrpSpPr/>
          <p:nvPr/>
        </p:nvGrpSpPr>
        <p:grpSpPr>
          <a:xfrm>
            <a:off x="1096294" y="2479910"/>
            <a:ext cx="8175374" cy="2158630"/>
            <a:chOff x="1096294" y="936625"/>
            <a:chExt cx="8175374" cy="2158630"/>
          </a:xfrm>
        </p:grpSpPr>
        <p:sp>
          <p:nvSpPr>
            <p:cNvPr id="11" name="제목 1">
              <a:extLst>
                <a:ext uri="{FF2B5EF4-FFF2-40B4-BE49-F238E27FC236}">
                  <a16:creationId xmlns:a16="http://schemas.microsoft.com/office/drawing/2014/main" id="{EF61D232-5B82-FE7E-AF65-4209771F3EAA}"/>
                </a:ext>
              </a:extLst>
            </p:cNvPr>
            <p:cNvSpPr txBox="1">
              <a:spLocks/>
            </p:cNvSpPr>
            <p:nvPr/>
          </p:nvSpPr>
          <p:spPr>
            <a:xfrm>
              <a:off x="4065653" y="936625"/>
              <a:ext cx="2236664" cy="432792"/>
            </a:xfrm>
            <a:prstGeom prst="roundRect">
              <a:avLst>
                <a:gd name="adj" fmla="val 50000"/>
              </a:avLst>
            </a:prstGeom>
            <a:solidFill>
              <a:srgbClr val="002060">
                <a:alpha val="95000"/>
              </a:srgbClr>
            </a:solidFill>
          </p:spPr>
          <p:txBody>
            <a:bodyPr vert="horz" wrap="none" lIns="180000" tIns="0" rIns="180000" bIns="0" rtlCol="0" anchor="b">
              <a:spAutoFit/>
            </a:bodyPr>
            <a:lstStyle>
              <a:lvl1pPr algn="ctr" defTabSz="180000" rtl="0" eaLnBrk="1" latinLnBrk="1" hangingPunct="1">
                <a:lnSpc>
                  <a:spcPct val="100000"/>
                </a:lnSpc>
                <a:spcBef>
                  <a:spcPts val="0"/>
                </a:spcBef>
                <a:buNone/>
                <a:defRPr lang="ko-KR" altLang="en-US" sz="2000" b="1" kern="1200" spc="-50" baseline="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rgbClr val="351B6F"/>
                  </a:solidFill>
                  <a:latin typeface="페이퍼로지 5 Medium" pitchFamily="2" charset="-127"/>
                  <a:ea typeface="페이퍼로지 5 Medium" pitchFamily="2" charset="-127"/>
                  <a:cs typeface="+mn-cs"/>
                </a:defRPr>
              </a:lvl1pPr>
            </a:lstStyle>
            <a:p>
              <a:r>
                <a:rPr lang="ko-KR" altLang="en-US" dirty="0">
                  <a:solidFill>
                    <a:schemeClr val="bg1"/>
                  </a:solidFill>
                </a:rPr>
                <a:t>흥국생명 </a:t>
              </a:r>
              <a:r>
                <a:rPr lang="en-US" altLang="ko-KR" dirty="0">
                  <a:solidFill>
                    <a:schemeClr val="bg1"/>
                  </a:solidFill>
                </a:rPr>
                <a:t>26.7</a:t>
              </a:r>
              <a:r>
                <a:rPr lang="ko-KR" altLang="en-US" dirty="0">
                  <a:solidFill>
                    <a:schemeClr val="bg1"/>
                  </a:solidFill>
                </a:rPr>
                <a:t>월</a:t>
              </a:r>
              <a:endParaRPr lang="ko-KR" altLang="en-US" dirty="0">
                <a:solidFill>
                  <a:srgbClr val="FFFF00"/>
                </a:solidFill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DEFF014-A654-9C98-4AC1-267E98EAE960}"/>
                </a:ext>
              </a:extLst>
            </p:cNvPr>
            <p:cNvSpPr txBox="1"/>
            <p:nvPr/>
          </p:nvSpPr>
          <p:spPr>
            <a:xfrm>
              <a:off x="1096294" y="1950908"/>
              <a:ext cx="8175374" cy="1144347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ko-KR" altLang="en-US" sz="3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흥국생명 효자특약</a:t>
              </a:r>
              <a:endParaRPr lang="en-US" altLang="ko-KR" sz="3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여기어때 잘난체 2 TTF" pitchFamily="2" charset="-127"/>
                <a:ea typeface="여기어때 잘난체 2 TTF" pitchFamily="2" charset="-127"/>
              </a:endParaRPr>
            </a:p>
            <a:p>
              <a:pPr algn="ctr"/>
              <a:r>
                <a:rPr lang="ko-KR" altLang="en-US" sz="360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전이암진단생활비</a:t>
              </a:r>
              <a:endParaRPr lang="en-US" altLang="ko-KR" sz="3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여기어때 잘난체 2 TTF" pitchFamily="2" charset="-127"/>
                <a:ea typeface="여기어때 잘난체 2 TTF" pitchFamily="2" charset="-127"/>
              </a:endParaRPr>
            </a:p>
          </p:txBody>
        </p:sp>
      </p:grp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E7BA762-5775-4DD5-210D-FE78EDB7C7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21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4472063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FE3E7F2-4AF9-ECE0-72BA-FDBB9583D1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01</a:t>
            </a:r>
            <a:endParaRPr lang="ko-KR" altLang="en-US" dirty="0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FCA6E86B-CC28-F2E2-1759-FE84CC80AC02}"/>
              </a:ext>
            </a:extLst>
          </p:cNvPr>
          <p:cNvGrpSpPr/>
          <p:nvPr/>
        </p:nvGrpSpPr>
        <p:grpSpPr>
          <a:xfrm>
            <a:off x="958261" y="1378063"/>
            <a:ext cx="4079587" cy="2475070"/>
            <a:chOff x="878312" y="3176209"/>
            <a:chExt cx="5217688" cy="2730432"/>
          </a:xfrm>
          <a:solidFill>
            <a:schemeClr val="tx1"/>
          </a:solidFill>
        </p:grpSpPr>
        <p:sp>
          <p:nvSpPr>
            <p:cNvPr id="3" name="모서리가 둥근 직사각형 11">
              <a:extLst>
                <a:ext uri="{FF2B5EF4-FFF2-40B4-BE49-F238E27FC236}">
                  <a16:creationId xmlns:a16="http://schemas.microsoft.com/office/drawing/2014/main" id="{86208FDE-CE0A-206B-A056-903F19DA58F6}"/>
                </a:ext>
              </a:extLst>
            </p:cNvPr>
            <p:cNvSpPr/>
            <p:nvPr/>
          </p:nvSpPr>
          <p:spPr>
            <a:xfrm>
              <a:off x="878312" y="3867128"/>
              <a:ext cx="5217688" cy="625401"/>
            </a:xfrm>
            <a:prstGeom prst="roundRect">
              <a:avLst/>
            </a:prstGeom>
            <a:grpFill/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2800" dirty="0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부위</a:t>
              </a:r>
              <a:r>
                <a:rPr lang="en-US" altLang="ko-KR" sz="2800" dirty="0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,</a:t>
              </a:r>
              <a:r>
                <a:rPr lang="ko-KR" altLang="en-US" sz="2800" dirty="0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그룹 구분 </a:t>
              </a:r>
              <a:r>
                <a:rPr lang="en-US" altLang="ko-KR" sz="2800" dirty="0">
                  <a:solidFill>
                    <a:srgbClr val="FFFF00"/>
                  </a:solidFill>
                  <a:latin typeface="페이퍼로지 7 Bold" pitchFamily="2" charset="-127"/>
                  <a:ea typeface="페이퍼로지 7 Bold" pitchFamily="2" charset="-127"/>
                </a:rPr>
                <a:t>NO</a:t>
              </a:r>
              <a:r>
                <a:rPr lang="ko-KR" altLang="en-US" sz="2800" dirty="0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 </a:t>
              </a:r>
              <a:r>
                <a:rPr lang="en-US" altLang="ko-KR" sz="2800" dirty="0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!</a:t>
              </a:r>
            </a:p>
          </p:txBody>
        </p:sp>
        <p:sp>
          <p:nvSpPr>
            <p:cNvPr id="6" name="모서리가 둥근 직사각형 11">
              <a:extLst>
                <a:ext uri="{FF2B5EF4-FFF2-40B4-BE49-F238E27FC236}">
                  <a16:creationId xmlns:a16="http://schemas.microsoft.com/office/drawing/2014/main" id="{EE1E7D62-F3E6-DBA7-9EBB-EBC56A348515}"/>
                </a:ext>
              </a:extLst>
            </p:cNvPr>
            <p:cNvSpPr/>
            <p:nvPr/>
          </p:nvSpPr>
          <p:spPr>
            <a:xfrm>
              <a:off x="878312" y="5281240"/>
              <a:ext cx="5217688" cy="625401"/>
            </a:xfrm>
            <a:prstGeom prst="roundRect">
              <a:avLst/>
            </a:prstGeom>
            <a:grpFill/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2800" dirty="0" err="1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완치되도</a:t>
              </a:r>
              <a:r>
                <a:rPr lang="en-US" altLang="ko-KR" sz="2800" dirty="0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?</a:t>
              </a:r>
              <a:r>
                <a:rPr lang="ko-KR" altLang="en-US" sz="2800" dirty="0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 </a:t>
              </a:r>
              <a:r>
                <a:rPr lang="ko-KR" altLang="en-US" sz="2800" dirty="0">
                  <a:solidFill>
                    <a:srgbClr val="FFFF00"/>
                  </a:solidFill>
                  <a:latin typeface="페이퍼로지 7 Bold" pitchFamily="2" charset="-127"/>
                  <a:ea typeface="페이퍼로지 7 Bold" pitchFamily="2" charset="-127"/>
                </a:rPr>
                <a:t>종신</a:t>
              </a:r>
              <a:r>
                <a:rPr lang="ko-KR" altLang="en-US" sz="2800" dirty="0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보장 </a:t>
              </a:r>
              <a:r>
                <a:rPr lang="en-US" altLang="ko-KR" sz="2800" dirty="0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!</a:t>
              </a:r>
            </a:p>
          </p:txBody>
        </p:sp>
        <p:sp>
          <p:nvSpPr>
            <p:cNvPr id="8" name="모서리가 둥근 직사각형 11">
              <a:extLst>
                <a:ext uri="{FF2B5EF4-FFF2-40B4-BE49-F238E27FC236}">
                  <a16:creationId xmlns:a16="http://schemas.microsoft.com/office/drawing/2014/main" id="{D0C41A6A-272A-B33C-8CA5-FD7CBD45957F}"/>
                </a:ext>
              </a:extLst>
            </p:cNvPr>
            <p:cNvSpPr/>
            <p:nvPr/>
          </p:nvSpPr>
          <p:spPr>
            <a:xfrm>
              <a:off x="878312" y="3176209"/>
              <a:ext cx="5217688" cy="625401"/>
            </a:xfrm>
            <a:prstGeom prst="roundRect">
              <a:avLst/>
            </a:prstGeom>
            <a:grpFill/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2800" dirty="0" err="1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전이암</a:t>
              </a:r>
              <a:r>
                <a:rPr lang="ko-KR" altLang="en-US" sz="2800" dirty="0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 </a:t>
              </a:r>
              <a:r>
                <a:rPr lang="ko-KR" altLang="en-US" sz="2800" dirty="0">
                  <a:solidFill>
                    <a:srgbClr val="FFFF00"/>
                  </a:solidFill>
                  <a:latin typeface="페이퍼로지 7 Bold" pitchFamily="2" charset="-127"/>
                  <a:ea typeface="페이퍼로지 7 Bold" pitchFamily="2" charset="-127"/>
                </a:rPr>
                <a:t>도착지기준</a:t>
              </a:r>
              <a:r>
                <a:rPr lang="ko-KR" altLang="en-US" sz="2800" dirty="0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 보장 </a:t>
              </a:r>
              <a:r>
                <a:rPr lang="en-US" altLang="ko-KR" sz="2800" dirty="0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!</a:t>
              </a:r>
            </a:p>
          </p:txBody>
        </p:sp>
        <p:sp>
          <p:nvSpPr>
            <p:cNvPr id="17" name="모서리가 둥근 직사각형 11">
              <a:extLst>
                <a:ext uri="{FF2B5EF4-FFF2-40B4-BE49-F238E27FC236}">
                  <a16:creationId xmlns:a16="http://schemas.microsoft.com/office/drawing/2014/main" id="{A94D8DE9-5F3F-4604-7E79-C84CA52D1B96}"/>
                </a:ext>
              </a:extLst>
            </p:cNvPr>
            <p:cNvSpPr/>
            <p:nvPr/>
          </p:nvSpPr>
          <p:spPr>
            <a:xfrm>
              <a:off x="878312" y="4568806"/>
              <a:ext cx="5217688" cy="625401"/>
            </a:xfrm>
            <a:prstGeom prst="roundRect">
              <a:avLst/>
            </a:prstGeom>
            <a:grpFill/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2800" dirty="0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치료여부 판단 </a:t>
              </a:r>
              <a:r>
                <a:rPr lang="en-US" altLang="ko-KR" sz="2800" dirty="0">
                  <a:solidFill>
                    <a:srgbClr val="FFFF00"/>
                  </a:solidFill>
                  <a:latin typeface="페이퍼로지 7 Bold" pitchFamily="2" charset="-127"/>
                  <a:ea typeface="페이퍼로지 7 Bold" pitchFamily="2" charset="-127"/>
                </a:rPr>
                <a:t>NO</a:t>
              </a:r>
              <a:r>
                <a:rPr lang="ko-KR" altLang="en-US" sz="2800" dirty="0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 </a:t>
              </a:r>
              <a:r>
                <a:rPr lang="en-US" altLang="ko-KR" sz="2800" dirty="0">
                  <a:solidFill>
                    <a:srgbClr val="FFFFFF"/>
                  </a:solidFill>
                  <a:latin typeface="페이퍼로지 7 Bold" pitchFamily="2" charset="-127"/>
                  <a:ea typeface="페이퍼로지 7 Bold" pitchFamily="2" charset="-127"/>
                </a:rPr>
                <a:t>!</a:t>
              </a:r>
            </a:p>
          </p:txBody>
        </p:sp>
      </p:grp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2D04FCBE-B139-FD04-926D-9FBDB86D8EB9}"/>
              </a:ext>
            </a:extLst>
          </p:cNvPr>
          <p:cNvSpPr/>
          <p:nvPr/>
        </p:nvSpPr>
        <p:spPr>
          <a:xfrm rot="20758292">
            <a:off x="711480" y="1122677"/>
            <a:ext cx="1157622" cy="297550"/>
          </a:xfrm>
          <a:prstGeom prst="rect">
            <a:avLst/>
          </a:prstGeom>
          <a:solidFill>
            <a:srgbClr val="EC008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6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9 Black" pitchFamily="2" charset="-127"/>
                <a:ea typeface="페이퍼로지 9 Black" pitchFamily="2" charset="-127"/>
              </a:rPr>
              <a:t>C77~C79</a:t>
            </a:r>
            <a:endParaRPr lang="ko-KR" altLang="en-US" sz="16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9 Black" pitchFamily="2" charset="-127"/>
              <a:ea typeface="페이퍼로지 9 Black" pitchFamily="2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897B222-DF8F-443F-6290-0242D7A72B4E}"/>
              </a:ext>
            </a:extLst>
          </p:cNvPr>
          <p:cNvSpPr txBox="1"/>
          <p:nvPr/>
        </p:nvSpPr>
        <p:spPr>
          <a:xfrm>
            <a:off x="2130154" y="1180473"/>
            <a:ext cx="3165752" cy="262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*C80 </a:t>
            </a:r>
            <a:r>
              <a:rPr kumimoji="0" lang="ko-KR" altLang="en-US" sz="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부위의 명시가 없는 </a:t>
            </a:r>
            <a:r>
              <a:rPr kumimoji="0" lang="ko-KR" altLang="en-US" sz="6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악성신생물</a:t>
            </a:r>
            <a:r>
              <a:rPr kumimoji="0" lang="en-US" altLang="ko-KR" sz="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(</a:t>
            </a:r>
            <a:r>
              <a:rPr kumimoji="0" lang="ko-KR" altLang="en-US" sz="6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원발부위를</a:t>
            </a:r>
            <a:r>
              <a:rPr kumimoji="0" lang="ko-KR" altLang="en-US" sz="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 밝히지 못한 경우 사용</a:t>
            </a:r>
            <a:r>
              <a:rPr kumimoji="0" lang="en-US" altLang="ko-KR" sz="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) </a:t>
            </a:r>
            <a:r>
              <a:rPr lang="ko-KR" altLang="en-US" sz="6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은 보상제외</a:t>
            </a:r>
            <a:endParaRPr kumimoji="0" lang="ko-KR" altLang="en-US" sz="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F9D1887-BD79-425F-3D0C-3C77EEA95A81}"/>
              </a:ext>
            </a:extLst>
          </p:cNvPr>
          <p:cNvSpPr txBox="1"/>
          <p:nvPr/>
        </p:nvSpPr>
        <p:spPr>
          <a:xfrm>
            <a:off x="5105215" y="1349027"/>
            <a:ext cx="4360730" cy="1359791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           건강체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,</a:t>
            </a:r>
            <a:r>
              <a:rPr lang="ko-KR" altLang="en-US" sz="20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유병자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 포함</a:t>
            </a:r>
            <a:endParaRPr lang="en-US" altLang="ko-KR" sz="2000" dirty="0">
              <a:ln>
                <a:solidFill>
                  <a:schemeClr val="tx1">
                    <a:alpha val="0"/>
                  </a:schemeClr>
                </a:solidFill>
              </a:ln>
              <a:latin typeface="여기어때 잘난체 2 TTF" pitchFamily="2" charset="-127"/>
              <a:ea typeface="여기어때 잘난체 2 TTF" pitchFamily="2" charset="-127"/>
            </a:endParaRPr>
          </a:p>
          <a:p>
            <a:pPr algn="ctr"/>
            <a:r>
              <a:rPr lang="ko-KR" altLang="en-US" sz="24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매월</a:t>
            </a:r>
            <a:r>
              <a:rPr lang="ko-KR" altLang="en-US" sz="44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 </a:t>
            </a:r>
            <a:r>
              <a:rPr lang="en-US" altLang="ko-KR" sz="6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여기어때 잘난체 2 TTF" pitchFamily="2" charset="-127"/>
                <a:ea typeface="여기어때 잘난체 2 TTF" pitchFamily="2" charset="-127"/>
              </a:rPr>
              <a:t>100</a:t>
            </a:r>
            <a:r>
              <a:rPr lang="ko-KR" altLang="en-US" sz="6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여기어때 잘난체 2 TTF" pitchFamily="2" charset="-127"/>
                <a:ea typeface="여기어때 잘난체 2 TTF" pitchFamily="2" charset="-127"/>
              </a:rPr>
              <a:t>만원</a:t>
            </a:r>
          </a:p>
        </p:txBody>
      </p: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C0BE51B8-567B-FCC5-D4E4-52EBE3369A60}"/>
              </a:ext>
            </a:extLst>
          </p:cNvPr>
          <p:cNvCxnSpPr>
            <a:cxnSpLocks/>
          </p:cNvCxnSpPr>
          <p:nvPr/>
        </p:nvCxnSpPr>
        <p:spPr>
          <a:xfrm>
            <a:off x="1267088" y="5457148"/>
            <a:ext cx="7590738" cy="0"/>
          </a:xfrm>
          <a:prstGeom prst="line">
            <a:avLst/>
          </a:prstGeom>
          <a:ln w="38100">
            <a:solidFill>
              <a:srgbClr val="EC008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571CEE9-E638-6EDE-5C93-AA99DF1BBFE5}"/>
              </a:ext>
            </a:extLst>
          </p:cNvPr>
          <p:cNvSpPr txBox="1"/>
          <p:nvPr/>
        </p:nvSpPr>
        <p:spPr>
          <a:xfrm>
            <a:off x="5532497" y="5402738"/>
            <a:ext cx="732573" cy="293721"/>
          </a:xfrm>
          <a:prstGeom prst="rect">
            <a:avLst/>
          </a:prstGeom>
          <a:noFill/>
        </p:spPr>
        <p:txBody>
          <a:bodyPr wrap="none" lIns="0" tIns="108000" rIns="0" bIns="0" rtlCol="0">
            <a:spAutoFit/>
          </a:bodyPr>
          <a:lstStyle/>
          <a:p>
            <a:pPr algn="ctr" latinLnBrk="1"/>
            <a:r>
              <a:rPr lang="ko-KR" altLang="en-US" sz="1200" dirty="0" err="1"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주계약</a:t>
            </a:r>
            <a:r>
              <a:rPr lang="ko-KR" altLang="en-US" sz="1200" dirty="0"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만기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C14DCA-396B-6E16-CA85-0F366D2D843C}"/>
              </a:ext>
            </a:extLst>
          </p:cNvPr>
          <p:cNvSpPr txBox="1"/>
          <p:nvPr/>
        </p:nvSpPr>
        <p:spPr>
          <a:xfrm>
            <a:off x="3558918" y="5402738"/>
            <a:ext cx="732573" cy="293721"/>
          </a:xfrm>
          <a:prstGeom prst="rect">
            <a:avLst/>
          </a:prstGeom>
          <a:noFill/>
        </p:spPr>
        <p:txBody>
          <a:bodyPr wrap="none" lIns="0" tIns="108000" rIns="0" bIns="0" rtlCol="0">
            <a:spAutoFit/>
          </a:bodyPr>
          <a:lstStyle/>
          <a:p>
            <a:pPr algn="ctr" latinLnBrk="1"/>
            <a:r>
              <a:rPr lang="ko-KR" altLang="en-US" sz="1200" dirty="0" err="1"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전이암</a:t>
            </a:r>
            <a:r>
              <a:rPr lang="ko-KR" altLang="en-US" sz="1200" dirty="0"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발생</a:t>
            </a:r>
          </a:p>
        </p:txBody>
      </p:sp>
      <p:cxnSp>
        <p:nvCxnSpPr>
          <p:cNvPr id="33" name="연결선: 꺾임 32">
            <a:extLst>
              <a:ext uri="{FF2B5EF4-FFF2-40B4-BE49-F238E27FC236}">
                <a16:creationId xmlns:a16="http://schemas.microsoft.com/office/drawing/2014/main" id="{A1B37147-D32C-7FDE-9764-57C070F52FE1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5935921" y="2924250"/>
            <a:ext cx="511840" cy="4533272"/>
          </a:xfrm>
          <a:prstGeom prst="bentConnector2">
            <a:avLst/>
          </a:prstGeom>
          <a:ln w="38100">
            <a:solidFill>
              <a:srgbClr val="EC008C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E269C43E-77AC-5E65-2382-41474679C025}"/>
              </a:ext>
            </a:extLst>
          </p:cNvPr>
          <p:cNvSpPr txBox="1"/>
          <p:nvPr/>
        </p:nvSpPr>
        <p:spPr>
          <a:xfrm>
            <a:off x="4179819" y="5027955"/>
            <a:ext cx="384079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latinLnBrk="1"/>
            <a:r>
              <a:rPr lang="ko-KR" altLang="en-US" sz="2400" dirty="0" err="1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전이암</a:t>
            </a:r>
            <a:r>
              <a:rPr lang="ko-KR" altLang="en-US" sz="2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진단 생활비 </a:t>
            </a:r>
            <a:r>
              <a:rPr lang="ko-KR" altLang="en-US" sz="2400" dirty="0">
                <a:solidFill>
                  <a:srgbClr val="EC008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매월 </a:t>
            </a:r>
            <a:r>
              <a:rPr lang="en-US" altLang="ko-KR" sz="2400" dirty="0">
                <a:solidFill>
                  <a:srgbClr val="EC008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100</a:t>
            </a:r>
            <a:r>
              <a:rPr lang="ko-KR" altLang="en-US" sz="2400" dirty="0">
                <a:solidFill>
                  <a:srgbClr val="EC008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만원</a:t>
            </a:r>
            <a:endParaRPr lang="en-US" altLang="ko-KR" sz="2400" dirty="0">
              <a:solidFill>
                <a:srgbClr val="EC008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1B1985A-9A29-CB9B-9646-3304DAABFDAE}"/>
              </a:ext>
            </a:extLst>
          </p:cNvPr>
          <p:cNvSpPr txBox="1"/>
          <p:nvPr/>
        </p:nvSpPr>
        <p:spPr>
          <a:xfrm>
            <a:off x="7450962" y="5402738"/>
            <a:ext cx="278923" cy="293721"/>
          </a:xfrm>
          <a:prstGeom prst="rect">
            <a:avLst/>
          </a:prstGeom>
          <a:noFill/>
        </p:spPr>
        <p:txBody>
          <a:bodyPr wrap="none" lIns="0" tIns="108000" rIns="0" bIns="0" rtlCol="0">
            <a:spAutoFit/>
          </a:bodyPr>
          <a:lstStyle/>
          <a:p>
            <a:pPr algn="ctr" latinLnBrk="1"/>
            <a:r>
              <a:rPr lang="ko-KR" altLang="en-US" sz="1200" dirty="0"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종신</a:t>
            </a: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91401BFA-4034-68AD-E412-ABA46BAFCDA1}"/>
              </a:ext>
            </a:extLst>
          </p:cNvPr>
          <p:cNvSpPr/>
          <p:nvPr/>
        </p:nvSpPr>
        <p:spPr>
          <a:xfrm>
            <a:off x="1128242" y="4297770"/>
            <a:ext cx="8012446" cy="2544548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latinLnBrk="1"/>
            <a:endParaRPr lang="ko-KR" altLang="en-US" sz="2800" dirty="0" err="1">
              <a:solidFill>
                <a:schemeClr val="tx1"/>
              </a:solidFill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9D0DF58-62F2-AFB5-6E24-38F514AB47EA}"/>
              </a:ext>
            </a:extLst>
          </p:cNvPr>
          <p:cNvSpPr txBox="1"/>
          <p:nvPr/>
        </p:nvSpPr>
        <p:spPr>
          <a:xfrm>
            <a:off x="1415083" y="5814606"/>
            <a:ext cx="7526668" cy="590349"/>
          </a:xfrm>
          <a:prstGeom prst="rect">
            <a:avLst/>
          </a:prstGeom>
          <a:noFill/>
        </p:spPr>
        <p:txBody>
          <a:bodyPr wrap="none" lIns="36000" tIns="18000" rIns="36000" bIns="18000" rtlCol="0">
            <a:spAutoFit/>
          </a:bodyPr>
          <a:lstStyle/>
          <a:p>
            <a:pPr algn="ctr">
              <a:spcAft>
                <a:spcPts val="900"/>
              </a:spcAft>
            </a:pPr>
            <a:r>
              <a:rPr lang="ko-KR" altLang="en-US" sz="3600" spc="-50" dirty="0">
                <a:ln w="3175"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매월 </a:t>
            </a:r>
            <a:r>
              <a:rPr lang="en-US" altLang="ko-KR" sz="3600" spc="-50" dirty="0">
                <a:ln w="3175"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100</a:t>
            </a:r>
            <a:r>
              <a:rPr lang="ko-KR" altLang="en-US" sz="3600" spc="-50" dirty="0">
                <a:ln w="3175"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만원</a:t>
            </a:r>
            <a:r>
              <a:rPr lang="ko-KR" altLang="en-US" sz="3600" spc="-50" dirty="0">
                <a:latin typeface="페이퍼로지 6 SemiBold" pitchFamily="2" charset="-127"/>
                <a:ea typeface="페이퍼로지 6 SemiBold" pitchFamily="2" charset="-127"/>
              </a:rPr>
              <a:t>씩 </a:t>
            </a:r>
            <a:r>
              <a:rPr lang="en-US" altLang="ko-KR" sz="3600" spc="-50" dirty="0">
                <a:ln w="3175">
                  <a:solidFill>
                    <a:srgbClr val="0066FF"/>
                  </a:solidFill>
                </a:ln>
                <a:solidFill>
                  <a:srgbClr val="0066FF"/>
                </a:solidFill>
                <a:latin typeface="페이퍼로지 6 SemiBold" pitchFamily="2" charset="-127"/>
                <a:ea typeface="페이퍼로지 6 SemiBold" pitchFamily="2" charset="-127"/>
              </a:rPr>
              <a:t>“</a:t>
            </a:r>
            <a:r>
              <a:rPr lang="ko-KR" altLang="en-US" sz="3600" spc="-50" dirty="0">
                <a:ln w="3175">
                  <a:solidFill>
                    <a:srgbClr val="0066FF"/>
                  </a:solidFill>
                </a:ln>
                <a:solidFill>
                  <a:srgbClr val="0066FF"/>
                </a:solidFill>
                <a:latin typeface="페이퍼로지 6 SemiBold" pitchFamily="2" charset="-127"/>
                <a:ea typeface="페이퍼로지 6 SemiBold" pitchFamily="2" charset="-127"/>
              </a:rPr>
              <a:t>종신토록</a:t>
            </a:r>
            <a:r>
              <a:rPr lang="en-US" altLang="ko-KR" sz="3600" spc="-50" dirty="0">
                <a:ln w="3175">
                  <a:solidFill>
                    <a:srgbClr val="0066FF"/>
                  </a:solidFill>
                </a:ln>
                <a:solidFill>
                  <a:srgbClr val="0066FF"/>
                </a:solidFill>
                <a:latin typeface="페이퍼로지 6 SemiBold" pitchFamily="2" charset="-127"/>
                <a:ea typeface="페이퍼로지 6 SemiBold" pitchFamily="2" charset="-127"/>
              </a:rPr>
              <a:t>”</a:t>
            </a:r>
            <a:r>
              <a:rPr lang="ko-KR" altLang="en-US" sz="3600" spc="-50" dirty="0">
                <a:latin typeface="페이퍼로지 6 SemiBold" pitchFamily="2" charset="-127"/>
                <a:ea typeface="페이퍼로지 6 SemiBold" pitchFamily="2" charset="-127"/>
              </a:rPr>
              <a:t> 생활비 지원</a:t>
            </a:r>
            <a:r>
              <a:rPr lang="en-US" altLang="ko-KR" sz="3600" spc="-50" dirty="0">
                <a:latin typeface="페이퍼로지 6 SemiBold" pitchFamily="2" charset="-127"/>
                <a:ea typeface="페이퍼로지 6 SemiBold" pitchFamily="2" charset="-127"/>
              </a:rPr>
              <a:t>!</a:t>
            </a:r>
            <a:endParaRPr lang="ko-KR" altLang="en-US" sz="3600" spc="-50" dirty="0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3918092-DCFA-7B0E-FBB0-AF3C617BF4E6}"/>
              </a:ext>
            </a:extLst>
          </p:cNvPr>
          <p:cNvSpPr txBox="1"/>
          <p:nvPr/>
        </p:nvSpPr>
        <p:spPr>
          <a:xfrm>
            <a:off x="1581438" y="4393657"/>
            <a:ext cx="72050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/>
            <a:r>
              <a:rPr lang="en-US" altLang="ko-KR" sz="1800" dirty="0">
                <a:solidFill>
                  <a:srgbClr val="002060"/>
                </a:solidFill>
                <a:latin typeface="페이퍼로지 6 SemiBold" pitchFamily="2" charset="-127"/>
                <a:ea typeface="페이퍼로지 6 SemiBold" pitchFamily="2" charset="-127"/>
              </a:rPr>
              <a:t>(65</a:t>
            </a:r>
            <a:r>
              <a:rPr lang="ko-KR" altLang="en-US" sz="1800" dirty="0">
                <a:solidFill>
                  <a:srgbClr val="002060"/>
                </a:solidFill>
                <a:latin typeface="페이퍼로지 6 SemiBold" pitchFamily="2" charset="-127"/>
                <a:ea typeface="페이퍼로지 6 SemiBold" pitchFamily="2" charset="-127"/>
              </a:rPr>
              <a:t>세 발병 후 </a:t>
            </a:r>
            <a:r>
              <a:rPr lang="en-US" altLang="ko-KR" sz="1800" dirty="0">
                <a:solidFill>
                  <a:srgbClr val="002060"/>
                </a:solidFill>
                <a:latin typeface="페이퍼로지 6 SemiBold" pitchFamily="2" charset="-127"/>
                <a:ea typeface="페이퍼로지 6 SemiBold" pitchFamily="2" charset="-127"/>
              </a:rPr>
              <a:t>100</a:t>
            </a:r>
            <a:r>
              <a:rPr lang="ko-KR" altLang="en-US" sz="1800" dirty="0">
                <a:solidFill>
                  <a:srgbClr val="002060"/>
                </a:solidFill>
                <a:latin typeface="페이퍼로지 6 SemiBold" pitchFamily="2" charset="-127"/>
                <a:ea typeface="페이퍼로지 6 SemiBold" pitchFamily="2" charset="-127"/>
              </a:rPr>
              <a:t>세까지 수령 시 </a:t>
            </a:r>
            <a:r>
              <a:rPr lang="en-US" altLang="ko-KR" sz="1800" dirty="0">
                <a:solidFill>
                  <a:srgbClr val="002060"/>
                </a:solidFill>
                <a:latin typeface="페이퍼로지 6 SemiBold" pitchFamily="2" charset="-127"/>
                <a:ea typeface="페이퍼로지 6 SemiBold" pitchFamily="2" charset="-127"/>
              </a:rPr>
              <a:t>= 100</a:t>
            </a:r>
            <a:r>
              <a:rPr lang="ko-KR" altLang="en-US" sz="1800" dirty="0">
                <a:solidFill>
                  <a:srgbClr val="002060"/>
                </a:solidFill>
                <a:latin typeface="페이퍼로지 6 SemiBold" pitchFamily="2" charset="-127"/>
                <a:ea typeface="페이퍼로지 6 SemiBold" pitchFamily="2" charset="-127"/>
              </a:rPr>
              <a:t>만</a:t>
            </a:r>
            <a:r>
              <a:rPr lang="en-US" altLang="ko-KR" sz="1800" dirty="0">
                <a:solidFill>
                  <a:srgbClr val="002060"/>
                </a:solidFill>
                <a:latin typeface="페이퍼로지 6 SemiBold" pitchFamily="2" charset="-127"/>
                <a:ea typeface="페이퍼로지 6 SemiBold" pitchFamily="2" charset="-127"/>
              </a:rPr>
              <a:t>×35</a:t>
            </a:r>
            <a:r>
              <a:rPr lang="ko-KR" altLang="en-US" sz="1800" dirty="0">
                <a:solidFill>
                  <a:srgbClr val="002060"/>
                </a:solidFill>
                <a:latin typeface="페이퍼로지 6 SemiBold" pitchFamily="2" charset="-127"/>
                <a:ea typeface="페이퍼로지 6 SemiBold" pitchFamily="2" charset="-127"/>
              </a:rPr>
              <a:t>년</a:t>
            </a:r>
            <a:r>
              <a:rPr lang="en-US" altLang="ko-KR" sz="1800" dirty="0">
                <a:solidFill>
                  <a:srgbClr val="002060"/>
                </a:solidFill>
                <a:latin typeface="페이퍼로지 6 SemiBold" pitchFamily="2" charset="-127"/>
                <a:ea typeface="페이퍼로지 6 SemiBold" pitchFamily="2" charset="-127"/>
              </a:rPr>
              <a:t>= </a:t>
            </a:r>
            <a:r>
              <a:rPr lang="en-US" altLang="ko-KR" sz="2800" dirty="0"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4</a:t>
            </a:r>
            <a:r>
              <a:rPr lang="ko-KR" altLang="en-US" sz="2800" dirty="0"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억 </a:t>
            </a:r>
            <a:r>
              <a:rPr lang="en-US" altLang="ko-KR" sz="2800" dirty="0"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2</a:t>
            </a:r>
            <a:r>
              <a:rPr lang="ko-KR" altLang="en-US" sz="2800" dirty="0"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천</a:t>
            </a:r>
            <a:r>
              <a:rPr lang="en-US" altLang="ko-KR" sz="1800" dirty="0">
                <a:solidFill>
                  <a:srgbClr val="002060"/>
                </a:solidFill>
                <a:latin typeface="페이퍼로지 6 SemiBold" pitchFamily="2" charset="-127"/>
                <a:ea typeface="페이퍼로지 6 SemiBold" pitchFamily="2" charset="-127"/>
              </a:rPr>
              <a:t>)</a:t>
            </a:r>
            <a:endParaRPr lang="ko-KR" altLang="en-US" sz="1800" dirty="0">
              <a:solidFill>
                <a:srgbClr val="002060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40" name="모서리가 둥근 직사각형 11">
            <a:extLst>
              <a:ext uri="{FF2B5EF4-FFF2-40B4-BE49-F238E27FC236}">
                <a16:creationId xmlns:a16="http://schemas.microsoft.com/office/drawing/2014/main" id="{9614C812-808E-E027-0B94-FA864754A298}"/>
              </a:ext>
            </a:extLst>
          </p:cNvPr>
          <p:cNvSpPr/>
          <p:nvPr/>
        </p:nvSpPr>
        <p:spPr>
          <a:xfrm>
            <a:off x="1321656" y="4091670"/>
            <a:ext cx="2093474" cy="320006"/>
          </a:xfrm>
          <a:prstGeom prst="roundRect">
            <a:avLst/>
          </a:prstGeom>
          <a:solidFill>
            <a:srgbClr val="00206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1400" dirty="0" err="1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</a:rPr>
              <a:t>전이암생활비</a:t>
            </a:r>
            <a:r>
              <a:rPr lang="ko-KR" altLang="en-US" sz="14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</a:rPr>
              <a:t> 보장 도해도</a:t>
            </a:r>
            <a:endParaRPr lang="en-US" altLang="ko-KR" sz="14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</a:endParaRPr>
          </a:p>
        </p:txBody>
      </p:sp>
      <p:sp>
        <p:nvSpPr>
          <p:cNvPr id="44" name="제목 4">
            <a:extLst>
              <a:ext uri="{FF2B5EF4-FFF2-40B4-BE49-F238E27FC236}">
                <a16:creationId xmlns:a16="http://schemas.microsoft.com/office/drawing/2014/main" id="{B96F1088-82C7-D905-1618-D14925EE8B99}"/>
              </a:ext>
            </a:extLst>
          </p:cNvPr>
          <p:cNvSpPr txBox="1">
            <a:spLocks/>
          </p:cNvSpPr>
          <p:nvPr/>
        </p:nvSpPr>
        <p:spPr>
          <a:xfrm>
            <a:off x="5684881" y="2754318"/>
            <a:ext cx="2988566" cy="159462"/>
          </a:xfrm>
          <a:prstGeom prst="rect">
            <a:avLst/>
          </a:prstGeom>
          <a:noFill/>
        </p:spPr>
        <p:txBody>
          <a:bodyPr vert="horz" wrap="none" lIns="36000" tIns="18000" rIns="36000" bIns="18000" rtlCol="0" anchor="t">
            <a:spAutoFit/>
          </a:bodyPr>
          <a:lstStyle>
            <a:lvl1pPr algn="l" defTabSz="180000" rtl="0" eaLnBrk="1" latinLnBrk="1" hangingPunct="1">
              <a:lnSpc>
                <a:spcPct val="100000"/>
              </a:lnSpc>
              <a:spcBef>
                <a:spcPts val="0"/>
              </a:spcBef>
              <a:buNone/>
              <a:defRPr lang="ko-KR" altLang="en-US" sz="2400" b="1" kern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엘리스 디지털배움체 OTF" panose="020B0600000101010101" pitchFamily="34" charset="-127"/>
                <a:ea typeface="엘리스 디지털배움체 OTF" panose="020B0600000101010101" pitchFamily="34" charset="-127"/>
                <a:cs typeface="+mn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altLang="ko-KR" sz="800" b="0" dirty="0">
                <a:latin typeface="페이퍼로지 7 Bold" pitchFamily="2" charset="-127"/>
                <a:ea typeface="페이퍼로지 7 Bold" pitchFamily="2" charset="-127"/>
              </a:rPr>
              <a:t>*</a:t>
            </a:r>
            <a:r>
              <a:rPr lang="ko-KR" altLang="en-US" sz="800" b="0" dirty="0">
                <a:latin typeface="페이퍼로지 7 Bold" pitchFamily="2" charset="-127"/>
                <a:ea typeface="페이퍼로지 7 Bold" pitchFamily="2" charset="-127"/>
              </a:rPr>
              <a:t>다사랑통합보험</a:t>
            </a:r>
            <a:r>
              <a:rPr lang="en-US" altLang="ko-KR" sz="800" b="0" dirty="0">
                <a:latin typeface="페이퍼로지 7 Bold" pitchFamily="2" charset="-127"/>
                <a:ea typeface="페이퍼로지 7 Bold" pitchFamily="2" charset="-127"/>
              </a:rPr>
              <a:t>.</a:t>
            </a:r>
            <a:r>
              <a:rPr lang="ko-KR" altLang="en-US" sz="800" b="0" dirty="0" err="1">
                <a:latin typeface="페이퍼로지 7 Bold" pitchFamily="2" charset="-127"/>
                <a:ea typeface="페이퍼로지 7 Bold" pitchFamily="2" charset="-127"/>
              </a:rPr>
              <a:t>해약환급금미지급형</a:t>
            </a:r>
            <a:r>
              <a:rPr lang="en-US" altLang="ko-KR" sz="800" b="0" dirty="0">
                <a:latin typeface="페이퍼로지 7 Bold" pitchFamily="2" charset="-127"/>
                <a:ea typeface="페이퍼로지 7 Bold" pitchFamily="2" charset="-127"/>
              </a:rPr>
              <a:t>V2(</a:t>
            </a:r>
            <a:r>
              <a:rPr lang="ko-KR" altLang="en-US" sz="800" b="0" dirty="0">
                <a:latin typeface="페이퍼로지 7 Bold" pitchFamily="2" charset="-127"/>
                <a:ea typeface="페이퍼로지 7 Bold" pitchFamily="2" charset="-127"/>
              </a:rPr>
              <a:t>기본형</a:t>
            </a:r>
            <a:r>
              <a:rPr lang="en-US" altLang="ko-KR" sz="800" b="0" dirty="0">
                <a:latin typeface="페이퍼로지 7 Bold" pitchFamily="2" charset="-127"/>
                <a:ea typeface="페이퍼로지 7 Bold" pitchFamily="2" charset="-127"/>
              </a:rPr>
              <a:t>).20</a:t>
            </a:r>
            <a:r>
              <a:rPr lang="ko-KR" altLang="en-US" sz="800" b="0" dirty="0" err="1">
                <a:latin typeface="페이퍼로지 7 Bold" pitchFamily="2" charset="-127"/>
                <a:ea typeface="페이퍼로지 7 Bold" pitchFamily="2" charset="-127"/>
              </a:rPr>
              <a:t>년납</a:t>
            </a:r>
            <a:r>
              <a:rPr lang="en-US" altLang="ko-KR" sz="800" b="0" dirty="0">
                <a:latin typeface="페이퍼로지 7 Bold" pitchFamily="2" charset="-127"/>
                <a:ea typeface="페이퍼로지 7 Bold" pitchFamily="2" charset="-127"/>
              </a:rPr>
              <a:t>100</a:t>
            </a:r>
            <a:r>
              <a:rPr lang="ko-KR" altLang="en-US" sz="800" b="0" dirty="0" err="1">
                <a:latin typeface="페이퍼로지 7 Bold" pitchFamily="2" charset="-127"/>
                <a:ea typeface="페이퍼로지 7 Bold" pitchFamily="2" charset="-127"/>
              </a:rPr>
              <a:t>세만기</a:t>
            </a:r>
            <a:endParaRPr lang="en-US" altLang="ko-KR" sz="800" b="0" dirty="0">
              <a:latin typeface="페이퍼로지 7 Bold" pitchFamily="2" charset="-127"/>
              <a:ea typeface="페이퍼로지 7 Bold" pitchFamily="2" charset="-127"/>
            </a:endParaRPr>
          </a:p>
        </p:txBody>
      </p: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D97A6C70-8A5C-7E3D-2ABB-F3DE0CBC37BF}"/>
              </a:ext>
            </a:extLst>
          </p:cNvPr>
          <p:cNvGrpSpPr/>
          <p:nvPr/>
        </p:nvGrpSpPr>
        <p:grpSpPr>
          <a:xfrm>
            <a:off x="5684881" y="2943905"/>
            <a:ext cx="3315631" cy="892867"/>
            <a:chOff x="1442125" y="7244285"/>
            <a:chExt cx="1871587" cy="504000"/>
          </a:xfrm>
        </p:grpSpPr>
        <p:grpSp>
          <p:nvGrpSpPr>
            <p:cNvPr id="63" name="그룹 62">
              <a:extLst>
                <a:ext uri="{FF2B5EF4-FFF2-40B4-BE49-F238E27FC236}">
                  <a16:creationId xmlns:a16="http://schemas.microsoft.com/office/drawing/2014/main" id="{C6E6A3B4-201E-EB9E-7B8E-4E8DC04FA8BF}"/>
                </a:ext>
              </a:extLst>
            </p:cNvPr>
            <p:cNvGrpSpPr/>
            <p:nvPr/>
          </p:nvGrpSpPr>
          <p:grpSpPr>
            <a:xfrm>
              <a:off x="1442125" y="7244285"/>
              <a:ext cx="900000" cy="504000"/>
              <a:chOff x="5539634" y="8961862"/>
              <a:chExt cx="1080000" cy="647998"/>
            </a:xfrm>
            <a:effectLst/>
          </p:grpSpPr>
          <p:sp>
            <p:nvSpPr>
              <p:cNvPr id="67" name="사각형: 둥근 위쪽 모서리 66">
                <a:extLst>
                  <a:ext uri="{FF2B5EF4-FFF2-40B4-BE49-F238E27FC236}">
                    <a16:creationId xmlns:a16="http://schemas.microsoft.com/office/drawing/2014/main" id="{0B24BF34-CFC8-AF38-FC7A-59B5106FBE6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539634" y="9285862"/>
                <a:ext cx="1080000" cy="323998"/>
              </a:xfrm>
              <a:prstGeom prst="round2SameRect">
                <a:avLst>
                  <a:gd name="adj1" fmla="val 0"/>
                  <a:gd name="adj2" fmla="val 50000"/>
                </a:avLst>
              </a:prstGeom>
              <a:solidFill>
                <a:schemeClr val="bg1"/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36000" rIns="0" bIns="0" rtlCol="0" anchor="ctr">
                <a:noAutofit/>
              </a:bodyPr>
              <a:lstStyle/>
              <a:p>
                <a:pPr algn="ctr" latinLnBrk="1"/>
                <a:r>
                  <a:rPr lang="en-US" altLang="ko-KR" sz="2000" dirty="0">
                    <a:solidFill>
                      <a:schemeClr val="tx1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</a:rPr>
                  <a:t>23,200</a:t>
                </a:r>
                <a:r>
                  <a:rPr lang="ko-KR" altLang="en-US" sz="2000" dirty="0">
                    <a:solidFill>
                      <a:schemeClr val="tx1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</a:rPr>
                  <a:t>원</a:t>
                </a:r>
              </a:p>
            </p:txBody>
          </p:sp>
          <p:sp>
            <p:nvSpPr>
              <p:cNvPr id="68" name="사각형: 둥근 위쪽 모서리 67">
                <a:extLst>
                  <a:ext uri="{FF2B5EF4-FFF2-40B4-BE49-F238E27FC236}">
                    <a16:creationId xmlns:a16="http://schemas.microsoft.com/office/drawing/2014/main" id="{8133E933-BAEE-9482-877D-F2F93732EDD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539634" y="8961862"/>
                <a:ext cx="1080000" cy="32399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36000" rtlCol="0" anchor="ctr">
                <a:noAutofit/>
              </a:bodyPr>
              <a:lstStyle/>
              <a:p>
                <a:pPr marL="0" marR="0" lvl="0" indent="0" algn="ctr" defTabSz="4572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ko-KR" sz="1600" dirty="0">
                    <a:solidFill>
                      <a:prstClr val="white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</a:rPr>
                  <a:t>40</a:t>
                </a:r>
                <a:r>
                  <a:rPr lang="ko-KR" altLang="en-US" sz="1600" dirty="0">
                    <a:solidFill>
                      <a:prstClr val="white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</a:rPr>
                  <a:t>세남</a:t>
                </a:r>
                <a:endParaRPr kumimoji="0" lang="ko-KR" altLang="en-US" sz="1600" b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</a:endParaRPr>
              </a:p>
            </p:txBody>
          </p:sp>
        </p:grpSp>
        <p:grpSp>
          <p:nvGrpSpPr>
            <p:cNvPr id="64" name="그룹 63">
              <a:extLst>
                <a:ext uri="{FF2B5EF4-FFF2-40B4-BE49-F238E27FC236}">
                  <a16:creationId xmlns:a16="http://schemas.microsoft.com/office/drawing/2014/main" id="{3DB17DEB-23D5-C70B-2B44-BB1FAEF3F898}"/>
                </a:ext>
              </a:extLst>
            </p:cNvPr>
            <p:cNvGrpSpPr/>
            <p:nvPr/>
          </p:nvGrpSpPr>
          <p:grpSpPr>
            <a:xfrm>
              <a:off x="2413712" y="7244285"/>
              <a:ext cx="900000" cy="504000"/>
              <a:chOff x="5539634" y="8961862"/>
              <a:chExt cx="1080000" cy="647998"/>
            </a:xfrm>
            <a:effectLst/>
          </p:grpSpPr>
          <p:sp>
            <p:nvSpPr>
              <p:cNvPr id="65" name="사각형: 둥근 위쪽 모서리 64">
                <a:extLst>
                  <a:ext uri="{FF2B5EF4-FFF2-40B4-BE49-F238E27FC236}">
                    <a16:creationId xmlns:a16="http://schemas.microsoft.com/office/drawing/2014/main" id="{CE112C7C-FA09-51E4-A761-9DB9EC08600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539634" y="9285862"/>
                <a:ext cx="1080000" cy="323998"/>
              </a:xfrm>
              <a:prstGeom prst="round2SameRect">
                <a:avLst>
                  <a:gd name="adj1" fmla="val 0"/>
                  <a:gd name="adj2" fmla="val 50000"/>
                </a:avLst>
              </a:prstGeom>
              <a:solidFill>
                <a:schemeClr val="bg1"/>
              </a:solidFill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36000" rIns="0" bIns="0" rtlCol="0" anchor="ctr">
                <a:noAutofit/>
              </a:bodyPr>
              <a:lstStyle/>
              <a:p>
                <a:pPr algn="ctr" latinLnBrk="1"/>
                <a:r>
                  <a:rPr lang="en-US" altLang="ko-KR" sz="2000" dirty="0">
                    <a:solidFill>
                      <a:schemeClr val="tx1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</a:rPr>
                  <a:t>25,740</a:t>
                </a:r>
                <a:r>
                  <a:rPr lang="ko-KR" altLang="en-US" sz="2000" dirty="0">
                    <a:solidFill>
                      <a:schemeClr val="tx1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</a:rPr>
                  <a:t>원</a:t>
                </a:r>
              </a:p>
            </p:txBody>
          </p:sp>
          <p:sp>
            <p:nvSpPr>
              <p:cNvPr id="66" name="사각형: 둥근 위쪽 모서리 65">
                <a:extLst>
                  <a:ext uri="{FF2B5EF4-FFF2-40B4-BE49-F238E27FC236}">
                    <a16:creationId xmlns:a16="http://schemas.microsoft.com/office/drawing/2014/main" id="{02E60E31-C973-E4DA-C9AB-E1BD010DE4B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539634" y="8961862"/>
                <a:ext cx="1080000" cy="32399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78D7C"/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36000" rtlCol="0" anchor="ctr">
                <a:noAutofit/>
              </a:bodyPr>
              <a:lstStyle/>
              <a:p>
                <a:pPr marL="0" marR="0" lvl="0" indent="0" algn="ctr" defTabSz="4572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ko-KR" sz="1600" dirty="0">
                    <a:solidFill>
                      <a:prstClr val="white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</a:rPr>
                  <a:t>40</a:t>
                </a:r>
                <a:r>
                  <a:rPr lang="ko-KR" altLang="en-US" sz="1600" dirty="0">
                    <a:solidFill>
                      <a:prstClr val="white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</a:rPr>
                  <a:t>세여</a:t>
                </a:r>
                <a:endParaRPr kumimoji="0" lang="ko-KR" altLang="en-US" sz="1600" b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</a:endParaRPr>
              </a:p>
            </p:txBody>
          </p:sp>
        </p:grpSp>
      </p:grpSp>
      <p:sp>
        <p:nvSpPr>
          <p:cNvPr id="76" name="사각형: 둥근 모서리 75">
            <a:extLst>
              <a:ext uri="{FF2B5EF4-FFF2-40B4-BE49-F238E27FC236}">
                <a16:creationId xmlns:a16="http://schemas.microsoft.com/office/drawing/2014/main" id="{B39D3909-339E-0889-F1B0-8589FFA20B9D}"/>
              </a:ext>
            </a:extLst>
          </p:cNvPr>
          <p:cNvSpPr/>
          <p:nvPr/>
        </p:nvSpPr>
        <p:spPr>
          <a:xfrm>
            <a:off x="5280669" y="1400317"/>
            <a:ext cx="685465" cy="626217"/>
          </a:xfrm>
          <a:prstGeom prst="roundRect">
            <a:avLst/>
          </a:prstGeom>
          <a:solidFill>
            <a:srgbClr val="00206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36</a:t>
            </a:r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회</a:t>
            </a:r>
            <a:endParaRPr lang="en-US" altLang="ko-KR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ko-KR" altLang="en-US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확정지급</a:t>
            </a:r>
          </a:p>
        </p:txBody>
      </p:sp>
      <p:sp>
        <p:nvSpPr>
          <p:cNvPr id="10" name="제목 3">
            <a:extLst>
              <a:ext uri="{FF2B5EF4-FFF2-40B4-BE49-F238E27FC236}">
                <a16:creationId xmlns:a16="http://schemas.microsoft.com/office/drawing/2014/main" id="{88D2C693-F43B-B064-0C93-A84A56111117}"/>
              </a:ext>
            </a:extLst>
          </p:cNvPr>
          <p:cNvSpPr txBox="1">
            <a:spLocks/>
          </p:cNvSpPr>
          <p:nvPr/>
        </p:nvSpPr>
        <p:spPr>
          <a:xfrm>
            <a:off x="810000" y="187204"/>
            <a:ext cx="2711246" cy="503590"/>
          </a:xfrm>
          <a:prstGeom prst="rect">
            <a:avLst/>
          </a:prstGeom>
          <a:noFill/>
        </p:spPr>
        <p:txBody>
          <a:bodyPr vert="horz" wrap="none" lIns="36000" tIns="36000" rIns="36000" bIns="36000" rtlCol="0" anchor="b">
            <a:spAutoFit/>
          </a:bodyPr>
          <a:lstStyle>
            <a:lvl1pPr algn="l" defTabSz="180000" rtl="0" eaLnBrk="1" latinLnBrk="1" hangingPunct="1">
              <a:lnSpc>
                <a:spcPct val="100000"/>
              </a:lnSpc>
              <a:spcBef>
                <a:spcPts val="0"/>
              </a:spcBef>
              <a:buNone/>
              <a:defRPr lang="ko-KR" altLang="en-US" sz="2800" b="1" kern="1200" spc="-50" baseline="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351B6F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  <a:cs typeface="+mn-cs"/>
              </a:defRPr>
            </a:lvl1pPr>
          </a:lstStyle>
          <a:p>
            <a:r>
              <a:rPr lang="ko-KR" altLang="en-US" dirty="0" err="1"/>
              <a:t>전이암진단생활비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65D814F-5F1E-648E-2E31-80CC5DE838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22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640741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FE3E7F2-4AF9-ECE0-72BA-FDBB9583D1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01</a:t>
            </a:r>
            <a:endParaRPr lang="ko-KR" altLang="en-US" dirty="0"/>
          </a:p>
        </p:txBody>
      </p:sp>
      <p:sp>
        <p:nvSpPr>
          <p:cNvPr id="10" name="제목 3">
            <a:extLst>
              <a:ext uri="{FF2B5EF4-FFF2-40B4-BE49-F238E27FC236}">
                <a16:creationId xmlns:a16="http://schemas.microsoft.com/office/drawing/2014/main" id="{88D2C693-F43B-B064-0C93-A84A56111117}"/>
              </a:ext>
            </a:extLst>
          </p:cNvPr>
          <p:cNvSpPr txBox="1">
            <a:spLocks/>
          </p:cNvSpPr>
          <p:nvPr/>
        </p:nvSpPr>
        <p:spPr>
          <a:xfrm>
            <a:off x="810000" y="187204"/>
            <a:ext cx="2711246" cy="503590"/>
          </a:xfrm>
          <a:prstGeom prst="rect">
            <a:avLst/>
          </a:prstGeom>
          <a:noFill/>
        </p:spPr>
        <p:txBody>
          <a:bodyPr vert="horz" wrap="none" lIns="36000" tIns="36000" rIns="36000" bIns="36000" rtlCol="0" anchor="b">
            <a:spAutoFit/>
          </a:bodyPr>
          <a:lstStyle>
            <a:lvl1pPr algn="l" defTabSz="180000" rtl="0" eaLnBrk="1" latinLnBrk="1" hangingPunct="1">
              <a:lnSpc>
                <a:spcPct val="100000"/>
              </a:lnSpc>
              <a:spcBef>
                <a:spcPts val="0"/>
              </a:spcBef>
              <a:buNone/>
              <a:defRPr lang="ko-KR" altLang="en-US" sz="2800" b="1" kern="1200" spc="-50" baseline="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351B6F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  <a:cs typeface="+mn-cs"/>
              </a:defRPr>
            </a:lvl1pPr>
          </a:lstStyle>
          <a:p>
            <a:r>
              <a:rPr lang="ko-KR" altLang="en-US" dirty="0" err="1"/>
              <a:t>전이암진단생활비</a:t>
            </a:r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0AFDD7-89E3-0BB0-8B2F-4FFD303E28E1}"/>
              </a:ext>
            </a:extLst>
          </p:cNvPr>
          <p:cNvSpPr txBox="1"/>
          <p:nvPr/>
        </p:nvSpPr>
        <p:spPr>
          <a:xfrm>
            <a:off x="1938234" y="1094762"/>
            <a:ext cx="6491494" cy="467239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왜 </a:t>
            </a:r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여기어때 잘난체 2 TTF" pitchFamily="2" charset="-127"/>
                <a:ea typeface="여기어때 잘난체 2 TTF" pitchFamily="2" charset="-127"/>
              </a:rPr>
              <a:t>전이암</a:t>
            </a:r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을 </a:t>
            </a:r>
            <a:r>
              <a:rPr lang="ko-KR" altLang="en-US" sz="28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준비해야하나요</a:t>
            </a:r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 </a:t>
            </a:r>
            <a:r>
              <a:rPr lang="en-US" altLang="ko-KR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?</a:t>
            </a: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DE89C7BF-16B9-112B-5F9C-243D58F7F3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652690"/>
              </p:ext>
            </p:extLst>
          </p:nvPr>
        </p:nvGraphicFramePr>
        <p:xfrm>
          <a:off x="1576731" y="1961207"/>
          <a:ext cx="7214500" cy="15227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6674">
                  <a:extLst>
                    <a:ext uri="{9D8B030D-6E8A-4147-A177-3AD203B41FA5}">
                      <a16:colId xmlns:a16="http://schemas.microsoft.com/office/drawing/2014/main" val="55989537"/>
                    </a:ext>
                  </a:extLst>
                </a:gridCol>
                <a:gridCol w="1020656">
                  <a:extLst>
                    <a:ext uri="{9D8B030D-6E8A-4147-A177-3AD203B41FA5}">
                      <a16:colId xmlns:a16="http://schemas.microsoft.com/office/drawing/2014/main" val="4227451862"/>
                    </a:ext>
                  </a:extLst>
                </a:gridCol>
                <a:gridCol w="1062601">
                  <a:extLst>
                    <a:ext uri="{9D8B030D-6E8A-4147-A177-3AD203B41FA5}">
                      <a16:colId xmlns:a16="http://schemas.microsoft.com/office/drawing/2014/main" val="1602945456"/>
                    </a:ext>
                  </a:extLst>
                </a:gridCol>
                <a:gridCol w="1020656">
                  <a:extLst>
                    <a:ext uri="{9D8B030D-6E8A-4147-A177-3AD203B41FA5}">
                      <a16:colId xmlns:a16="http://schemas.microsoft.com/office/drawing/2014/main" val="3409028728"/>
                    </a:ext>
                  </a:extLst>
                </a:gridCol>
                <a:gridCol w="1062601">
                  <a:extLst>
                    <a:ext uri="{9D8B030D-6E8A-4147-A177-3AD203B41FA5}">
                      <a16:colId xmlns:a16="http://schemas.microsoft.com/office/drawing/2014/main" val="2324768808"/>
                    </a:ext>
                  </a:extLst>
                </a:gridCol>
                <a:gridCol w="1020656">
                  <a:extLst>
                    <a:ext uri="{9D8B030D-6E8A-4147-A177-3AD203B41FA5}">
                      <a16:colId xmlns:a16="http://schemas.microsoft.com/office/drawing/2014/main" val="1728805619"/>
                    </a:ext>
                  </a:extLst>
                </a:gridCol>
                <a:gridCol w="1020656">
                  <a:extLst>
                    <a:ext uri="{9D8B030D-6E8A-4147-A177-3AD203B41FA5}">
                      <a16:colId xmlns:a16="http://schemas.microsoft.com/office/drawing/2014/main" val="1381153958"/>
                    </a:ext>
                  </a:extLst>
                </a:gridCol>
              </a:tblGrid>
              <a:tr h="34299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암종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50292" marB="50292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요약병기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50292" marB="50292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9811077"/>
                  </a:ext>
                </a:extLst>
              </a:tr>
              <a:tr h="3429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국한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50292" marB="5029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국소진행</a:t>
                      </a:r>
                      <a:endParaRPr lang="ko-KR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50292" marB="50292" anchor="ctr">
                    <a:solidFill>
                      <a:srgbClr val="EC008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원격전이</a:t>
                      </a:r>
                      <a:endParaRPr lang="ko-KR" alt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50292" marB="50292" anchor="ctr">
                    <a:solidFill>
                      <a:srgbClr val="EC008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5311655"/>
                  </a:ext>
                </a:extLst>
              </a:tr>
              <a:tr h="2789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환자분율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생존율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환자분율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생존율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환자분율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생존율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1782109"/>
                  </a:ext>
                </a:extLst>
              </a:tr>
              <a:tr h="27891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모든암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50.2%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92.7%</a:t>
                      </a:r>
                      <a:endParaRPr lang="en-US" altLang="ko-KR" sz="14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dirty="0">
                          <a:solidFill>
                            <a:schemeClr val="bg2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30.4%</a:t>
                      </a:r>
                      <a:endParaRPr lang="en-US" altLang="ko-KR" sz="1400" b="1" i="0" u="none" strike="noStrike" dirty="0">
                        <a:solidFill>
                          <a:schemeClr val="bg2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75.6%</a:t>
                      </a:r>
                      <a:endParaRPr lang="en-US" altLang="ko-KR" sz="14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dirty="0">
                          <a:solidFill>
                            <a:schemeClr val="bg2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19.3%</a:t>
                      </a:r>
                      <a:endParaRPr lang="en-US" altLang="ko-KR" sz="1400" b="1" i="0" u="none" strike="noStrike" dirty="0">
                        <a:solidFill>
                          <a:schemeClr val="bg2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27.8%</a:t>
                      </a:r>
                      <a:endParaRPr lang="en-US" altLang="ko-KR" sz="14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1586562"/>
                  </a:ext>
                </a:extLst>
              </a:tr>
              <a:tr h="27891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갑상선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49.5%</a:t>
                      </a:r>
                      <a:endParaRPr lang="en-US" altLang="ko-KR" sz="14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100.7%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dirty="0">
                          <a:solidFill>
                            <a:schemeClr val="bg2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49.7%</a:t>
                      </a:r>
                      <a:endParaRPr lang="en-US" altLang="ko-KR" sz="1400" b="1" i="0" u="none" strike="noStrike" dirty="0">
                        <a:solidFill>
                          <a:schemeClr val="bg2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100.3%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dirty="0">
                          <a:solidFill>
                            <a:schemeClr val="bg2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0.8%</a:t>
                      </a:r>
                      <a:endParaRPr lang="en-US" altLang="ko-KR" sz="1400" b="1" i="0" u="none" strike="noStrike" dirty="0">
                        <a:solidFill>
                          <a:schemeClr val="bg2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6.7%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3947" marR="13947" marT="12679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4920913"/>
                  </a:ext>
                </a:extLst>
              </a:tr>
            </a:tbl>
          </a:graphicData>
        </a:graphic>
      </p:graphicFrame>
      <p:sp>
        <p:nvSpPr>
          <p:cNvPr id="13" name="직사각형 12">
            <a:extLst>
              <a:ext uri="{FF2B5EF4-FFF2-40B4-BE49-F238E27FC236}">
                <a16:creationId xmlns:a16="http://schemas.microsoft.com/office/drawing/2014/main" id="{D25403BD-0556-D1E8-37FE-B4E3FBD4325D}"/>
              </a:ext>
            </a:extLst>
          </p:cNvPr>
          <p:cNvSpPr/>
          <p:nvPr/>
        </p:nvSpPr>
        <p:spPr>
          <a:xfrm>
            <a:off x="4695289" y="2328016"/>
            <a:ext cx="4095941" cy="1194400"/>
          </a:xfrm>
          <a:prstGeom prst="rect">
            <a:avLst/>
          </a:prstGeom>
          <a:noFill/>
          <a:ln w="38100">
            <a:solidFill>
              <a:srgbClr val="EC00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441D6F-07B6-A0D3-93A6-5737515E5401}"/>
              </a:ext>
            </a:extLst>
          </p:cNvPr>
          <p:cNvSpPr txBox="1"/>
          <p:nvPr/>
        </p:nvSpPr>
        <p:spPr>
          <a:xfrm>
            <a:off x="6104703" y="5091346"/>
            <a:ext cx="2807908" cy="1298235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5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약 </a:t>
            </a:r>
            <a:r>
              <a:rPr lang="en-US" altLang="ko-KR" sz="5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50%</a:t>
            </a:r>
            <a:endParaRPr lang="en-US" altLang="ko-KR" sz="40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국소</a:t>
            </a:r>
            <a:r>
              <a:rPr lang="en-US" altLang="ko-KR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,</a:t>
            </a:r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원격전이 발생</a:t>
            </a:r>
          </a:p>
        </p:txBody>
      </p: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BFA2A9DC-9FEC-8A0A-3B52-059FB075FFDB}"/>
              </a:ext>
            </a:extLst>
          </p:cNvPr>
          <p:cNvGrpSpPr/>
          <p:nvPr/>
        </p:nvGrpSpPr>
        <p:grpSpPr>
          <a:xfrm>
            <a:off x="397612" y="4074543"/>
            <a:ext cx="4981575" cy="2736953"/>
            <a:chOff x="202406" y="4105365"/>
            <a:chExt cx="4981575" cy="2736953"/>
          </a:xfrm>
        </p:grpSpPr>
        <p:sp>
          <p:nvSpPr>
            <p:cNvPr id="40" name="모서리가 둥근 직사각형 11">
              <a:extLst>
                <a:ext uri="{FF2B5EF4-FFF2-40B4-BE49-F238E27FC236}">
                  <a16:creationId xmlns:a16="http://schemas.microsoft.com/office/drawing/2014/main" id="{9614C812-808E-E027-0B94-FA864754A298}"/>
                </a:ext>
              </a:extLst>
            </p:cNvPr>
            <p:cNvSpPr/>
            <p:nvPr/>
          </p:nvSpPr>
          <p:spPr>
            <a:xfrm>
              <a:off x="1042335" y="4105365"/>
              <a:ext cx="3301715" cy="320006"/>
            </a:xfrm>
            <a:prstGeom prst="roundRect">
              <a:avLst/>
            </a:prstGeom>
            <a:solidFill>
              <a:srgbClr val="002060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40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</a:rPr>
                <a:t>우리나라 국민이 평생동안 암에 걸릴 확률</a:t>
              </a:r>
              <a:endParaRPr lang="en-US" altLang="ko-KR" sz="14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</a:endParaRPr>
            </a:p>
          </p:txBody>
        </p:sp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8D2602F8-AA63-A5FA-6B9A-95D860B514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7196"/>
            <a:stretch/>
          </p:blipFill>
          <p:spPr>
            <a:xfrm>
              <a:off x="202406" y="4490974"/>
              <a:ext cx="4981575" cy="2351344"/>
            </a:xfrm>
            <a:prstGeom prst="rect">
              <a:avLst/>
            </a:prstGeom>
          </p:spPr>
        </p:pic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4D620CFA-D936-E47C-E745-0E7479054B80}"/>
                </a:ext>
              </a:extLst>
            </p:cNvPr>
            <p:cNvSpPr/>
            <p:nvPr/>
          </p:nvSpPr>
          <p:spPr>
            <a:xfrm>
              <a:off x="660295" y="4760402"/>
              <a:ext cx="1277939" cy="45206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2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203BAC"/>
                  </a:solidFill>
                  <a:latin typeface="페이퍼로지 6 SemiBold" pitchFamily="2" charset="-127"/>
                  <a:ea typeface="페이퍼로지 6 SemiBold" pitchFamily="2" charset="-127"/>
                </a:rPr>
                <a:t>44.6</a:t>
              </a:r>
              <a:r>
                <a:rPr lang="en-US" altLang="ko-KR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203BAC"/>
                  </a:solidFill>
                  <a:latin typeface="페이퍼로지 6 SemiBold" pitchFamily="2" charset="-127"/>
                  <a:ea typeface="페이퍼로지 6 SemiBold" pitchFamily="2" charset="-127"/>
                </a:rPr>
                <a:t>%</a:t>
              </a:r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203BAC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43636458-4FC4-EAB7-D682-1D96A209273A}"/>
                </a:ext>
              </a:extLst>
            </p:cNvPr>
            <p:cNvSpPr/>
            <p:nvPr/>
          </p:nvSpPr>
          <p:spPr>
            <a:xfrm>
              <a:off x="448796" y="6079269"/>
              <a:ext cx="1700937" cy="45206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6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203BAC"/>
                  </a:solidFill>
                  <a:latin typeface="페이퍼로지 6 SemiBold" pitchFamily="2" charset="-127"/>
                  <a:ea typeface="페이퍼로지 6 SemiBold" pitchFamily="2" charset="-127"/>
                </a:rPr>
                <a:t>약 </a:t>
              </a:r>
              <a:r>
                <a:rPr lang="en-US" altLang="ko-KR" sz="16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203BAC"/>
                  </a:solidFill>
                  <a:latin typeface="페이퍼로지 6 SemiBold" pitchFamily="2" charset="-127"/>
                  <a:ea typeface="페이퍼로지 6 SemiBold" pitchFamily="2" charset="-127"/>
                </a:rPr>
                <a:t>2</a:t>
              </a:r>
              <a:r>
                <a:rPr lang="ko-KR" altLang="en-US" sz="16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203BAC"/>
                  </a:solidFill>
                  <a:latin typeface="페이퍼로지 6 SemiBold" pitchFamily="2" charset="-127"/>
                  <a:ea typeface="페이퍼로지 6 SemiBold" pitchFamily="2" charset="-127"/>
                </a:rPr>
                <a:t>명 중 </a:t>
              </a:r>
              <a:r>
                <a:rPr lang="en-US" altLang="ko-KR" sz="16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203BAC"/>
                  </a:solidFill>
                  <a:latin typeface="페이퍼로지 6 SemiBold" pitchFamily="2" charset="-127"/>
                  <a:ea typeface="페이퍼로지 6 SemiBold" pitchFamily="2" charset="-127"/>
                </a:rPr>
                <a:t>1</a:t>
              </a:r>
              <a:r>
                <a:rPr lang="ko-KR" altLang="en-US" sz="16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203BAC"/>
                  </a:solidFill>
                  <a:latin typeface="페이퍼로지 6 SemiBold" pitchFamily="2" charset="-127"/>
                  <a:ea typeface="페이퍼로지 6 SemiBold" pitchFamily="2" charset="-127"/>
                </a:rPr>
                <a:t>명</a:t>
              </a:r>
              <a:endParaRPr lang="ko-KR" altLang="en-US" sz="105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203BAC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25271B55-75E3-549F-5887-0C838D0D1BAC}"/>
                </a:ext>
              </a:extLst>
            </p:cNvPr>
            <p:cNvSpPr/>
            <p:nvPr/>
          </p:nvSpPr>
          <p:spPr>
            <a:xfrm>
              <a:off x="3483044" y="4760402"/>
              <a:ext cx="1277939" cy="45206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BD5183"/>
                  </a:solidFill>
                  <a:latin typeface="페이퍼로지 6 SemiBold" pitchFamily="2" charset="-127"/>
                  <a:ea typeface="페이퍼로지 6 SemiBold" pitchFamily="2" charset="-127"/>
                </a:rPr>
                <a:t>38</a:t>
              </a:r>
              <a:r>
                <a:rPr lang="en-US" altLang="ko-KR" sz="2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BD5183"/>
                  </a:solidFill>
                  <a:latin typeface="페이퍼로지 6 SemiBold" pitchFamily="2" charset="-127"/>
                  <a:ea typeface="페이퍼로지 6 SemiBold" pitchFamily="2" charset="-127"/>
                </a:rPr>
                <a:t>.2</a:t>
              </a:r>
              <a:r>
                <a:rPr lang="en-US" altLang="ko-KR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BD5183"/>
                  </a:solidFill>
                  <a:latin typeface="페이퍼로지 6 SemiBold" pitchFamily="2" charset="-127"/>
                  <a:ea typeface="페이퍼로지 6 SemiBold" pitchFamily="2" charset="-127"/>
                </a:rPr>
                <a:t>%</a:t>
              </a:r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BD5183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22D0AE65-449E-37DF-4AA9-893BC06D0E4C}"/>
                </a:ext>
              </a:extLst>
            </p:cNvPr>
            <p:cNvSpPr/>
            <p:nvPr/>
          </p:nvSpPr>
          <p:spPr>
            <a:xfrm>
              <a:off x="3271545" y="6079269"/>
              <a:ext cx="1700937" cy="45206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6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BD5183"/>
                  </a:solidFill>
                  <a:latin typeface="페이퍼로지 6 SemiBold" pitchFamily="2" charset="-127"/>
                  <a:ea typeface="페이퍼로지 6 SemiBold" pitchFamily="2" charset="-127"/>
                </a:rPr>
                <a:t>약 </a:t>
              </a:r>
              <a:r>
                <a:rPr lang="en-US" altLang="ko-KR" sz="1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BD5183"/>
                  </a:solidFill>
                  <a:latin typeface="페이퍼로지 6 SemiBold" pitchFamily="2" charset="-127"/>
                  <a:ea typeface="페이퍼로지 6 SemiBold" pitchFamily="2" charset="-127"/>
                </a:rPr>
                <a:t>3</a:t>
              </a:r>
              <a:r>
                <a:rPr lang="ko-KR" altLang="en-US" sz="16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BD5183"/>
                  </a:solidFill>
                  <a:latin typeface="페이퍼로지 6 SemiBold" pitchFamily="2" charset="-127"/>
                  <a:ea typeface="페이퍼로지 6 SemiBold" pitchFamily="2" charset="-127"/>
                </a:rPr>
                <a:t>명 중 </a:t>
              </a:r>
              <a:r>
                <a:rPr lang="en-US" altLang="ko-KR" sz="16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BD5183"/>
                  </a:solidFill>
                  <a:latin typeface="페이퍼로지 6 SemiBold" pitchFamily="2" charset="-127"/>
                  <a:ea typeface="페이퍼로지 6 SemiBold" pitchFamily="2" charset="-127"/>
                </a:rPr>
                <a:t>1</a:t>
              </a:r>
              <a:r>
                <a:rPr lang="ko-KR" altLang="en-US" sz="16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BD5183"/>
                  </a:solidFill>
                  <a:latin typeface="페이퍼로지 6 SemiBold" pitchFamily="2" charset="-127"/>
                  <a:ea typeface="페이퍼로지 6 SemiBold" pitchFamily="2" charset="-127"/>
                </a:rPr>
                <a:t>명</a:t>
              </a:r>
              <a:endParaRPr lang="ko-KR" altLang="en-US" sz="105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BD5183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2C4C1CB8-447C-94CE-C71F-FB9FF51556FF}"/>
              </a:ext>
            </a:extLst>
          </p:cNvPr>
          <p:cNvSpPr txBox="1"/>
          <p:nvPr/>
        </p:nvSpPr>
        <p:spPr>
          <a:xfrm>
            <a:off x="6363714" y="3547616"/>
            <a:ext cx="2633773" cy="2154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US" altLang="ko-KR" sz="800" dirty="0">
                <a:latin typeface="페이퍼로지 6 SemiBold" pitchFamily="2" charset="-127"/>
                <a:ea typeface="페이퍼로지 6 SemiBold" pitchFamily="2" charset="-127"/>
              </a:rPr>
              <a:t>*</a:t>
            </a:r>
            <a:r>
              <a:rPr lang="ko-KR" altLang="en-US" sz="800" dirty="0">
                <a:latin typeface="페이퍼로지 6 SemiBold" pitchFamily="2" charset="-127"/>
                <a:ea typeface="페이퍼로지 6 SemiBold" pitchFamily="2" charset="-127"/>
              </a:rPr>
              <a:t>출처 </a:t>
            </a:r>
            <a:r>
              <a:rPr lang="en-US" altLang="ko-KR" sz="800" dirty="0">
                <a:latin typeface="페이퍼로지 6 SemiBold" pitchFamily="2" charset="-127"/>
                <a:ea typeface="페이퍼로지 6 SemiBold" pitchFamily="2" charset="-127"/>
              </a:rPr>
              <a:t>: </a:t>
            </a:r>
            <a:r>
              <a:rPr lang="ko-KR" altLang="en-US" sz="800" dirty="0" err="1">
                <a:latin typeface="페이퍼로지 6 SemiBold" pitchFamily="2" charset="-127"/>
                <a:ea typeface="페이퍼로지 6 SemiBold" pitchFamily="2" charset="-127"/>
              </a:rPr>
              <a:t>국가암지식정보센터</a:t>
            </a:r>
            <a:r>
              <a:rPr lang="en-US" altLang="ko-KR" sz="800" dirty="0">
                <a:latin typeface="페이퍼로지 6 SemiBold" pitchFamily="2" charset="-127"/>
                <a:ea typeface="페이퍼로지 6 SemiBold" pitchFamily="2" charset="-127"/>
              </a:rPr>
              <a:t>_2023.</a:t>
            </a:r>
            <a:r>
              <a:rPr lang="ko-KR" altLang="en-US" sz="800" dirty="0" err="1">
                <a:latin typeface="페이퍼로지 6 SemiBold" pitchFamily="2" charset="-127"/>
                <a:ea typeface="페이퍼로지 6 SemiBold" pitchFamily="2" charset="-127"/>
              </a:rPr>
              <a:t>국가암등록통계</a:t>
            </a:r>
            <a:endParaRPr lang="en-US" altLang="ko-KR" sz="800" dirty="0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BFE007-AAB6-4568-37D4-35EC9355BE7C}"/>
              </a:ext>
            </a:extLst>
          </p:cNvPr>
          <p:cNvSpPr txBox="1"/>
          <p:nvPr/>
        </p:nvSpPr>
        <p:spPr>
          <a:xfrm>
            <a:off x="4998836" y="4047687"/>
            <a:ext cx="4974381" cy="344128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모든 암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 환자의 국소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,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원격 전이가 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페이퍼로지 6 SemiBold" pitchFamily="2" charset="-127"/>
                <a:ea typeface="페이퍼로지 6 SemiBold" pitchFamily="2" charset="-127"/>
              </a:rPr>
              <a:t>49.7%</a:t>
            </a:r>
            <a:endParaRPr lang="ko-KR" altLang="en-US" sz="2000" dirty="0">
              <a:ln>
                <a:solidFill>
                  <a:schemeClr val="tx1">
                    <a:alpha val="0"/>
                  </a:schemeClr>
                </a:solidFill>
              </a:ln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2DAA21-3843-1CD8-64D4-6EB25BBE8E88}"/>
              </a:ext>
            </a:extLst>
          </p:cNvPr>
          <p:cNvSpPr txBox="1"/>
          <p:nvPr/>
        </p:nvSpPr>
        <p:spPr>
          <a:xfrm>
            <a:off x="4998836" y="4417065"/>
            <a:ext cx="4974381" cy="344128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갑상선 암 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환자의 국소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,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원격 전이가 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페이퍼로지 6 SemiBold" pitchFamily="2" charset="-127"/>
                <a:ea typeface="페이퍼로지 6 SemiBold" pitchFamily="2" charset="-127"/>
              </a:rPr>
              <a:t>50.5%</a:t>
            </a:r>
            <a:endParaRPr lang="ko-KR" altLang="en-US" sz="2000" dirty="0">
              <a:ln>
                <a:solidFill>
                  <a:schemeClr val="tx1">
                    <a:alpha val="0"/>
                  </a:schemeClr>
                </a:solidFill>
              </a:ln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11C1A39D-08AE-CF5B-5DDD-8A434673A7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23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5696564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5F3719E9-F4AD-E38E-82AC-6E02F1261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43" y="2485978"/>
            <a:ext cx="4488736" cy="4272895"/>
          </a:xfrm>
          <a:prstGeom prst="rect">
            <a:avLst/>
          </a:prstGeom>
        </p:spPr>
      </p:pic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FE3E7F2-4AF9-ECE0-72BA-FDBB9583D1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01</a:t>
            </a:r>
            <a:endParaRPr lang="ko-KR" altLang="en-US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FF0DE857-8867-945C-965A-A9817B567AEC}"/>
              </a:ext>
            </a:extLst>
          </p:cNvPr>
          <p:cNvSpPr/>
          <p:nvPr/>
        </p:nvSpPr>
        <p:spPr>
          <a:xfrm>
            <a:off x="5284177" y="2322549"/>
            <a:ext cx="2286115" cy="526697"/>
          </a:xfrm>
          <a:prstGeom prst="round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pc="-150" dirty="0" err="1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주상병</a:t>
            </a:r>
            <a:r>
              <a:rPr lang="ko-KR" altLang="en-US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 유방암 진단</a:t>
            </a:r>
            <a:endParaRPr lang="en-US" altLang="ko-KR" spc="-150" dirty="0"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C50.9</a:t>
            </a:r>
            <a:endParaRPr lang="ko-KR" altLang="en-US" spc="-150" dirty="0"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4" name="화살표: 아래쪽 3">
            <a:extLst>
              <a:ext uri="{FF2B5EF4-FFF2-40B4-BE49-F238E27FC236}">
                <a16:creationId xmlns:a16="http://schemas.microsoft.com/office/drawing/2014/main" id="{9E9CE859-187E-73DC-CADE-190C6A2F96BA}"/>
              </a:ext>
            </a:extLst>
          </p:cNvPr>
          <p:cNvSpPr/>
          <p:nvPr/>
        </p:nvSpPr>
        <p:spPr>
          <a:xfrm>
            <a:off x="6180388" y="2836614"/>
            <a:ext cx="493691" cy="435286"/>
          </a:xfrm>
          <a:prstGeom prst="downArrow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endParaRPr lang="ko-KR" altLang="en-US" sz="3600" spc="-300" dirty="0"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7B6AEB80-2E06-2F90-92FD-D848DCA78B77}"/>
              </a:ext>
            </a:extLst>
          </p:cNvPr>
          <p:cNvSpPr/>
          <p:nvPr/>
        </p:nvSpPr>
        <p:spPr>
          <a:xfrm>
            <a:off x="5284177" y="3232457"/>
            <a:ext cx="2286115" cy="526697"/>
          </a:xfrm>
          <a:prstGeom prst="round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부상병 겨드랑이 림프절 전이</a:t>
            </a:r>
            <a:endParaRPr lang="en-US" altLang="ko-KR" spc="-150" dirty="0"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C77.3</a:t>
            </a:r>
            <a:endParaRPr lang="ko-KR" altLang="en-US" spc="-150" dirty="0"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6EA50923-3063-5009-B0F5-A4C530D8E23D}"/>
              </a:ext>
            </a:extLst>
          </p:cNvPr>
          <p:cNvSpPr/>
          <p:nvPr/>
        </p:nvSpPr>
        <p:spPr>
          <a:xfrm>
            <a:off x="8014984" y="2270551"/>
            <a:ext cx="2078286" cy="848251"/>
          </a:xfrm>
          <a:prstGeom prst="roundRect">
            <a:avLst/>
          </a:prstGeom>
          <a:solidFill>
            <a:srgbClr val="FF339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400" spc="-150" dirty="0" err="1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전이암진단생활비</a:t>
            </a:r>
            <a:endParaRPr lang="en-US" altLang="ko-KR" sz="2400" spc="-150" dirty="0"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2400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100</a:t>
            </a:r>
            <a:r>
              <a:rPr lang="ko-KR" altLang="en-US" sz="2400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만원 가입 시</a:t>
            </a:r>
          </a:p>
        </p:txBody>
      </p:sp>
      <p:sp>
        <p:nvSpPr>
          <p:cNvPr id="8" name="화살표: 아래쪽 7">
            <a:extLst>
              <a:ext uri="{FF2B5EF4-FFF2-40B4-BE49-F238E27FC236}">
                <a16:creationId xmlns:a16="http://schemas.microsoft.com/office/drawing/2014/main" id="{BAF127B5-66EF-69B3-5428-A47BE43173EB}"/>
              </a:ext>
            </a:extLst>
          </p:cNvPr>
          <p:cNvSpPr/>
          <p:nvPr/>
        </p:nvSpPr>
        <p:spPr>
          <a:xfrm>
            <a:off x="8278618" y="3226922"/>
            <a:ext cx="1585854" cy="3382888"/>
          </a:xfrm>
          <a:prstGeom prst="downArrow">
            <a:avLst/>
          </a:prstGeom>
          <a:gradFill>
            <a:gsLst>
              <a:gs pos="0">
                <a:srgbClr val="FFFFFF"/>
              </a:gs>
              <a:gs pos="38000">
                <a:srgbClr val="FF3399"/>
              </a:gs>
              <a:gs pos="91000">
                <a:srgbClr val="FF3399"/>
              </a:gs>
              <a:gs pos="78000">
                <a:srgbClr val="FF3399"/>
              </a:gs>
              <a:gs pos="55000">
                <a:srgbClr val="FF3399"/>
              </a:gs>
            </a:gsLst>
            <a:lin ang="5400000" scaled="1"/>
          </a:gra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endParaRPr lang="ko-KR" altLang="en-US" sz="2800" spc="-300" dirty="0"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CBFC79-7368-6F09-4DB1-5AA3A55E5AEB}"/>
              </a:ext>
            </a:extLst>
          </p:cNvPr>
          <p:cNvSpPr txBox="1"/>
          <p:nvPr/>
        </p:nvSpPr>
        <p:spPr>
          <a:xfrm>
            <a:off x="7808603" y="4164283"/>
            <a:ext cx="2462056" cy="700779"/>
          </a:xfrm>
          <a:prstGeom prst="rect">
            <a:avLst/>
          </a:prstGeom>
          <a:solidFill>
            <a:srgbClr val="FFFFFF">
              <a:alpha val="54000"/>
            </a:srgb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2000" dirty="0">
                <a:latin typeface="페이퍼로지 6 SemiBold" pitchFamily="2" charset="-127"/>
                <a:ea typeface="페이퍼로지 6 SemiBold" pitchFamily="2" charset="-127"/>
              </a:rPr>
              <a:t>치료가 끝나도</a:t>
            </a:r>
            <a:endParaRPr lang="en-US" altLang="ko-KR" sz="2000" dirty="0"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ko-KR" altLang="en-US" sz="2000" dirty="0">
                <a:solidFill>
                  <a:srgbClr val="FF0000"/>
                </a:solidFill>
                <a:latin typeface="페이퍼로지 6 SemiBold" pitchFamily="2" charset="-127"/>
                <a:ea typeface="페이퍼로지 6 SemiBold" pitchFamily="2" charset="-127"/>
              </a:rPr>
              <a:t>평생 </a:t>
            </a:r>
            <a:r>
              <a:rPr lang="en-US" altLang="ko-KR" sz="2000" dirty="0">
                <a:solidFill>
                  <a:srgbClr val="FF0000"/>
                </a:solidFill>
                <a:latin typeface="페이퍼로지 6 SemiBold" pitchFamily="2" charset="-127"/>
                <a:ea typeface="페이퍼로지 6 SemiBold" pitchFamily="2" charset="-127"/>
              </a:rPr>
              <a:t>100</a:t>
            </a:r>
            <a:r>
              <a:rPr lang="ko-KR" altLang="en-US" sz="2000" dirty="0">
                <a:solidFill>
                  <a:srgbClr val="FF0000"/>
                </a:solidFill>
                <a:latin typeface="페이퍼로지 6 SemiBold" pitchFamily="2" charset="-127"/>
                <a:ea typeface="페이퍼로지 6 SemiBold" pitchFamily="2" charset="-127"/>
              </a:rPr>
              <a:t>만원 </a:t>
            </a:r>
            <a:r>
              <a:rPr lang="ko-KR" altLang="en-US" sz="2000" dirty="0">
                <a:latin typeface="페이퍼로지 6 SemiBold" pitchFamily="2" charset="-127"/>
                <a:ea typeface="페이퍼로지 6 SemiBold" pitchFamily="2" charset="-127"/>
              </a:rPr>
              <a:t>지급</a:t>
            </a: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124DFFE8-7D68-9592-2692-BB12627CDBDA}"/>
              </a:ext>
            </a:extLst>
          </p:cNvPr>
          <p:cNvSpPr/>
          <p:nvPr/>
        </p:nvSpPr>
        <p:spPr>
          <a:xfrm>
            <a:off x="8014989" y="3193939"/>
            <a:ext cx="2078286" cy="435286"/>
          </a:xfrm>
          <a:prstGeom prst="roundRect">
            <a:avLst/>
          </a:prstGeom>
          <a:solidFill>
            <a:srgbClr val="FF339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600" spc="-150" dirty="0" err="1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전이암생활비</a:t>
            </a:r>
            <a:r>
              <a:rPr lang="ko-KR" altLang="en-US" sz="1600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 보장시작</a:t>
            </a:r>
            <a:endParaRPr lang="en-US" altLang="ko-KR" sz="1600" spc="-150" dirty="0"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1600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&amp; </a:t>
            </a:r>
            <a:r>
              <a:rPr lang="ko-KR" altLang="en-US" sz="1600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특약납입면제</a:t>
            </a: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8B15C964-6522-C165-4017-29B58C3E266E}"/>
              </a:ext>
            </a:extLst>
          </p:cNvPr>
          <p:cNvSpPr/>
          <p:nvPr/>
        </p:nvSpPr>
        <p:spPr>
          <a:xfrm>
            <a:off x="5183981" y="4882467"/>
            <a:ext cx="3029903" cy="132595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여성 </a:t>
            </a:r>
            <a:r>
              <a:rPr lang="ko-KR" altLang="en-US" dirty="0" err="1"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발병암</a:t>
            </a:r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en-US" altLang="ko-KR" dirty="0">
                <a:solidFill>
                  <a:schemeClr val="bg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1</a:t>
            </a:r>
            <a:r>
              <a:rPr lang="ko-KR" altLang="en-US" dirty="0">
                <a:solidFill>
                  <a:schemeClr val="bg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위</a:t>
            </a:r>
            <a:r>
              <a:rPr lang="en-US" altLang="ko-KR" dirty="0">
                <a:solidFill>
                  <a:schemeClr val="bg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. </a:t>
            </a:r>
            <a:r>
              <a:rPr lang="ko-KR" altLang="en-US" dirty="0">
                <a:solidFill>
                  <a:schemeClr val="bg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유방암</a:t>
            </a:r>
            <a:endParaRPr lang="en-US" altLang="ko-KR" dirty="0">
              <a:solidFill>
                <a:schemeClr val="bg2"/>
              </a:solidFill>
              <a:latin typeface="G마켓 산스 Bold" panose="02000000000000000000" pitchFamily="50" charset="-127"/>
              <a:ea typeface="G마켓 산스 Bold" panose="02000000000000000000" pitchFamily="50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도착지 기준 보장으로</a:t>
            </a:r>
            <a:endParaRPr lang="en-US" altLang="ko-KR" dirty="0">
              <a:latin typeface="G마켓 산스 Bold" panose="02000000000000000000" pitchFamily="50" charset="-127"/>
              <a:ea typeface="G마켓 산스 Bold" panose="02000000000000000000" pitchFamily="50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미리 </a:t>
            </a:r>
            <a:r>
              <a:rPr lang="ko-KR" altLang="en-US" dirty="0" err="1"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준비해야합니다</a:t>
            </a:r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en-US" altLang="ko-KR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!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E20EB9E3-7064-64A1-B61C-27E9F9B642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24239" y="5333606"/>
            <a:ext cx="842477" cy="84247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95C5603-13C5-950E-A2B4-B93A17A2188C}"/>
              </a:ext>
            </a:extLst>
          </p:cNvPr>
          <p:cNvSpPr txBox="1"/>
          <p:nvPr/>
        </p:nvSpPr>
        <p:spPr>
          <a:xfrm>
            <a:off x="1304804" y="1403777"/>
            <a:ext cx="7871313" cy="530624"/>
          </a:xfrm>
          <a:prstGeom prst="rect">
            <a:avLst/>
          </a:prstGeom>
          <a:noFill/>
        </p:spPr>
        <p:txBody>
          <a:bodyPr wrap="none" lIns="36000" tIns="18000" rIns="36000" bIns="0" rtlCol="0" anchor="ctr">
            <a:spAutoFit/>
            <a:scene3d>
              <a:camera prst="orthographicFront"/>
              <a:lightRig rig="threePt" dir="t"/>
            </a:scene3d>
            <a:sp3d contourW="127000">
              <a:bevelT w="0" h="635000"/>
              <a:contourClr>
                <a:srgbClr val="351B6F"/>
              </a:contourClr>
            </a:sp3d>
          </a:bodyPr>
          <a:lstStyle/>
          <a:p>
            <a:pPr algn="ctr" defTabSz="360000">
              <a:lnSpc>
                <a:spcPct val="90000"/>
              </a:lnSpc>
            </a:pPr>
            <a:r>
              <a:rPr lang="ko-KR" altLang="en-US" sz="3600" dirty="0" err="1">
                <a:solidFill>
                  <a:srgbClr val="FFFF00"/>
                </a:solidFill>
                <a:latin typeface="여기어때 잘난체 2 TTF" pitchFamily="2" charset="-127"/>
                <a:ea typeface="여기어때 잘난체 2 TTF" pitchFamily="2" charset="-127"/>
              </a:rPr>
              <a:t>전이암진단생활비</a:t>
            </a:r>
            <a:r>
              <a:rPr lang="ko-KR" altLang="en-US" sz="3600" dirty="0">
                <a:solidFill>
                  <a:srgbClr val="E4E3F5"/>
                </a:solidFill>
                <a:latin typeface="여기어때 잘난체 2 TTF" pitchFamily="2" charset="-127"/>
                <a:ea typeface="여기어때 잘난체 2 TTF" pitchFamily="2" charset="-127"/>
              </a:rPr>
              <a:t> 이렇게 보장됩니다</a:t>
            </a:r>
            <a:r>
              <a:rPr lang="en-US" altLang="ko-KR" sz="3600" dirty="0">
                <a:solidFill>
                  <a:srgbClr val="E4E3F5"/>
                </a:solidFill>
                <a:latin typeface="여기어때 잘난체 2 TTF" pitchFamily="2" charset="-127"/>
                <a:ea typeface="여기어때 잘난체 2 TTF" pitchFamily="2" charset="-127"/>
              </a:rPr>
              <a:t>!</a:t>
            </a:r>
          </a:p>
        </p:txBody>
      </p:sp>
      <p:sp>
        <p:nvSpPr>
          <p:cNvPr id="13" name="제목 3">
            <a:extLst>
              <a:ext uri="{FF2B5EF4-FFF2-40B4-BE49-F238E27FC236}">
                <a16:creationId xmlns:a16="http://schemas.microsoft.com/office/drawing/2014/main" id="{FAF5FCAF-6584-C76C-1C5D-3AB1D79DA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2637508" cy="503590"/>
          </a:xfrm>
        </p:spPr>
        <p:txBody>
          <a:bodyPr/>
          <a:lstStyle/>
          <a:p>
            <a:r>
              <a:rPr lang="ko-KR" altLang="en-US" dirty="0" err="1"/>
              <a:t>전이암진단생활비</a:t>
            </a:r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BCE4A9DD-95A6-D52D-68D1-C4E48307BE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24</a:t>
            </a:fld>
            <a:r>
              <a:rPr lang="en-US" altLang="ko-KR"/>
              <a:t>/38</a:t>
            </a:r>
            <a:endParaRPr lang="en-US" altLang="ko-K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97E866-F667-731A-75DF-418B11A27BE3}"/>
              </a:ext>
            </a:extLst>
          </p:cNvPr>
          <p:cNvSpPr txBox="1"/>
          <p:nvPr/>
        </p:nvSpPr>
        <p:spPr>
          <a:xfrm>
            <a:off x="5710803" y="6225830"/>
            <a:ext cx="2633773" cy="2154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US" altLang="ko-KR" sz="800" dirty="0">
                <a:latin typeface="페이퍼로지 6 SemiBold" pitchFamily="2" charset="-127"/>
                <a:ea typeface="페이퍼로지 6 SemiBold" pitchFamily="2" charset="-127"/>
              </a:rPr>
              <a:t>*</a:t>
            </a:r>
            <a:r>
              <a:rPr lang="ko-KR" altLang="en-US" sz="800" dirty="0">
                <a:latin typeface="페이퍼로지 6 SemiBold" pitchFamily="2" charset="-127"/>
                <a:ea typeface="페이퍼로지 6 SemiBold" pitchFamily="2" charset="-127"/>
              </a:rPr>
              <a:t>출처 </a:t>
            </a:r>
            <a:r>
              <a:rPr lang="en-US" altLang="ko-KR" sz="800" dirty="0">
                <a:latin typeface="페이퍼로지 6 SemiBold" pitchFamily="2" charset="-127"/>
                <a:ea typeface="페이퍼로지 6 SemiBold" pitchFamily="2" charset="-127"/>
              </a:rPr>
              <a:t>: </a:t>
            </a:r>
            <a:r>
              <a:rPr lang="ko-KR" altLang="en-US" sz="800" dirty="0" err="1">
                <a:latin typeface="페이퍼로지 6 SemiBold" pitchFamily="2" charset="-127"/>
                <a:ea typeface="페이퍼로지 6 SemiBold" pitchFamily="2" charset="-127"/>
              </a:rPr>
              <a:t>국가암지식정보센터</a:t>
            </a:r>
            <a:r>
              <a:rPr lang="en-US" altLang="ko-KR" sz="800" dirty="0">
                <a:latin typeface="페이퍼로지 6 SemiBold" pitchFamily="2" charset="-127"/>
                <a:ea typeface="페이퍼로지 6 SemiBold" pitchFamily="2" charset="-127"/>
              </a:rPr>
              <a:t>_2023.</a:t>
            </a:r>
            <a:r>
              <a:rPr lang="ko-KR" altLang="en-US" sz="800" dirty="0" err="1">
                <a:latin typeface="페이퍼로지 6 SemiBold" pitchFamily="2" charset="-127"/>
                <a:ea typeface="페이퍼로지 6 SemiBold" pitchFamily="2" charset="-127"/>
              </a:rPr>
              <a:t>국가암등록통계</a:t>
            </a:r>
            <a:endParaRPr lang="en-US" altLang="ko-KR" sz="800" dirty="0">
              <a:latin typeface="페이퍼로지 6 SemiBold" pitchFamily="2" charset="-127"/>
              <a:ea typeface="페이퍼로지 6 SemiBold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97006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FE3E7F2-4AF9-ECE0-72BA-FDBB9583D1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01</a:t>
            </a:r>
            <a:endParaRPr lang="ko-KR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19F24D-5592-2E69-486E-1A3D746722CE}"/>
              </a:ext>
            </a:extLst>
          </p:cNvPr>
          <p:cNvSpPr txBox="1"/>
          <p:nvPr/>
        </p:nvSpPr>
        <p:spPr>
          <a:xfrm>
            <a:off x="1304804" y="1403777"/>
            <a:ext cx="7871313" cy="530624"/>
          </a:xfrm>
          <a:prstGeom prst="rect">
            <a:avLst/>
          </a:prstGeom>
          <a:noFill/>
        </p:spPr>
        <p:txBody>
          <a:bodyPr wrap="none" lIns="36000" tIns="18000" rIns="36000" bIns="0" rtlCol="0" anchor="ctr">
            <a:spAutoFit/>
            <a:scene3d>
              <a:camera prst="orthographicFront"/>
              <a:lightRig rig="threePt" dir="t"/>
            </a:scene3d>
            <a:sp3d contourW="127000">
              <a:bevelT w="0" h="635000"/>
              <a:contourClr>
                <a:srgbClr val="351B6F"/>
              </a:contourClr>
            </a:sp3d>
          </a:bodyPr>
          <a:lstStyle/>
          <a:p>
            <a:pPr algn="ctr" defTabSz="360000">
              <a:lnSpc>
                <a:spcPct val="90000"/>
              </a:lnSpc>
            </a:pPr>
            <a:r>
              <a:rPr lang="ko-KR" altLang="en-US" sz="3600" dirty="0" err="1">
                <a:solidFill>
                  <a:srgbClr val="FFFF00"/>
                </a:solidFill>
                <a:latin typeface="여기어때 잘난체 2 TTF" pitchFamily="2" charset="-127"/>
                <a:ea typeface="여기어때 잘난체 2 TTF" pitchFamily="2" charset="-127"/>
              </a:rPr>
              <a:t>전이암진단생활비</a:t>
            </a:r>
            <a:r>
              <a:rPr lang="ko-KR" altLang="en-US" sz="3600" dirty="0">
                <a:solidFill>
                  <a:srgbClr val="E4E3F5"/>
                </a:solidFill>
                <a:latin typeface="여기어때 잘난체 2 TTF" pitchFamily="2" charset="-127"/>
                <a:ea typeface="여기어때 잘난체 2 TTF" pitchFamily="2" charset="-127"/>
              </a:rPr>
              <a:t> 이렇게 보장됩니다</a:t>
            </a:r>
            <a:r>
              <a:rPr lang="en-US" altLang="ko-KR" sz="3600" dirty="0">
                <a:solidFill>
                  <a:srgbClr val="E4E3F5"/>
                </a:solidFill>
                <a:latin typeface="여기어때 잘난체 2 TTF" pitchFamily="2" charset="-127"/>
                <a:ea typeface="여기어때 잘난체 2 TTF" pitchFamily="2" charset="-127"/>
              </a:rPr>
              <a:t>!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FF0DE857-8867-945C-965A-A9817B567AEC}"/>
              </a:ext>
            </a:extLst>
          </p:cNvPr>
          <p:cNvSpPr/>
          <p:nvPr/>
        </p:nvSpPr>
        <p:spPr>
          <a:xfrm>
            <a:off x="4282823" y="2284031"/>
            <a:ext cx="1717592" cy="435286"/>
          </a:xfrm>
          <a:prstGeom prst="round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400" spc="-150" dirty="0" err="1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주상병</a:t>
            </a:r>
            <a:r>
              <a:rPr lang="ko-KR" altLang="en-US" sz="1400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 갑상선암 진단</a:t>
            </a:r>
            <a:endParaRPr lang="en-US" altLang="ko-KR" sz="1400" spc="-150" dirty="0"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1400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C73</a:t>
            </a:r>
            <a:endParaRPr lang="ko-KR" altLang="en-US" sz="1400" spc="-150" dirty="0"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4" name="화살표: 아래쪽 3">
            <a:extLst>
              <a:ext uri="{FF2B5EF4-FFF2-40B4-BE49-F238E27FC236}">
                <a16:creationId xmlns:a16="http://schemas.microsoft.com/office/drawing/2014/main" id="{9E9CE859-187E-73DC-CADE-190C6A2F96BA}"/>
              </a:ext>
            </a:extLst>
          </p:cNvPr>
          <p:cNvSpPr/>
          <p:nvPr/>
        </p:nvSpPr>
        <p:spPr>
          <a:xfrm>
            <a:off x="4956160" y="2680200"/>
            <a:ext cx="370917" cy="435286"/>
          </a:xfrm>
          <a:prstGeom prst="downArrow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endParaRPr lang="ko-KR" altLang="en-US" sz="2800" spc="-300" dirty="0"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7B6AEB80-2E06-2F90-92FD-D848DCA78B77}"/>
              </a:ext>
            </a:extLst>
          </p:cNvPr>
          <p:cNvSpPr/>
          <p:nvPr/>
        </p:nvSpPr>
        <p:spPr>
          <a:xfrm>
            <a:off x="4282823" y="3193939"/>
            <a:ext cx="1717592" cy="435286"/>
          </a:xfrm>
          <a:prstGeom prst="round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400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림프절 전이 동반 확인</a:t>
            </a:r>
            <a:endParaRPr lang="en-US" altLang="ko-KR" sz="1400" spc="-150" dirty="0"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1400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C770</a:t>
            </a:r>
            <a:endParaRPr lang="ko-KR" altLang="en-US" sz="1400" spc="-150" dirty="0"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6EA50923-3063-5009-B0F5-A4C530D8E23D}"/>
              </a:ext>
            </a:extLst>
          </p:cNvPr>
          <p:cNvSpPr/>
          <p:nvPr/>
        </p:nvSpPr>
        <p:spPr>
          <a:xfrm>
            <a:off x="8014984" y="2270551"/>
            <a:ext cx="2078286" cy="848251"/>
          </a:xfrm>
          <a:prstGeom prst="roundRect">
            <a:avLst/>
          </a:prstGeom>
          <a:solidFill>
            <a:srgbClr val="FF339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400" spc="-150" dirty="0" err="1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전이암진단생활비</a:t>
            </a:r>
            <a:endParaRPr lang="en-US" altLang="ko-KR" sz="2400" spc="-150" dirty="0"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2400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100</a:t>
            </a:r>
            <a:r>
              <a:rPr lang="ko-KR" altLang="en-US" sz="2400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만원 가입 시</a:t>
            </a:r>
          </a:p>
        </p:txBody>
      </p:sp>
      <p:sp>
        <p:nvSpPr>
          <p:cNvPr id="8" name="화살표: 아래쪽 7">
            <a:extLst>
              <a:ext uri="{FF2B5EF4-FFF2-40B4-BE49-F238E27FC236}">
                <a16:creationId xmlns:a16="http://schemas.microsoft.com/office/drawing/2014/main" id="{BAF127B5-66EF-69B3-5428-A47BE43173EB}"/>
              </a:ext>
            </a:extLst>
          </p:cNvPr>
          <p:cNvSpPr/>
          <p:nvPr/>
        </p:nvSpPr>
        <p:spPr>
          <a:xfrm>
            <a:off x="8278618" y="3226922"/>
            <a:ext cx="1585854" cy="3382888"/>
          </a:xfrm>
          <a:prstGeom prst="downArrow">
            <a:avLst/>
          </a:prstGeom>
          <a:gradFill>
            <a:gsLst>
              <a:gs pos="0">
                <a:srgbClr val="FFFFFF"/>
              </a:gs>
              <a:gs pos="38000">
                <a:srgbClr val="FF3399"/>
              </a:gs>
              <a:gs pos="91000">
                <a:srgbClr val="FF3399"/>
              </a:gs>
              <a:gs pos="78000">
                <a:srgbClr val="FF3399"/>
              </a:gs>
              <a:gs pos="55000">
                <a:srgbClr val="FF3399"/>
              </a:gs>
            </a:gsLst>
            <a:lin ang="5400000" scaled="1"/>
          </a:gra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endParaRPr lang="ko-KR" altLang="en-US" sz="2800" spc="-300" dirty="0"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7CB3FC6-7650-4092-1678-62ACC2B72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435" y="2660908"/>
            <a:ext cx="3975310" cy="4124876"/>
          </a:xfrm>
          <a:prstGeom prst="rect">
            <a:avLst/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79595B31-222F-B067-E281-E64C7D2377AF}"/>
              </a:ext>
            </a:extLst>
          </p:cNvPr>
          <p:cNvSpPr/>
          <p:nvPr/>
        </p:nvSpPr>
        <p:spPr>
          <a:xfrm>
            <a:off x="6131205" y="2270551"/>
            <a:ext cx="1717592" cy="84825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600" spc="-150" dirty="0" err="1"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일반암진단비</a:t>
            </a:r>
            <a:r>
              <a:rPr lang="ko-KR" altLang="en-US" sz="1600" spc="-150" dirty="0"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en-US" altLang="ko-KR" sz="1600" spc="-150" dirty="0"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5</a:t>
            </a:r>
            <a:r>
              <a:rPr lang="ko-KR" altLang="en-US" sz="1600" spc="-150" dirty="0"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천</a:t>
            </a:r>
            <a:endParaRPr lang="en-US" altLang="ko-KR" sz="1600" spc="-150" dirty="0">
              <a:latin typeface="프리젠테이션 6 SemiBold" pitchFamily="2" charset="-127"/>
              <a:ea typeface="프리젠테이션 6 SemiBold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ko-KR" altLang="en-US" sz="1600" spc="-150" dirty="0" err="1"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소액암진단비</a:t>
            </a:r>
            <a:r>
              <a:rPr lang="ko-KR" altLang="en-US" sz="1600" spc="-150" dirty="0"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en-US" altLang="ko-KR" sz="1600" spc="-150" dirty="0"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1</a:t>
            </a:r>
            <a:r>
              <a:rPr lang="ko-KR" altLang="en-US" sz="1600" spc="-150" dirty="0"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천</a:t>
            </a:r>
            <a:endParaRPr lang="en-US" altLang="ko-KR" sz="1600" spc="-150" dirty="0">
              <a:latin typeface="프리젠테이션 6 SemiBold" pitchFamily="2" charset="-127"/>
              <a:ea typeface="프리젠테이션 6 SemiBold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ko-KR" altLang="en-US" sz="1600" spc="-150" dirty="0"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가입 시</a:t>
            </a:r>
          </a:p>
        </p:txBody>
      </p:sp>
      <p:sp>
        <p:nvSpPr>
          <p:cNvPr id="11" name="화살표: 아래쪽 10">
            <a:extLst>
              <a:ext uri="{FF2B5EF4-FFF2-40B4-BE49-F238E27FC236}">
                <a16:creationId xmlns:a16="http://schemas.microsoft.com/office/drawing/2014/main" id="{6C03AE4E-9004-2448-7BF4-04865DB18D96}"/>
              </a:ext>
            </a:extLst>
          </p:cNvPr>
          <p:cNvSpPr/>
          <p:nvPr/>
        </p:nvSpPr>
        <p:spPr>
          <a:xfrm>
            <a:off x="6334690" y="3113706"/>
            <a:ext cx="1310623" cy="1057700"/>
          </a:xfrm>
          <a:prstGeom prst="downArrow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endParaRPr lang="ko-KR" altLang="en-US" sz="2800" spc="-300" dirty="0"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CBFC79-7368-6F09-4DB1-5AA3A55E5AEB}"/>
              </a:ext>
            </a:extLst>
          </p:cNvPr>
          <p:cNvSpPr txBox="1"/>
          <p:nvPr/>
        </p:nvSpPr>
        <p:spPr>
          <a:xfrm>
            <a:off x="7808603" y="4164284"/>
            <a:ext cx="2462056" cy="700779"/>
          </a:xfrm>
          <a:prstGeom prst="rect">
            <a:avLst/>
          </a:prstGeom>
          <a:solidFill>
            <a:srgbClr val="FFFFFF">
              <a:alpha val="54000"/>
            </a:srgb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2000" dirty="0">
                <a:latin typeface="페이퍼로지 6 SemiBold" pitchFamily="2" charset="-127"/>
                <a:ea typeface="페이퍼로지 6 SemiBold" pitchFamily="2" charset="-127"/>
              </a:rPr>
              <a:t>5</a:t>
            </a:r>
            <a:r>
              <a:rPr lang="ko-KR" altLang="en-US" sz="2000" dirty="0">
                <a:latin typeface="페이퍼로지 6 SemiBold" pitchFamily="2" charset="-127"/>
                <a:ea typeface="페이퍼로지 6 SemiBold" pitchFamily="2" charset="-127"/>
              </a:rPr>
              <a:t>년만 생존해도</a:t>
            </a:r>
            <a:endParaRPr lang="en-US" altLang="ko-KR" sz="2000" dirty="0"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2000" dirty="0">
                <a:solidFill>
                  <a:srgbClr val="FF0000"/>
                </a:solidFill>
                <a:latin typeface="페이퍼로지 6 SemiBold" pitchFamily="2" charset="-127"/>
                <a:ea typeface="페이퍼로지 6 SemiBold" pitchFamily="2" charset="-127"/>
              </a:rPr>
              <a:t>6</a:t>
            </a:r>
            <a:r>
              <a:rPr lang="ko-KR" altLang="en-US" sz="2000" dirty="0">
                <a:solidFill>
                  <a:srgbClr val="FF0000"/>
                </a:solidFill>
                <a:latin typeface="페이퍼로지 6 SemiBold" pitchFamily="2" charset="-127"/>
                <a:ea typeface="페이퍼로지 6 SemiBold" pitchFamily="2" charset="-127"/>
              </a:rPr>
              <a:t>천만원 </a:t>
            </a:r>
            <a:r>
              <a:rPr lang="ko-KR" altLang="en-US" sz="2000" dirty="0">
                <a:latin typeface="페이퍼로지 6 SemiBold" pitchFamily="2" charset="-127"/>
                <a:ea typeface="페이퍼로지 6 SemiBold" pitchFamily="2" charset="-127"/>
              </a:rPr>
              <a:t>지급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7185DF0-A74C-4ADA-04B4-0C6E7787E6BD}"/>
              </a:ext>
            </a:extLst>
          </p:cNvPr>
          <p:cNvSpPr/>
          <p:nvPr/>
        </p:nvSpPr>
        <p:spPr>
          <a:xfrm>
            <a:off x="5183981" y="4882467"/>
            <a:ext cx="3029903" cy="132595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여성 </a:t>
            </a:r>
            <a:r>
              <a:rPr lang="ko-KR" altLang="en-US" dirty="0" err="1"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발병암</a:t>
            </a:r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en-US" altLang="ko-KR" dirty="0">
                <a:solidFill>
                  <a:schemeClr val="bg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2</a:t>
            </a:r>
            <a:r>
              <a:rPr lang="ko-KR" altLang="en-US" dirty="0">
                <a:solidFill>
                  <a:schemeClr val="bg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위</a:t>
            </a:r>
            <a:r>
              <a:rPr lang="en-US" altLang="ko-KR" dirty="0">
                <a:solidFill>
                  <a:schemeClr val="bg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. </a:t>
            </a:r>
            <a:r>
              <a:rPr lang="ko-KR" altLang="en-US" dirty="0">
                <a:solidFill>
                  <a:schemeClr val="bg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갑상선암</a:t>
            </a:r>
            <a:endParaRPr lang="en-US" altLang="ko-KR" dirty="0">
              <a:solidFill>
                <a:schemeClr val="bg2"/>
              </a:solidFill>
              <a:latin typeface="G마켓 산스 Bold" panose="02000000000000000000" pitchFamily="50" charset="-127"/>
              <a:ea typeface="G마켓 산스 Bold" panose="02000000000000000000" pitchFamily="50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도착지 기준 보장으로</a:t>
            </a:r>
            <a:endParaRPr lang="en-US" altLang="ko-KR" dirty="0">
              <a:latin typeface="G마켓 산스 Bold" panose="02000000000000000000" pitchFamily="50" charset="-127"/>
              <a:ea typeface="G마켓 산스 Bold" panose="02000000000000000000" pitchFamily="50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미리 </a:t>
            </a:r>
            <a:r>
              <a:rPr lang="ko-KR" altLang="en-US" dirty="0" err="1"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준비해야합니다</a:t>
            </a:r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en-US" altLang="ko-KR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배달의민족 한나는 열한살 OTF"/>
                <a:sym typeface="배달의민족 한나는 열한살 OTF"/>
              </a:rPr>
              <a:t>!</a:t>
            </a: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124DFFE8-7D68-9592-2692-BB12627CDBDA}"/>
              </a:ext>
            </a:extLst>
          </p:cNvPr>
          <p:cNvSpPr/>
          <p:nvPr/>
        </p:nvSpPr>
        <p:spPr>
          <a:xfrm>
            <a:off x="8014989" y="3193939"/>
            <a:ext cx="2078286" cy="435286"/>
          </a:xfrm>
          <a:prstGeom prst="roundRect">
            <a:avLst/>
          </a:prstGeom>
          <a:solidFill>
            <a:srgbClr val="FF339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600" spc="-150" dirty="0" err="1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전이암생활비</a:t>
            </a:r>
            <a:r>
              <a:rPr lang="ko-KR" altLang="en-US" sz="1600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 보장시작</a:t>
            </a:r>
            <a:endParaRPr lang="en-US" altLang="ko-KR" sz="1600" spc="-150" dirty="0">
              <a:solidFill>
                <a:schemeClr val="bg1"/>
              </a:solidFill>
              <a:latin typeface="프리젠테이션 6 SemiBold" pitchFamily="2" charset="-127"/>
              <a:ea typeface="프리젠테이션 6 SemiBold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1600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&amp; </a:t>
            </a:r>
            <a:r>
              <a:rPr lang="ko-KR" altLang="en-US" sz="1600" spc="-150" dirty="0">
                <a:solidFill>
                  <a:schemeClr val="bg1"/>
                </a:solidFill>
                <a:latin typeface="프리젠테이션 6 SemiBold" pitchFamily="2" charset="-127"/>
                <a:ea typeface="프리젠테이션 6 SemiBold" pitchFamily="2" charset="-127"/>
                <a:cs typeface="배달의민족 한나는 열한살 OTF"/>
                <a:sym typeface="배달의민족 한나는 열한살 OTF"/>
              </a:rPr>
              <a:t>특약납입면제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ADA0D33A-28FE-31EC-F9F3-DEC277EA8E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4239" y="5333606"/>
            <a:ext cx="842477" cy="84247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E2479BA-77A0-9A54-84CE-A2E1D93A106C}"/>
              </a:ext>
            </a:extLst>
          </p:cNvPr>
          <p:cNvSpPr txBox="1"/>
          <p:nvPr/>
        </p:nvSpPr>
        <p:spPr>
          <a:xfrm>
            <a:off x="5710803" y="3737565"/>
            <a:ext cx="2462056" cy="700779"/>
          </a:xfrm>
          <a:prstGeom prst="rect">
            <a:avLst/>
          </a:prstGeom>
          <a:solidFill>
            <a:srgbClr val="FFFFFF">
              <a:alpha val="54000"/>
            </a:srgb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2000" dirty="0" err="1">
                <a:latin typeface="페이퍼로지 6 SemiBold" pitchFamily="2" charset="-127"/>
                <a:ea typeface="페이퍼로지 6 SemiBold" pitchFamily="2" charset="-127"/>
              </a:rPr>
              <a:t>소액암진단비</a:t>
            </a:r>
            <a:endParaRPr lang="en-US" altLang="ko-KR" sz="2000" dirty="0"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2000" dirty="0">
                <a:latin typeface="페이퍼로지 6 SemiBold" pitchFamily="2" charset="-127"/>
                <a:ea typeface="페이퍼로지 6 SemiBold" pitchFamily="2" charset="-127"/>
              </a:rPr>
              <a:t>1</a:t>
            </a:r>
            <a:r>
              <a:rPr lang="ko-KR" altLang="en-US" sz="2000" dirty="0">
                <a:latin typeface="페이퍼로지 6 SemiBold" pitchFamily="2" charset="-127"/>
                <a:ea typeface="페이퍼로지 6 SemiBold" pitchFamily="2" charset="-127"/>
              </a:rPr>
              <a:t>천 지급 후 소멸</a:t>
            </a:r>
          </a:p>
        </p:txBody>
      </p:sp>
      <p:sp>
        <p:nvSpPr>
          <p:cNvPr id="23" name="제목 3">
            <a:extLst>
              <a:ext uri="{FF2B5EF4-FFF2-40B4-BE49-F238E27FC236}">
                <a16:creationId xmlns:a16="http://schemas.microsoft.com/office/drawing/2014/main" id="{78401EA3-884B-20CD-E8FF-9AAEBD938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2637508" cy="503590"/>
          </a:xfrm>
        </p:spPr>
        <p:txBody>
          <a:bodyPr/>
          <a:lstStyle/>
          <a:p>
            <a:r>
              <a:rPr lang="ko-KR" altLang="en-US" dirty="0" err="1"/>
              <a:t>전이암진단생활비</a:t>
            </a:r>
            <a:endParaRPr lang="ko-KR" altLang="en-US" dirty="0"/>
          </a:p>
        </p:txBody>
      </p:sp>
      <p:sp>
        <p:nvSpPr>
          <p:cNvPr id="14" name="슬라이드 번호 개체 틀 13">
            <a:extLst>
              <a:ext uri="{FF2B5EF4-FFF2-40B4-BE49-F238E27FC236}">
                <a16:creationId xmlns:a16="http://schemas.microsoft.com/office/drawing/2014/main" id="{0E7CBFF1-9FD7-1C80-D937-95CC7F993C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25</a:t>
            </a:fld>
            <a:r>
              <a:rPr lang="en-US" altLang="ko-KR"/>
              <a:t>/38</a:t>
            </a:r>
            <a:endParaRPr lang="en-US" altLang="ko-K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7796D4-F4B5-10B1-65DE-585119C0316C}"/>
              </a:ext>
            </a:extLst>
          </p:cNvPr>
          <p:cNvSpPr txBox="1"/>
          <p:nvPr/>
        </p:nvSpPr>
        <p:spPr>
          <a:xfrm>
            <a:off x="5710803" y="6225830"/>
            <a:ext cx="2633773" cy="2154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US" altLang="ko-KR" sz="800" dirty="0">
                <a:latin typeface="페이퍼로지 6 SemiBold" pitchFamily="2" charset="-127"/>
                <a:ea typeface="페이퍼로지 6 SemiBold" pitchFamily="2" charset="-127"/>
              </a:rPr>
              <a:t>*</a:t>
            </a:r>
            <a:r>
              <a:rPr lang="ko-KR" altLang="en-US" sz="800" dirty="0">
                <a:latin typeface="페이퍼로지 6 SemiBold" pitchFamily="2" charset="-127"/>
                <a:ea typeface="페이퍼로지 6 SemiBold" pitchFamily="2" charset="-127"/>
              </a:rPr>
              <a:t>출처 </a:t>
            </a:r>
            <a:r>
              <a:rPr lang="en-US" altLang="ko-KR" sz="800" dirty="0">
                <a:latin typeface="페이퍼로지 6 SemiBold" pitchFamily="2" charset="-127"/>
                <a:ea typeface="페이퍼로지 6 SemiBold" pitchFamily="2" charset="-127"/>
              </a:rPr>
              <a:t>: </a:t>
            </a:r>
            <a:r>
              <a:rPr lang="ko-KR" altLang="en-US" sz="800" dirty="0" err="1">
                <a:latin typeface="페이퍼로지 6 SemiBold" pitchFamily="2" charset="-127"/>
                <a:ea typeface="페이퍼로지 6 SemiBold" pitchFamily="2" charset="-127"/>
              </a:rPr>
              <a:t>국가암지식정보센터</a:t>
            </a:r>
            <a:r>
              <a:rPr lang="en-US" altLang="ko-KR" sz="800" dirty="0">
                <a:latin typeface="페이퍼로지 6 SemiBold" pitchFamily="2" charset="-127"/>
                <a:ea typeface="페이퍼로지 6 SemiBold" pitchFamily="2" charset="-127"/>
              </a:rPr>
              <a:t>_2023.</a:t>
            </a:r>
            <a:r>
              <a:rPr lang="ko-KR" altLang="en-US" sz="800" dirty="0" err="1">
                <a:latin typeface="페이퍼로지 6 SemiBold" pitchFamily="2" charset="-127"/>
                <a:ea typeface="페이퍼로지 6 SemiBold" pitchFamily="2" charset="-127"/>
              </a:rPr>
              <a:t>국가암등록통계</a:t>
            </a:r>
            <a:endParaRPr lang="en-US" altLang="ko-KR" sz="800" dirty="0">
              <a:latin typeface="페이퍼로지 6 SemiBold" pitchFamily="2" charset="-127"/>
              <a:ea typeface="페이퍼로지 6 SemiBold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075253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FE3E7F2-4AF9-ECE0-72BA-FDBB9583D1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01</a:t>
            </a:r>
            <a:endParaRPr lang="ko-KR" altLang="en-US" dirty="0"/>
          </a:p>
        </p:txBody>
      </p:sp>
      <p:sp>
        <p:nvSpPr>
          <p:cNvPr id="18" name="제목 3">
            <a:extLst>
              <a:ext uri="{FF2B5EF4-FFF2-40B4-BE49-F238E27FC236}">
                <a16:creationId xmlns:a16="http://schemas.microsoft.com/office/drawing/2014/main" id="{68E1EFC1-21F0-1444-4C00-DE7C4C4B5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2637508" cy="503590"/>
          </a:xfrm>
        </p:spPr>
        <p:txBody>
          <a:bodyPr/>
          <a:lstStyle/>
          <a:p>
            <a:r>
              <a:rPr lang="ko-KR" altLang="en-US" dirty="0" err="1"/>
              <a:t>전이암진단생활비</a:t>
            </a:r>
            <a:endParaRPr lang="ko-KR" altLang="en-US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3436ECF5-EFB0-E946-2B6F-67B46708DD39}"/>
              </a:ext>
            </a:extLst>
          </p:cNvPr>
          <p:cNvSpPr/>
          <p:nvPr/>
        </p:nvSpPr>
        <p:spPr>
          <a:xfrm>
            <a:off x="1596514" y="5583338"/>
            <a:ext cx="7174935" cy="950373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여성 암 발병률 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1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위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. 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유방암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페이퍼로지 6 SemiBold" pitchFamily="2" charset="-127"/>
                <a:ea typeface="페이퍼로지 6 SemiBold" pitchFamily="2" charset="-127"/>
              </a:rPr>
              <a:t> 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페이퍼로지 6 SemiBold" pitchFamily="2" charset="-127"/>
                <a:ea typeface="페이퍼로지 6 SemiBold" pitchFamily="2" charset="-127"/>
              </a:rPr>
              <a:t>2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페이퍼로지 6 SemiBold" pitchFamily="2" charset="-127"/>
                <a:ea typeface="페이퍼로지 6 SemiBold" pitchFamily="2" charset="-127"/>
              </a:rPr>
              <a:t>위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페이퍼로지 6 SemiBold" pitchFamily="2" charset="-127"/>
                <a:ea typeface="페이퍼로지 6 SemiBold" pitchFamily="2" charset="-127"/>
              </a:rPr>
              <a:t>. 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페이퍼로지 6 SemiBold" pitchFamily="2" charset="-127"/>
                <a:ea typeface="페이퍼로지 6 SemiBold" pitchFamily="2" charset="-127"/>
              </a:rPr>
              <a:t>갑상선암</a:t>
            </a:r>
            <a:endParaRPr lang="en-US" altLang="ko-KR" sz="20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F00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en-US" altLang="ko-KR" sz="3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7</a:t>
            </a:r>
            <a:r>
              <a:rPr lang="ko-KR" altLang="en-US" sz="3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월 가입으로 보장혜택 챙기기 필수</a:t>
            </a:r>
            <a:r>
              <a:rPr lang="en-US" altLang="ko-KR" sz="3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 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25884B-2041-45A6-85D5-0DCC3BB75BD6}"/>
              </a:ext>
            </a:extLst>
          </p:cNvPr>
          <p:cNvSpPr txBox="1"/>
          <p:nvPr/>
        </p:nvSpPr>
        <p:spPr>
          <a:xfrm>
            <a:off x="1246296" y="1403777"/>
            <a:ext cx="7988332" cy="530624"/>
          </a:xfrm>
          <a:prstGeom prst="rect">
            <a:avLst/>
          </a:prstGeom>
          <a:noFill/>
        </p:spPr>
        <p:txBody>
          <a:bodyPr wrap="none" lIns="36000" tIns="18000" rIns="36000" bIns="0" rtlCol="0" anchor="ctr">
            <a:spAutoFit/>
            <a:scene3d>
              <a:camera prst="orthographicFront"/>
              <a:lightRig rig="threePt" dir="t"/>
            </a:scene3d>
            <a:sp3d contourW="127000">
              <a:bevelT w="0" h="635000"/>
              <a:contourClr>
                <a:srgbClr val="351B6F"/>
              </a:contourClr>
            </a:sp3d>
          </a:bodyPr>
          <a:lstStyle/>
          <a:p>
            <a:pPr algn="ctr" defTabSz="360000">
              <a:lnSpc>
                <a:spcPct val="90000"/>
              </a:lnSpc>
            </a:pPr>
            <a:r>
              <a:rPr lang="ko-KR" altLang="en-US" sz="3600" dirty="0">
                <a:solidFill>
                  <a:srgbClr val="E8EAEC"/>
                </a:solidFill>
                <a:latin typeface="여기어때 잘난체 2 TTF" pitchFamily="2" charset="-127"/>
                <a:ea typeface="여기어때 잘난체 2 TTF" pitchFamily="2" charset="-127"/>
              </a:rPr>
              <a:t>흥국생명 효자특약 </a:t>
            </a:r>
            <a:r>
              <a:rPr lang="en-US" altLang="ko-KR" sz="3600" dirty="0">
                <a:solidFill>
                  <a:srgbClr val="FFFF00"/>
                </a:solidFill>
                <a:latin typeface="여기어때 잘난체 2 TTF" pitchFamily="2" charset="-127"/>
                <a:ea typeface="여기어때 잘난체 2 TTF" pitchFamily="2" charset="-127"/>
              </a:rPr>
              <a:t>‘</a:t>
            </a:r>
            <a:r>
              <a:rPr lang="ko-KR" altLang="en-US" sz="3600" dirty="0" err="1">
                <a:solidFill>
                  <a:srgbClr val="FFFF00"/>
                </a:solidFill>
                <a:latin typeface="여기어때 잘난체 2 TTF" pitchFamily="2" charset="-127"/>
                <a:ea typeface="여기어때 잘난체 2 TTF" pitchFamily="2" charset="-127"/>
              </a:rPr>
              <a:t>전이암진단생활비</a:t>
            </a:r>
            <a:r>
              <a:rPr lang="en-US" altLang="ko-KR" sz="3600" dirty="0">
                <a:solidFill>
                  <a:srgbClr val="FFFF00"/>
                </a:solidFill>
                <a:latin typeface="여기어때 잘난체 2 TTF" pitchFamily="2" charset="-127"/>
                <a:ea typeface="여기어때 잘난체 2 TTF" pitchFamily="2" charset="-127"/>
              </a:rPr>
              <a:t>’</a:t>
            </a:r>
            <a:endParaRPr lang="en-US" altLang="ko-KR" sz="3600" dirty="0">
              <a:solidFill>
                <a:srgbClr val="E4E3F5"/>
              </a:solidFill>
              <a:latin typeface="여기어때 잘난체 2 TTF" pitchFamily="2" charset="-127"/>
              <a:ea typeface="여기어때 잘난체 2 TTF" pitchFamily="2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C77361AF-CAAD-74AE-9F52-CEF8848B4423}"/>
              </a:ext>
            </a:extLst>
          </p:cNvPr>
          <p:cNvGrpSpPr/>
          <p:nvPr/>
        </p:nvGrpSpPr>
        <p:grpSpPr>
          <a:xfrm>
            <a:off x="1460426" y="3004860"/>
            <a:ext cx="7447110" cy="2448123"/>
            <a:chOff x="1515437" y="2778832"/>
            <a:chExt cx="7447110" cy="2448123"/>
          </a:xfrm>
        </p:grpSpPr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5BD0060C-08A7-601D-71C5-5E543F35784E}"/>
                </a:ext>
              </a:extLst>
            </p:cNvPr>
            <p:cNvGrpSpPr/>
            <p:nvPr/>
          </p:nvGrpSpPr>
          <p:grpSpPr>
            <a:xfrm>
              <a:off x="1515437" y="3029780"/>
              <a:ext cx="3380198" cy="1961533"/>
              <a:chOff x="1191802" y="2650732"/>
              <a:chExt cx="3380198" cy="3159069"/>
            </a:xfrm>
          </p:grpSpPr>
          <p:sp>
            <p:nvSpPr>
              <p:cNvPr id="6" name="사각형: 둥근 모서리 5">
                <a:extLst>
                  <a:ext uri="{FF2B5EF4-FFF2-40B4-BE49-F238E27FC236}">
                    <a16:creationId xmlns:a16="http://schemas.microsoft.com/office/drawing/2014/main" id="{075DA337-0EBB-F9D5-E1EA-8D63860B7237}"/>
                  </a:ext>
                </a:extLst>
              </p:cNvPr>
              <p:cNvSpPr/>
              <p:nvPr/>
            </p:nvSpPr>
            <p:spPr>
              <a:xfrm>
                <a:off x="1191802" y="2820022"/>
                <a:ext cx="3380198" cy="2989779"/>
              </a:xfrm>
              <a:prstGeom prst="roundRect">
                <a:avLst/>
              </a:prstGeom>
              <a:solidFill>
                <a:srgbClr val="FF3399"/>
              </a:solidFill>
              <a:ln w="38100"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18000" rIns="36000" bIns="18000" rtlCol="0" anchor="ctr"/>
              <a:lstStyle/>
              <a:p>
                <a:pPr algn="ctr"/>
                <a:endParaRPr lang="ko-KR" altLang="en-US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" name="사각형: 둥근 모서리 1">
                <a:extLst>
                  <a:ext uri="{FF2B5EF4-FFF2-40B4-BE49-F238E27FC236}">
                    <a16:creationId xmlns:a16="http://schemas.microsoft.com/office/drawing/2014/main" id="{B983F11A-3BBE-DEE5-42E7-AB9C662510BA}"/>
                  </a:ext>
                </a:extLst>
              </p:cNvPr>
              <p:cNvSpPr/>
              <p:nvPr/>
            </p:nvSpPr>
            <p:spPr>
              <a:xfrm>
                <a:off x="1191802" y="2650732"/>
                <a:ext cx="3380198" cy="2989779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18000" rIns="36000" bIns="18000" rtlCol="0" anchor="ctr"/>
              <a:lstStyle/>
              <a:p>
                <a:pPr algn="ctr"/>
                <a:endParaRPr lang="ko-KR" altLang="en-US" sz="1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030BE1E-7C46-FEF6-89F4-2ED040252673}"/>
                </a:ext>
              </a:extLst>
            </p:cNvPr>
            <p:cNvSpPr txBox="1"/>
            <p:nvPr/>
          </p:nvSpPr>
          <p:spPr>
            <a:xfrm>
              <a:off x="1614111" y="3366838"/>
              <a:ext cx="3172576" cy="1205903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ko-KR" altLang="en-US" sz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+mn-ea"/>
                </a:rPr>
                <a:t>갑상선암</a:t>
              </a:r>
              <a:r>
                <a:rPr lang="en-US" altLang="ko-KR" sz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+mn-ea"/>
                </a:rPr>
                <a:t>,</a:t>
              </a:r>
              <a:r>
                <a:rPr lang="ko-KR" altLang="en-US" sz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+mn-ea"/>
                </a:rPr>
                <a:t>기타피부암</a:t>
              </a:r>
              <a:r>
                <a:rPr lang="ko-KR" altLang="en-US" sz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+mn-ea"/>
                </a:rPr>
                <a:t>에서의 전이 발생 시에도</a:t>
              </a:r>
              <a:endPara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+mn-ea"/>
              </a:endParaRPr>
            </a:p>
            <a:p>
              <a:pPr algn="ctr"/>
              <a:r>
                <a:rPr lang="ko-KR" altLang="en-US" sz="3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3399"/>
                  </a:solidFill>
                  <a:latin typeface="+mn-ea"/>
                </a:rPr>
                <a:t>보장 </a:t>
              </a:r>
              <a:r>
                <a:rPr lang="en-US" altLang="ko-KR" sz="3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3399"/>
                  </a:solidFill>
                  <a:latin typeface="+mn-ea"/>
                </a:rPr>
                <a:t>O</a:t>
              </a:r>
            </a:p>
            <a:p>
              <a:pPr algn="ctr"/>
              <a:r>
                <a:rPr lang="ko-KR" altLang="en-US" sz="3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3399"/>
                  </a:solidFill>
                  <a:latin typeface="+mn-ea"/>
                </a:rPr>
                <a:t>납입면제 </a:t>
              </a:r>
              <a:r>
                <a:rPr lang="en-US" altLang="ko-KR" sz="3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3399"/>
                  </a:solidFill>
                  <a:latin typeface="+mn-ea"/>
                </a:rPr>
                <a:t>O</a:t>
              </a:r>
            </a:p>
          </p:txBody>
        </p:sp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95F52428-3539-3A01-23B4-02163D2CDCDE}"/>
                </a:ext>
              </a:extLst>
            </p:cNvPr>
            <p:cNvSpPr/>
            <p:nvPr/>
          </p:nvSpPr>
          <p:spPr>
            <a:xfrm>
              <a:off x="5183981" y="2778832"/>
              <a:ext cx="3778566" cy="530640"/>
            </a:xfrm>
            <a:prstGeom prst="roundRect">
              <a:avLst/>
            </a:prstGeom>
            <a:solidFill>
              <a:schemeClr val="tx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20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8 ExtraBold" pitchFamily="2" charset="-127"/>
                  <a:ea typeface="페이퍼로지 8 ExtraBold" pitchFamily="2" charset="-127"/>
                </a:rPr>
                <a:t>다사랑통합 </a:t>
              </a:r>
              <a:r>
                <a:rPr lang="en-US" altLang="ko-KR" sz="20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8 ExtraBold" pitchFamily="2" charset="-127"/>
                  <a:ea typeface="페이퍼로지 8 ExtraBold" pitchFamily="2" charset="-127"/>
                </a:rPr>
                <a:t>/ </a:t>
              </a:r>
              <a:r>
                <a:rPr lang="ko-KR" altLang="en-US" sz="200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8 ExtraBold" pitchFamily="2" charset="-127"/>
                  <a:ea typeface="페이퍼로지 8 ExtraBold" pitchFamily="2" charset="-127"/>
                </a:rPr>
                <a:t>오튼튼</a:t>
              </a:r>
              <a:r>
                <a:rPr lang="ko-KR" altLang="en-US" sz="20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8 ExtraBold" pitchFamily="2" charset="-127"/>
                  <a:ea typeface="페이퍼로지 8 ExtraBold" pitchFamily="2" charset="-127"/>
                </a:rPr>
                <a:t> </a:t>
              </a:r>
              <a:r>
                <a:rPr lang="en-US" altLang="ko-KR" sz="20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8 ExtraBold" pitchFamily="2" charset="-127"/>
                  <a:ea typeface="페이퍼로지 8 ExtraBold" pitchFamily="2" charset="-127"/>
                </a:rPr>
                <a:t>/ </a:t>
              </a:r>
              <a:r>
                <a:rPr lang="ko-KR" altLang="en-US" sz="200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8 ExtraBold" pitchFamily="2" charset="-127"/>
                  <a:ea typeface="페이퍼로지 8 ExtraBold" pitchFamily="2" charset="-127"/>
                </a:rPr>
                <a:t>다사랑암보험</a:t>
              </a:r>
              <a:endPara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8 ExtraBold" pitchFamily="2" charset="-127"/>
                <a:ea typeface="페이퍼로지 8 ExtraBold" pitchFamily="2" charset="-127"/>
              </a:endParaRPr>
            </a:p>
          </p:txBody>
        </p:sp>
        <p:sp>
          <p:nvSpPr>
            <p:cNvPr id="19" name="사각형: 둥근 모서리 18">
              <a:extLst>
                <a:ext uri="{FF2B5EF4-FFF2-40B4-BE49-F238E27FC236}">
                  <a16:creationId xmlns:a16="http://schemas.microsoft.com/office/drawing/2014/main" id="{EEB54675-0AF6-B7F8-FB16-42A69A1DD32A}"/>
                </a:ext>
              </a:extLst>
            </p:cNvPr>
            <p:cNvSpPr/>
            <p:nvPr/>
          </p:nvSpPr>
          <p:spPr>
            <a:xfrm>
              <a:off x="5183981" y="4056169"/>
              <a:ext cx="3778566" cy="531626"/>
            </a:xfrm>
            <a:prstGeom prst="roundRect">
              <a:avLst/>
            </a:prstGeom>
            <a:solidFill>
              <a:schemeClr val="tx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20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8 ExtraBold" pitchFamily="2" charset="-127"/>
                  <a:ea typeface="페이퍼로지 8 ExtraBold" pitchFamily="2" charset="-127"/>
                </a:rPr>
                <a:t>3</a:t>
              </a:r>
              <a:r>
                <a:rPr lang="en-US" altLang="ko-KR" sz="20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8 ExtraBold" pitchFamily="2" charset="-127"/>
                  <a:ea typeface="페이퍼로지 8 ExtraBold" pitchFamily="2" charset="-127"/>
                </a:rPr>
                <a:t>N5</a:t>
              </a:r>
              <a:r>
                <a:rPr lang="en-US" altLang="ko-KR" sz="20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DE6"/>
                  </a:solidFill>
                  <a:latin typeface="페이퍼로지 8 ExtraBold" pitchFamily="2" charset="-127"/>
                  <a:ea typeface="페이퍼로지 8 ExtraBold" pitchFamily="2" charset="-127"/>
                </a:rPr>
                <a:t>(</a:t>
              </a:r>
              <a:r>
                <a:rPr lang="ko-KR" altLang="en-US" sz="20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DE6"/>
                  </a:solidFill>
                  <a:latin typeface="페이퍼로지 8 ExtraBold" pitchFamily="2" charset="-127"/>
                  <a:ea typeface="페이퍼로지 8 ExtraBold" pitchFamily="2" charset="-127"/>
                </a:rPr>
                <a:t>납입면제형</a:t>
              </a:r>
              <a:r>
                <a:rPr lang="en-US" altLang="ko-KR" sz="20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DE6"/>
                  </a:solidFill>
                  <a:latin typeface="페이퍼로지 8 ExtraBold" pitchFamily="2" charset="-127"/>
                  <a:ea typeface="페이퍼로지 8 ExtraBold" pitchFamily="2" charset="-127"/>
                </a:rPr>
                <a:t>)</a:t>
              </a:r>
            </a:p>
          </p:txBody>
        </p:sp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A295EA62-32D3-80DC-DA30-B2020629AB73}"/>
                </a:ext>
              </a:extLst>
            </p:cNvPr>
            <p:cNvSpPr/>
            <p:nvPr/>
          </p:nvSpPr>
          <p:spPr>
            <a:xfrm>
              <a:off x="5183981" y="4695329"/>
              <a:ext cx="3778566" cy="531626"/>
            </a:xfrm>
            <a:prstGeom prst="roundRect">
              <a:avLst/>
            </a:prstGeom>
            <a:solidFill>
              <a:schemeClr val="tx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20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8 ExtraBold" pitchFamily="2" charset="-127"/>
                  <a:ea typeface="페이퍼로지 8 ExtraBold" pitchFamily="2" charset="-127"/>
                </a:rPr>
                <a:t>3.10.</a:t>
              </a:r>
              <a:r>
                <a:rPr lang="en-US" altLang="ko-KR" sz="20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8 ExtraBold" pitchFamily="2" charset="-127"/>
                  <a:ea typeface="페이퍼로지 8 ExtraBold" pitchFamily="2" charset="-127"/>
                </a:rPr>
                <a:t>5 / 3.10.5.5</a:t>
              </a:r>
              <a:endPara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DE6"/>
                </a:solidFill>
                <a:latin typeface="페이퍼로지 8 ExtraBold" pitchFamily="2" charset="-127"/>
                <a:ea typeface="페이퍼로지 8 ExtraBold" pitchFamily="2" charset="-127"/>
              </a:endParaRPr>
            </a:p>
          </p:txBody>
        </p:sp>
        <p:sp>
          <p:nvSpPr>
            <p:cNvPr id="24" name="사각형: 둥근 모서리 23">
              <a:extLst>
                <a:ext uri="{FF2B5EF4-FFF2-40B4-BE49-F238E27FC236}">
                  <a16:creationId xmlns:a16="http://schemas.microsoft.com/office/drawing/2014/main" id="{5DF5F6B3-3F03-B073-854C-BFF6391C0802}"/>
                </a:ext>
              </a:extLst>
            </p:cNvPr>
            <p:cNvSpPr/>
            <p:nvPr/>
          </p:nvSpPr>
          <p:spPr>
            <a:xfrm>
              <a:off x="5183981" y="3417007"/>
              <a:ext cx="3778566" cy="531627"/>
            </a:xfrm>
            <a:prstGeom prst="roundRect">
              <a:avLst/>
            </a:prstGeom>
            <a:solidFill>
              <a:schemeClr val="tx1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20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8 ExtraBold" pitchFamily="2" charset="-127"/>
                  <a:ea typeface="페이퍼로지 8 ExtraBold" pitchFamily="2" charset="-127"/>
                </a:rPr>
                <a:t>다재다능 </a:t>
              </a:r>
              <a:r>
                <a:rPr lang="en-US" altLang="ko-KR" sz="20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8 ExtraBold" pitchFamily="2" charset="-127"/>
                  <a:ea typeface="페이퍼로지 8 ExtraBold" pitchFamily="2" charset="-127"/>
                </a:rPr>
                <a:t>1540</a:t>
              </a:r>
              <a:r>
                <a:rPr lang="en-US" altLang="ko-KR" sz="20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DE6"/>
                  </a:solidFill>
                  <a:latin typeface="페이퍼로지 8 ExtraBold" pitchFamily="2" charset="-127"/>
                  <a:ea typeface="페이퍼로지 8 ExtraBold" pitchFamily="2" charset="-127"/>
                </a:rPr>
                <a:t>(</a:t>
              </a:r>
              <a:r>
                <a:rPr lang="ko-KR" altLang="en-US" sz="20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DE6"/>
                  </a:solidFill>
                  <a:latin typeface="페이퍼로지 8 ExtraBold" pitchFamily="2" charset="-127"/>
                  <a:ea typeface="페이퍼로지 8 ExtraBold" pitchFamily="2" charset="-127"/>
                </a:rPr>
                <a:t>납입면제강화형</a:t>
              </a:r>
              <a:r>
                <a:rPr lang="en-US" altLang="ko-KR" sz="20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DE6"/>
                  </a:solidFill>
                  <a:latin typeface="페이퍼로지 8 ExtraBold" pitchFamily="2" charset="-127"/>
                  <a:ea typeface="페이퍼로지 8 ExtraBold" pitchFamily="2" charset="-127"/>
                </a:rPr>
                <a:t>)</a:t>
              </a:r>
            </a:p>
          </p:txBody>
        </p:sp>
      </p:grp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25715828-BDD5-8DBB-0864-BDF5F3EA0737}"/>
              </a:ext>
            </a:extLst>
          </p:cNvPr>
          <p:cNvSpPr/>
          <p:nvPr/>
        </p:nvSpPr>
        <p:spPr>
          <a:xfrm>
            <a:off x="5650201" y="2526407"/>
            <a:ext cx="2809533" cy="461444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&lt;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8 ExtraBold" pitchFamily="2" charset="-127"/>
                <a:ea typeface="페이퍼로지 8 ExtraBold" pitchFamily="2" charset="-127"/>
              </a:rPr>
              <a:t>특약납입면제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 대상상품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&gt;</a:t>
            </a:r>
            <a:endParaRPr lang="en-US" altLang="ko-KR" sz="9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8 ExtraBold" pitchFamily="2" charset="-127"/>
              <a:ea typeface="페이퍼로지 8 ExtraBold" pitchFamily="2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EE852690-7D52-994C-E945-A46AE1D2AD32}"/>
              </a:ext>
            </a:extLst>
          </p:cNvPr>
          <p:cNvGrpSpPr/>
          <p:nvPr/>
        </p:nvGrpSpPr>
        <p:grpSpPr>
          <a:xfrm>
            <a:off x="1756983" y="2046529"/>
            <a:ext cx="6853996" cy="544287"/>
            <a:chOff x="2005839" y="2046529"/>
            <a:chExt cx="6853996" cy="544287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584BD050-B64F-60BD-2E58-5BD1B19D2AFC}"/>
                </a:ext>
              </a:extLst>
            </p:cNvPr>
            <p:cNvSpPr/>
            <p:nvPr/>
          </p:nvSpPr>
          <p:spPr>
            <a:xfrm>
              <a:off x="2930137" y="2046529"/>
              <a:ext cx="5929698" cy="54428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r>
                <a:rPr lang="ko-KR" altLang="en-US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페이퍼로지 7 Bold" pitchFamily="2" charset="-127"/>
                  <a:ea typeface="페이퍼로지 7 Bold" pitchFamily="2" charset="-127"/>
                </a:rPr>
                <a:t>피보험자가 암 보장개시일 이후에 </a:t>
              </a:r>
              <a:r>
                <a:rPr lang="en-US" altLang="ko-KR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highlight>
                    <a:srgbClr val="FFFF00"/>
                  </a:highlight>
                  <a:latin typeface="페이퍼로지 7 Bold" pitchFamily="2" charset="-127"/>
                  <a:ea typeface="페이퍼로지 7 Bold" pitchFamily="2" charset="-127"/>
                </a:rPr>
                <a:t>‘</a:t>
              </a:r>
              <a:r>
                <a:rPr lang="ko-KR" altLang="en-US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highlight>
                    <a:srgbClr val="FFFF00"/>
                  </a:highlight>
                  <a:latin typeface="페이퍼로지 7 Bold" pitchFamily="2" charset="-127"/>
                  <a:ea typeface="페이퍼로지 7 Bold" pitchFamily="2" charset="-127"/>
                </a:rPr>
                <a:t>암</a:t>
              </a:r>
              <a:r>
                <a:rPr lang="en-US" altLang="ko-KR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highlight>
                    <a:srgbClr val="FFFF00"/>
                  </a:highlight>
                  <a:latin typeface="페이퍼로지 7 Bold" pitchFamily="2" charset="-127"/>
                  <a:ea typeface="페이퍼로지 7 Bold" pitchFamily="2" charset="-127"/>
                </a:rPr>
                <a:t>’, ‘</a:t>
              </a:r>
              <a:r>
                <a:rPr lang="ko-KR" altLang="en-US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highlight>
                    <a:srgbClr val="FFFF00"/>
                  </a:highlight>
                  <a:latin typeface="페이퍼로지 7 Bold" pitchFamily="2" charset="-127"/>
                  <a:ea typeface="페이퍼로지 7 Bold" pitchFamily="2" charset="-127"/>
                </a:rPr>
                <a:t>갑상선암</a:t>
              </a:r>
              <a:r>
                <a:rPr lang="en-US" altLang="ko-KR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highlight>
                    <a:srgbClr val="FFFF00"/>
                  </a:highlight>
                  <a:latin typeface="페이퍼로지 7 Bold" pitchFamily="2" charset="-127"/>
                  <a:ea typeface="페이퍼로지 7 Bold" pitchFamily="2" charset="-127"/>
                </a:rPr>
                <a:t>‘ </a:t>
              </a:r>
              <a:r>
                <a:rPr lang="ko-KR" altLang="en-US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highlight>
                    <a:srgbClr val="FFFF00"/>
                  </a:highlight>
                  <a:latin typeface="페이퍼로지 7 Bold" pitchFamily="2" charset="-127"/>
                  <a:ea typeface="페이퍼로지 7 Bold" pitchFamily="2" charset="-127"/>
                </a:rPr>
                <a:t>또는 </a:t>
              </a:r>
              <a:r>
                <a:rPr lang="en-US" altLang="ko-KR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highlight>
                    <a:srgbClr val="FFFF00"/>
                  </a:highlight>
                  <a:latin typeface="페이퍼로지 7 Bold" pitchFamily="2" charset="-127"/>
                  <a:ea typeface="페이퍼로지 7 Bold" pitchFamily="2" charset="-127"/>
                </a:rPr>
                <a:t>‘</a:t>
              </a:r>
              <a:r>
                <a:rPr lang="ko-KR" altLang="en-US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highlight>
                    <a:srgbClr val="FFFF00"/>
                  </a:highlight>
                  <a:latin typeface="페이퍼로지 7 Bold" pitchFamily="2" charset="-127"/>
                  <a:ea typeface="페이퍼로지 7 Bold" pitchFamily="2" charset="-127"/>
                </a:rPr>
                <a:t>기타피부암</a:t>
              </a:r>
              <a:r>
                <a:rPr lang="en-US" altLang="ko-KR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highlight>
                    <a:srgbClr val="FFFF00"/>
                  </a:highlight>
                  <a:latin typeface="페이퍼로지 7 Bold" pitchFamily="2" charset="-127"/>
                  <a:ea typeface="페이퍼로지 7 Bold" pitchFamily="2" charset="-127"/>
                </a:rPr>
                <a:t>’</a:t>
              </a:r>
              <a:r>
                <a:rPr lang="ko-KR" altLang="en-US" sz="11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highlight>
                    <a:srgbClr val="FFFF00"/>
                  </a:highlight>
                  <a:latin typeface="페이퍼로지 7 Bold" pitchFamily="2" charset="-127"/>
                  <a:ea typeface="페이퍼로지 7 Bold" pitchFamily="2" charset="-127"/>
                </a:rPr>
                <a:t>으로 진단이 확정되었을 경우에는</a:t>
              </a:r>
              <a:endParaRPr lang="en-US" altLang="ko-KR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highlight>
                  <a:srgbClr val="FFFF00"/>
                </a:highlight>
                <a:latin typeface="페이퍼로지 7 Bold" pitchFamily="2" charset="-127"/>
                <a:ea typeface="페이퍼로지 7 Bold" pitchFamily="2" charset="-127"/>
              </a:endParaRPr>
            </a:p>
            <a:p>
              <a:r>
                <a:rPr lang="ko-KR" altLang="en-US" sz="11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highlight>
                    <a:srgbClr val="FFFF00"/>
                  </a:highlight>
                  <a:latin typeface="페이퍼로지 7 Bold" pitchFamily="2" charset="-127"/>
                  <a:ea typeface="페이퍼로지 7 Bold" pitchFamily="2" charset="-127"/>
                </a:rPr>
                <a:t>이 특약의 </a:t>
              </a:r>
              <a:r>
                <a:rPr lang="ko-KR" altLang="en-US" sz="11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highlight>
                    <a:srgbClr val="FFFF00"/>
                  </a:highlight>
                  <a:latin typeface="페이퍼로지 7 Bold" pitchFamily="2" charset="-127"/>
                  <a:ea typeface="페이퍼로지 7 Bold" pitchFamily="2" charset="-127"/>
                </a:rPr>
                <a:t>차회</a:t>
              </a:r>
              <a:r>
                <a:rPr lang="ko-KR" altLang="en-US" sz="11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highlight>
                    <a:srgbClr val="FFFF00"/>
                  </a:highlight>
                  <a:latin typeface="페이퍼로지 7 Bold" pitchFamily="2" charset="-127"/>
                  <a:ea typeface="페이퍼로지 7 Bold" pitchFamily="2" charset="-127"/>
                </a:rPr>
                <a:t> 이후의 보험료 납입을 면제</a:t>
              </a:r>
              <a:r>
                <a:rPr lang="ko-KR" altLang="en-US" sz="11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페이퍼로지 7 Bold" pitchFamily="2" charset="-127"/>
                  <a:ea typeface="페이퍼로지 7 Bold" pitchFamily="2" charset="-127"/>
                </a:rPr>
                <a:t>하여 드립니다</a:t>
              </a:r>
              <a:r>
                <a:rPr lang="en-US" altLang="ko-KR" sz="11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페이퍼로지 7 Bold" pitchFamily="2" charset="-127"/>
                  <a:ea typeface="페이퍼로지 7 Bold" pitchFamily="2" charset="-127"/>
                </a:rPr>
                <a:t>.</a:t>
              </a: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E355251F-D46B-1428-E502-C22DCE5EB999}"/>
                </a:ext>
              </a:extLst>
            </p:cNvPr>
            <p:cNvSpPr/>
            <p:nvPr/>
          </p:nvSpPr>
          <p:spPr>
            <a:xfrm>
              <a:off x="2005839" y="2046529"/>
              <a:ext cx="881412" cy="544287"/>
            </a:xfrm>
            <a:prstGeom prst="rect">
              <a:avLst/>
            </a:prstGeom>
            <a:solidFill>
              <a:srgbClr val="EC008C"/>
            </a:solidFill>
            <a:ln w="38100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1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약관내용 中</a:t>
              </a:r>
              <a:endParaRPr lang="en-US" altLang="ko-KR" sz="11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9AA17625-9641-1065-5FDA-DE17A7045186}"/>
              </a:ext>
            </a:extLst>
          </p:cNvPr>
          <p:cNvSpPr txBox="1"/>
          <p:nvPr/>
        </p:nvSpPr>
        <p:spPr>
          <a:xfrm>
            <a:off x="6273763" y="6518938"/>
            <a:ext cx="2633773" cy="2154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US" altLang="ko-KR" sz="800" dirty="0">
                <a:latin typeface="페이퍼로지 6 SemiBold" pitchFamily="2" charset="-127"/>
                <a:ea typeface="페이퍼로지 6 SemiBold" pitchFamily="2" charset="-127"/>
              </a:rPr>
              <a:t>*</a:t>
            </a:r>
            <a:r>
              <a:rPr lang="ko-KR" altLang="en-US" sz="800" dirty="0">
                <a:latin typeface="페이퍼로지 6 SemiBold" pitchFamily="2" charset="-127"/>
                <a:ea typeface="페이퍼로지 6 SemiBold" pitchFamily="2" charset="-127"/>
              </a:rPr>
              <a:t>출처 </a:t>
            </a:r>
            <a:r>
              <a:rPr lang="en-US" altLang="ko-KR" sz="800" dirty="0">
                <a:latin typeface="페이퍼로지 6 SemiBold" pitchFamily="2" charset="-127"/>
                <a:ea typeface="페이퍼로지 6 SemiBold" pitchFamily="2" charset="-127"/>
              </a:rPr>
              <a:t>: </a:t>
            </a:r>
            <a:r>
              <a:rPr lang="ko-KR" altLang="en-US" sz="800" dirty="0" err="1">
                <a:latin typeface="페이퍼로지 6 SemiBold" pitchFamily="2" charset="-127"/>
                <a:ea typeface="페이퍼로지 6 SemiBold" pitchFamily="2" charset="-127"/>
              </a:rPr>
              <a:t>국가암지식정보센터</a:t>
            </a:r>
            <a:r>
              <a:rPr lang="en-US" altLang="ko-KR" sz="800" dirty="0">
                <a:latin typeface="페이퍼로지 6 SemiBold" pitchFamily="2" charset="-127"/>
                <a:ea typeface="페이퍼로지 6 SemiBold" pitchFamily="2" charset="-127"/>
              </a:rPr>
              <a:t>_2023.</a:t>
            </a:r>
            <a:r>
              <a:rPr lang="ko-KR" altLang="en-US" sz="800" dirty="0" err="1">
                <a:latin typeface="페이퍼로지 6 SemiBold" pitchFamily="2" charset="-127"/>
                <a:ea typeface="페이퍼로지 6 SemiBold" pitchFamily="2" charset="-127"/>
              </a:rPr>
              <a:t>국가암등록통계</a:t>
            </a:r>
            <a:endParaRPr lang="en-US" altLang="ko-KR" sz="800" dirty="0"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060BB91E-9D0F-07A4-5211-994BB8209F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26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643495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FE3E7F2-4AF9-ECE0-72BA-FDBB9583D1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01</a:t>
            </a:r>
            <a:endParaRPr lang="ko-KR" altLang="en-US" dirty="0"/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6BE3D22A-25A8-0510-C8FF-95B7C0031F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404586"/>
              </p:ext>
            </p:extLst>
          </p:nvPr>
        </p:nvGraphicFramePr>
        <p:xfrm>
          <a:off x="581217" y="1694082"/>
          <a:ext cx="5192969" cy="50480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26913">
                  <a:extLst>
                    <a:ext uri="{9D8B030D-6E8A-4147-A177-3AD203B41FA5}">
                      <a16:colId xmlns:a16="http://schemas.microsoft.com/office/drawing/2014/main" val="2758951222"/>
                    </a:ext>
                  </a:extLst>
                </a:gridCol>
                <a:gridCol w="733028">
                  <a:extLst>
                    <a:ext uri="{9D8B030D-6E8A-4147-A177-3AD203B41FA5}">
                      <a16:colId xmlns:a16="http://schemas.microsoft.com/office/drawing/2014/main" val="3582749468"/>
                    </a:ext>
                  </a:extLst>
                </a:gridCol>
                <a:gridCol w="733028">
                  <a:extLst>
                    <a:ext uri="{9D8B030D-6E8A-4147-A177-3AD203B41FA5}">
                      <a16:colId xmlns:a16="http://schemas.microsoft.com/office/drawing/2014/main" val="1405792492"/>
                    </a:ext>
                  </a:extLst>
                </a:gridCol>
              </a:tblGrid>
              <a:tr h="33653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 err="1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주계약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4350" marB="3435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300</a:t>
                      </a:r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0935783"/>
                  </a:ext>
                </a:extLst>
              </a:tr>
              <a:tr h="47114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전이암진단생활비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4350" marB="3435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1</a:t>
                      </a:r>
                      <a:r>
                        <a:rPr lang="ko-KR" altLang="en-US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백만</a:t>
                      </a:r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6652560"/>
                  </a:ext>
                </a:extLst>
              </a:tr>
              <a:tr h="47114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하이클래스항암약물치료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(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연간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1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회한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)</a:t>
                      </a:r>
                    </a:p>
                  </a:txBody>
                  <a:tcPr marL="100584" marR="100584" marT="34350" marB="3435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1.5</a:t>
                      </a:r>
                      <a:r>
                        <a:rPr lang="ko-KR" altLang="en-US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천만</a:t>
                      </a:r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042707"/>
                  </a:ext>
                </a:extLst>
              </a:tr>
              <a:tr h="47114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하이클래스암주요치료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(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연간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1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회한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)</a:t>
                      </a:r>
                    </a:p>
                  </a:txBody>
                  <a:tcPr marL="100584" marR="100584" marT="34350" marB="3435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1</a:t>
                      </a:r>
                      <a:r>
                        <a:rPr lang="ko-KR" altLang="en-US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천만</a:t>
                      </a:r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5208397"/>
                  </a:ext>
                </a:extLst>
              </a:tr>
              <a:tr h="47114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전신마취암수술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4350" marB="3435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2</a:t>
                      </a:r>
                      <a:r>
                        <a:rPr lang="ko-KR" altLang="en-US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시간 이상</a:t>
                      </a:r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1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3</a:t>
                      </a:r>
                      <a:r>
                        <a:rPr lang="ko-KR" altLang="en-US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백만</a:t>
                      </a:r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7967063"/>
                  </a:ext>
                </a:extLst>
              </a:tr>
              <a:tr h="471148"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4350" marB="3435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4</a:t>
                      </a:r>
                      <a:r>
                        <a:rPr lang="ko-KR" altLang="en-US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시간 이상</a:t>
                      </a:r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1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5</a:t>
                      </a:r>
                      <a:r>
                        <a:rPr lang="ko-KR" altLang="en-US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백만</a:t>
                      </a:r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184787"/>
                  </a:ext>
                </a:extLst>
              </a:tr>
              <a:tr h="471148"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4350" marB="3435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6</a:t>
                      </a:r>
                      <a:r>
                        <a:rPr lang="ko-KR" altLang="en-US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시간 이상</a:t>
                      </a:r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1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1</a:t>
                      </a:r>
                      <a:r>
                        <a:rPr lang="ko-KR" altLang="en-US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백만</a:t>
                      </a:r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3149561"/>
                  </a:ext>
                </a:extLst>
              </a:tr>
              <a:tr h="471148"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4350" marB="3435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8</a:t>
                      </a:r>
                      <a:r>
                        <a:rPr lang="ko-KR" altLang="en-US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시간 이상</a:t>
                      </a:r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1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1</a:t>
                      </a:r>
                      <a:r>
                        <a:rPr lang="ko-KR" altLang="en-US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백만</a:t>
                      </a:r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8252772"/>
                  </a:ext>
                </a:extLst>
              </a:tr>
              <a:tr h="47114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종합병원질병및재해전신마취수술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34350" marB="3435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2</a:t>
                      </a:r>
                      <a:r>
                        <a:rPr lang="ko-KR" altLang="en-US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시간 이상</a:t>
                      </a:r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1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1</a:t>
                      </a:r>
                      <a:r>
                        <a:rPr lang="ko-KR" altLang="en-US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백만</a:t>
                      </a:r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7604368"/>
                  </a:ext>
                </a:extLst>
              </a:tr>
              <a:tr h="47114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로봇암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(</a:t>
                      </a:r>
                      <a:r>
                        <a:rPr lang="ko-KR" alt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특정암제외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)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수술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(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다빈치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,</a:t>
                      </a:r>
                      <a:r>
                        <a:rPr lang="ko-KR" alt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레보아이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)(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갱신형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)</a:t>
                      </a:r>
                    </a:p>
                  </a:txBody>
                  <a:tcPr marL="100584" marR="100584" marT="34350" marB="3435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3</a:t>
                      </a:r>
                      <a:r>
                        <a:rPr lang="ko-KR" altLang="en-US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천만</a:t>
                      </a:r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706872"/>
                  </a:ext>
                </a:extLst>
              </a:tr>
              <a:tr h="47114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로봇특정암수술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(</a:t>
                      </a:r>
                      <a:r>
                        <a:rPr lang="ko-KR" alt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다비치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,</a:t>
                      </a:r>
                      <a:r>
                        <a:rPr lang="ko-KR" alt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레보아이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)(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갱신형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)</a:t>
                      </a:r>
                    </a:p>
                  </a:txBody>
                  <a:tcPr marL="100584" marR="100584" marT="34350" marB="3435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1.5</a:t>
                      </a:r>
                      <a:r>
                        <a:rPr lang="ko-KR" altLang="en-US" sz="1200" b="0" i="0" u="none" strike="noStrike" dirty="0">
                          <a:solidFill>
                            <a:srgbClr val="EC008C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천만</a:t>
                      </a:r>
                      <a:endParaRPr lang="en-US" altLang="ko-KR" sz="1200" b="0" i="0" u="none" strike="noStrike" dirty="0">
                        <a:solidFill>
                          <a:srgbClr val="EC008C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1490" marR="11490" marT="58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6271732"/>
                  </a:ext>
                </a:extLst>
              </a:tr>
            </a:tbl>
          </a:graphicData>
        </a:graphic>
      </p:graphicFrame>
      <p:sp>
        <p:nvSpPr>
          <p:cNvPr id="4" name="사각형: 둥근 대각선 방향 모서리 3">
            <a:extLst>
              <a:ext uri="{FF2B5EF4-FFF2-40B4-BE49-F238E27FC236}">
                <a16:creationId xmlns:a16="http://schemas.microsoft.com/office/drawing/2014/main" id="{41A4DFDE-3560-3354-6046-86551CA5732C}"/>
              </a:ext>
            </a:extLst>
          </p:cNvPr>
          <p:cNvSpPr/>
          <p:nvPr/>
        </p:nvSpPr>
        <p:spPr>
          <a:xfrm>
            <a:off x="583624" y="907819"/>
            <a:ext cx="2768539" cy="621423"/>
          </a:xfrm>
          <a:prstGeom prst="round2DiagRect">
            <a:avLst>
              <a:gd name="adj1" fmla="val 34715"/>
              <a:gd name="adj2" fmla="val 0"/>
            </a:avLst>
          </a:prstGeom>
          <a:solidFill>
            <a:srgbClr val="0087D4"/>
          </a:solidFill>
          <a:ln w="9525">
            <a:solidFill>
              <a:srgbClr val="0087D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80000" tIns="90000" rIns="180000" bIns="36000" rtlCol="0" anchor="t">
            <a:spAutoFit/>
          </a:bodyPr>
          <a:lstStyle/>
          <a:p>
            <a:r>
              <a:rPr lang="ko-KR" altLang="en-US" sz="2400" dirty="0" err="1">
                <a:solidFill>
                  <a:srgbClr val="FFFF00"/>
                </a:solidFill>
                <a:latin typeface="페이퍼로지 6 SemiBold" pitchFamily="2" charset="-127"/>
                <a:ea typeface="페이퍼로지 6 SemiBold" pitchFamily="2" charset="-127"/>
              </a:rPr>
              <a:t>전이암</a:t>
            </a:r>
            <a:r>
              <a:rPr lang="ko-KR" altLang="en-US" sz="2400" dirty="0">
                <a:solidFill>
                  <a:srgbClr val="FFFF00"/>
                </a:solidFill>
                <a:latin typeface="페이퍼로지 6 SemiBold" pitchFamily="2" charset="-127"/>
                <a:ea typeface="페이퍼로지 6 SemiBold" pitchFamily="2" charset="-127"/>
              </a:rPr>
              <a:t> 가성비 플랜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1C9EC58E-8D55-D1BC-E164-3B43BDDF0721}"/>
              </a:ext>
            </a:extLst>
          </p:cNvPr>
          <p:cNvGrpSpPr/>
          <p:nvPr/>
        </p:nvGrpSpPr>
        <p:grpSpPr>
          <a:xfrm>
            <a:off x="6330640" y="5418664"/>
            <a:ext cx="3114353" cy="1655280"/>
            <a:chOff x="3945093" y="7920000"/>
            <a:chExt cx="2573845" cy="1368000"/>
          </a:xfrm>
        </p:grpSpPr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7413C7CF-238C-31EF-97EF-12233C20E264}"/>
                </a:ext>
              </a:extLst>
            </p:cNvPr>
            <p:cNvGrpSpPr/>
            <p:nvPr/>
          </p:nvGrpSpPr>
          <p:grpSpPr>
            <a:xfrm>
              <a:off x="3945093" y="7920000"/>
              <a:ext cx="2573845" cy="648000"/>
              <a:chOff x="4092153" y="7917809"/>
              <a:chExt cx="2573845" cy="648000"/>
            </a:xfrm>
          </p:grpSpPr>
          <p:grpSp>
            <p:nvGrpSpPr>
              <p:cNvPr id="33" name="그룹 32">
                <a:extLst>
                  <a:ext uri="{FF2B5EF4-FFF2-40B4-BE49-F238E27FC236}">
                    <a16:creationId xmlns:a16="http://schemas.microsoft.com/office/drawing/2014/main" id="{AA10C546-3362-BA50-E927-A80232EC55A5}"/>
                  </a:ext>
                </a:extLst>
              </p:cNvPr>
              <p:cNvGrpSpPr/>
              <p:nvPr/>
            </p:nvGrpSpPr>
            <p:grpSpPr>
              <a:xfrm>
                <a:off x="4794411" y="7989809"/>
                <a:ext cx="1871587" cy="504000"/>
                <a:chOff x="1442125" y="7244285"/>
                <a:chExt cx="1871587" cy="504000"/>
              </a:xfrm>
            </p:grpSpPr>
            <p:grpSp>
              <p:nvGrpSpPr>
                <p:cNvPr id="35" name="그룹 34">
                  <a:extLst>
                    <a:ext uri="{FF2B5EF4-FFF2-40B4-BE49-F238E27FC236}">
                      <a16:creationId xmlns:a16="http://schemas.microsoft.com/office/drawing/2014/main" id="{1B6624E7-BB35-1815-0A60-C7111FF597A0}"/>
                    </a:ext>
                  </a:extLst>
                </p:cNvPr>
                <p:cNvGrpSpPr/>
                <p:nvPr/>
              </p:nvGrpSpPr>
              <p:grpSpPr>
                <a:xfrm>
                  <a:off x="1442125" y="7244285"/>
                  <a:ext cx="900000" cy="504000"/>
                  <a:chOff x="5539634" y="8961862"/>
                  <a:chExt cx="1080000" cy="647998"/>
                </a:xfrm>
                <a:effectLst/>
              </p:grpSpPr>
              <p:sp>
                <p:nvSpPr>
                  <p:cNvPr id="39" name="사각형: 둥근 위쪽 모서리 38">
                    <a:extLst>
                      <a:ext uri="{FF2B5EF4-FFF2-40B4-BE49-F238E27FC236}">
                        <a16:creationId xmlns:a16="http://schemas.microsoft.com/office/drawing/2014/main" id="{086607F1-FAD2-EF80-A1DC-DB3429F1D8CF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539634" y="9285862"/>
                    <a:ext cx="1080000" cy="323998"/>
                  </a:xfrm>
                  <a:prstGeom prst="round2SameRect">
                    <a:avLst>
                      <a:gd name="adj1" fmla="val 0"/>
                      <a:gd name="adj2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0" tIns="36000" rIns="0" bIns="0" rtlCol="0" anchor="ctr">
                    <a:noAutofit/>
                  </a:bodyPr>
                  <a:lstStyle/>
                  <a:p>
                    <a:pPr algn="ctr" latinLnBrk="1"/>
                    <a:r>
                      <a:rPr lang="en-US" altLang="ko-KR" sz="1400" dirty="0">
                        <a:solidFill>
                          <a:srgbClr val="FF0000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rPr>
                      <a:t>35,559</a:t>
                    </a:r>
                    <a:r>
                      <a:rPr lang="ko-KR" altLang="en-US" sz="1400" dirty="0">
                        <a:solidFill>
                          <a:srgbClr val="FF0000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rPr>
                      <a:t>원</a:t>
                    </a:r>
                  </a:p>
                </p:txBody>
              </p:sp>
              <p:sp>
                <p:nvSpPr>
                  <p:cNvPr id="40" name="사각형: 둥근 위쪽 모서리 39">
                    <a:extLst>
                      <a:ext uri="{FF2B5EF4-FFF2-40B4-BE49-F238E27FC236}">
                        <a16:creationId xmlns:a16="http://schemas.microsoft.com/office/drawing/2014/main" id="{9CDEDC8D-26BE-2A40-9A48-719E98E9D965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539634" y="8961862"/>
                    <a:ext cx="1080000" cy="323998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0" tIns="0" rIns="0" bIns="36000" rtlCol="0" anchor="ctr">
                    <a:noAutofit/>
                  </a:bodyPr>
                  <a:lstStyle/>
                  <a:p>
                    <a:pPr marL="0" marR="0" lvl="0" indent="0" algn="ctr" defTabSz="4572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altLang="ko-KR" sz="1100" dirty="0">
                        <a:solidFill>
                          <a:prstClr val="white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rPr>
                      <a:t>40</a:t>
                    </a:r>
                    <a:r>
                      <a:rPr lang="ko-KR" altLang="en-US" sz="1100" dirty="0">
                        <a:solidFill>
                          <a:prstClr val="white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rPr>
                      <a:t>세남</a:t>
                    </a:r>
                    <a:endParaRPr kumimoji="0" lang="ko-KR" altLang="en-US" sz="1100" b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흥국씨앗 M" panose="020B0603000000000000" pitchFamily="50" charset="-127"/>
                      <a:ea typeface="흥국씨앗 M" panose="020B0603000000000000" pitchFamily="50" charset="-127"/>
                    </a:endParaRPr>
                  </a:p>
                </p:txBody>
              </p:sp>
            </p:grpSp>
            <p:grpSp>
              <p:nvGrpSpPr>
                <p:cNvPr id="36" name="그룹 35">
                  <a:extLst>
                    <a:ext uri="{FF2B5EF4-FFF2-40B4-BE49-F238E27FC236}">
                      <a16:creationId xmlns:a16="http://schemas.microsoft.com/office/drawing/2014/main" id="{03342EAD-FB60-51EB-DE4D-01A60A081362}"/>
                    </a:ext>
                  </a:extLst>
                </p:cNvPr>
                <p:cNvGrpSpPr/>
                <p:nvPr/>
              </p:nvGrpSpPr>
              <p:grpSpPr>
                <a:xfrm>
                  <a:off x="2413712" y="7244285"/>
                  <a:ext cx="900000" cy="504000"/>
                  <a:chOff x="5539634" y="8961862"/>
                  <a:chExt cx="1080000" cy="647998"/>
                </a:xfrm>
                <a:effectLst/>
              </p:grpSpPr>
              <p:sp>
                <p:nvSpPr>
                  <p:cNvPr id="37" name="사각형: 둥근 위쪽 모서리 36">
                    <a:extLst>
                      <a:ext uri="{FF2B5EF4-FFF2-40B4-BE49-F238E27FC236}">
                        <a16:creationId xmlns:a16="http://schemas.microsoft.com/office/drawing/2014/main" id="{6F766A9C-EBCE-4CAF-CB6F-63C9A5678A03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539634" y="9285862"/>
                    <a:ext cx="1080000" cy="323998"/>
                  </a:xfrm>
                  <a:prstGeom prst="round2SameRect">
                    <a:avLst>
                      <a:gd name="adj1" fmla="val 0"/>
                      <a:gd name="adj2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0" tIns="36000" rIns="0" bIns="0" rtlCol="0" anchor="ctr">
                    <a:noAutofit/>
                  </a:bodyPr>
                  <a:lstStyle/>
                  <a:p>
                    <a:pPr algn="ctr" latinLnBrk="1"/>
                    <a:r>
                      <a:rPr lang="en-US" altLang="ko-KR" sz="1400" dirty="0">
                        <a:solidFill>
                          <a:schemeClr val="tx1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rPr>
                      <a:t>52,313</a:t>
                    </a:r>
                    <a:r>
                      <a:rPr lang="ko-KR" altLang="en-US" sz="1400" dirty="0">
                        <a:solidFill>
                          <a:schemeClr val="tx1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rPr>
                      <a:t>원</a:t>
                    </a:r>
                  </a:p>
                </p:txBody>
              </p:sp>
              <p:sp>
                <p:nvSpPr>
                  <p:cNvPr id="38" name="사각형: 둥근 위쪽 모서리 37">
                    <a:extLst>
                      <a:ext uri="{FF2B5EF4-FFF2-40B4-BE49-F238E27FC236}">
                        <a16:creationId xmlns:a16="http://schemas.microsoft.com/office/drawing/2014/main" id="{0EF4300F-5A12-91DF-88BD-95C616E03E6B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539634" y="8961862"/>
                    <a:ext cx="1080000" cy="323998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0" tIns="0" rIns="0" bIns="36000" rtlCol="0" anchor="ctr">
                    <a:noAutofit/>
                  </a:bodyPr>
                  <a:lstStyle/>
                  <a:p>
                    <a:pPr marL="0" marR="0" lvl="0" indent="0" algn="ctr" defTabSz="4572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altLang="ko-KR" sz="1100" dirty="0">
                        <a:solidFill>
                          <a:prstClr val="white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rPr>
                      <a:t>50</a:t>
                    </a:r>
                    <a:r>
                      <a:rPr lang="ko-KR" altLang="en-US" sz="1100" dirty="0">
                        <a:solidFill>
                          <a:prstClr val="white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rPr>
                      <a:t>세남</a:t>
                    </a:r>
                    <a:endParaRPr kumimoji="0" lang="ko-KR" altLang="en-US" sz="1100" b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흥국씨앗 M" panose="020B0603000000000000" pitchFamily="50" charset="-127"/>
                      <a:ea typeface="흥국씨앗 M" panose="020B0603000000000000" pitchFamily="50" charset="-127"/>
                    </a:endParaRPr>
                  </a:p>
                </p:txBody>
              </p:sp>
            </p:grpSp>
          </p:grpSp>
          <p:pic>
            <p:nvPicPr>
              <p:cNvPr id="34" name="그림 33">
                <a:extLst>
                  <a:ext uri="{FF2B5EF4-FFF2-40B4-BE49-F238E27FC236}">
                    <a16:creationId xmlns:a16="http://schemas.microsoft.com/office/drawing/2014/main" id="{1AB04021-4B7F-EE71-81D5-B27475D91B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4649" r="2814" b="2636"/>
              <a:stretch>
                <a:fillRect/>
              </a:stretch>
            </p:blipFill>
            <p:spPr>
              <a:xfrm>
                <a:off x="4092153" y="7917809"/>
                <a:ext cx="664377" cy="648000"/>
              </a:xfrm>
              <a:custGeom>
                <a:avLst/>
                <a:gdLst>
                  <a:gd name="csX0" fmla="*/ 974165 w 2820542"/>
                  <a:gd name="csY0" fmla="*/ 0 h 2751014"/>
                  <a:gd name="csX1" fmla="*/ 1846377 w 2820542"/>
                  <a:gd name="csY1" fmla="*/ 0 h 2751014"/>
                  <a:gd name="csX2" fmla="*/ 1959212 w 2820542"/>
                  <a:gd name="csY2" fmla="*/ 41298 h 2751014"/>
                  <a:gd name="csX3" fmla="*/ 2820542 w 2820542"/>
                  <a:gd name="csY3" fmla="*/ 1340743 h 2751014"/>
                  <a:gd name="csX4" fmla="*/ 1410271 w 2820542"/>
                  <a:gd name="csY4" fmla="*/ 2751014 h 2751014"/>
                  <a:gd name="csX5" fmla="*/ 0 w 2820542"/>
                  <a:gd name="csY5" fmla="*/ 1340743 h 2751014"/>
                  <a:gd name="csX6" fmla="*/ 861330 w 2820542"/>
                  <a:gd name="csY6" fmla="*/ 41298 h 275101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2820542" h="2751014">
                    <a:moveTo>
                      <a:pt x="974165" y="0"/>
                    </a:moveTo>
                    <a:lnTo>
                      <a:pt x="1846377" y="0"/>
                    </a:lnTo>
                    <a:lnTo>
                      <a:pt x="1959212" y="41298"/>
                    </a:lnTo>
                    <a:cubicBezTo>
                      <a:pt x="2465380" y="255389"/>
                      <a:pt x="2820542" y="756590"/>
                      <a:pt x="2820542" y="1340743"/>
                    </a:cubicBezTo>
                    <a:cubicBezTo>
                      <a:pt x="2820542" y="2119614"/>
                      <a:pt x="2189142" y="2751014"/>
                      <a:pt x="1410271" y="2751014"/>
                    </a:cubicBezTo>
                    <a:cubicBezTo>
                      <a:pt x="631400" y="2751014"/>
                      <a:pt x="0" y="2119614"/>
                      <a:pt x="0" y="1340743"/>
                    </a:cubicBezTo>
                    <a:cubicBezTo>
                      <a:pt x="0" y="756590"/>
                      <a:pt x="355163" y="255389"/>
                      <a:pt x="861330" y="41298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5634FC9E-2D0D-2583-55A0-BEF390D36D87}"/>
                </a:ext>
              </a:extLst>
            </p:cNvPr>
            <p:cNvGrpSpPr/>
            <p:nvPr/>
          </p:nvGrpSpPr>
          <p:grpSpPr>
            <a:xfrm>
              <a:off x="3965570" y="8640000"/>
              <a:ext cx="2553368" cy="648000"/>
              <a:chOff x="4112630" y="8763144"/>
              <a:chExt cx="2553368" cy="648000"/>
            </a:xfrm>
          </p:grpSpPr>
          <p:pic>
            <p:nvPicPr>
              <p:cNvPr id="11" name="그림 10">
                <a:extLst>
                  <a:ext uri="{FF2B5EF4-FFF2-40B4-BE49-F238E27FC236}">
                    <a16:creationId xmlns:a16="http://schemas.microsoft.com/office/drawing/2014/main" id="{27D5A957-2722-267F-3448-67DCDFB6DF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 b="2172"/>
              <a:stretch>
                <a:fillRect/>
              </a:stretch>
            </p:blipFill>
            <p:spPr>
              <a:xfrm>
                <a:off x="4112630" y="8763144"/>
                <a:ext cx="623422" cy="648000"/>
              </a:xfrm>
              <a:custGeom>
                <a:avLst/>
                <a:gdLst>
                  <a:gd name="csX0" fmla="*/ 831751 w 2633477"/>
                  <a:gd name="csY0" fmla="*/ 0 h 2737298"/>
                  <a:gd name="csX1" fmla="*/ 1778913 w 2633477"/>
                  <a:gd name="csY1" fmla="*/ 0 h 2737298"/>
                  <a:gd name="csX2" fmla="*/ 1854273 w 2633477"/>
                  <a:gd name="csY2" fmla="*/ 27582 h 2737298"/>
                  <a:gd name="csX3" fmla="*/ 2604777 w 2633477"/>
                  <a:gd name="csY3" fmla="*/ 778086 h 2737298"/>
                  <a:gd name="csX4" fmla="*/ 2633477 w 2633477"/>
                  <a:gd name="csY4" fmla="*/ 856501 h 2737298"/>
                  <a:gd name="csX5" fmla="*/ 2633477 w 2633477"/>
                  <a:gd name="csY5" fmla="*/ 1797554 h 2737298"/>
                  <a:gd name="csX6" fmla="*/ 2604777 w 2633477"/>
                  <a:gd name="csY6" fmla="*/ 1875968 h 2737298"/>
                  <a:gd name="csX7" fmla="*/ 1305332 w 2633477"/>
                  <a:gd name="csY7" fmla="*/ 2737298 h 2737298"/>
                  <a:gd name="csX8" fmla="*/ 5887 w 2633477"/>
                  <a:gd name="csY8" fmla="*/ 1875968 h 2737298"/>
                  <a:gd name="csX9" fmla="*/ 0 w 2633477"/>
                  <a:gd name="csY9" fmla="*/ 1859884 h 2737298"/>
                  <a:gd name="csX10" fmla="*/ 0 w 2633477"/>
                  <a:gd name="csY10" fmla="*/ 794171 h 2737298"/>
                  <a:gd name="csX11" fmla="*/ 5887 w 2633477"/>
                  <a:gd name="csY11" fmla="*/ 778086 h 2737298"/>
                  <a:gd name="csX12" fmla="*/ 756391 w 2633477"/>
                  <a:gd name="csY12" fmla="*/ 27582 h 273729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</a:cxnLst>
                <a:rect l="l" t="t" r="r" b="b"/>
                <a:pathLst>
                  <a:path w="2633477" h="2737298">
                    <a:moveTo>
                      <a:pt x="831751" y="0"/>
                    </a:moveTo>
                    <a:lnTo>
                      <a:pt x="1778913" y="0"/>
                    </a:lnTo>
                    <a:lnTo>
                      <a:pt x="1854273" y="27582"/>
                    </a:lnTo>
                    <a:cubicBezTo>
                      <a:pt x="2191718" y="170309"/>
                      <a:pt x="2462050" y="440641"/>
                      <a:pt x="2604777" y="778086"/>
                    </a:cubicBezTo>
                    <a:lnTo>
                      <a:pt x="2633477" y="856501"/>
                    </a:lnTo>
                    <a:lnTo>
                      <a:pt x="2633477" y="1797554"/>
                    </a:lnTo>
                    <a:lnTo>
                      <a:pt x="2604777" y="1875968"/>
                    </a:lnTo>
                    <a:cubicBezTo>
                      <a:pt x="2390686" y="2382136"/>
                      <a:pt x="1889485" y="2737298"/>
                      <a:pt x="1305332" y="2737298"/>
                    </a:cubicBezTo>
                    <a:cubicBezTo>
                      <a:pt x="721179" y="2737298"/>
                      <a:pt x="219978" y="2382136"/>
                      <a:pt x="5887" y="1875968"/>
                    </a:cubicBezTo>
                    <a:lnTo>
                      <a:pt x="0" y="1859884"/>
                    </a:lnTo>
                    <a:lnTo>
                      <a:pt x="0" y="794171"/>
                    </a:lnTo>
                    <a:lnTo>
                      <a:pt x="5887" y="778086"/>
                    </a:lnTo>
                    <a:cubicBezTo>
                      <a:pt x="148615" y="440641"/>
                      <a:pt x="418946" y="170309"/>
                      <a:pt x="756391" y="27582"/>
                    </a:cubicBezTo>
                    <a:close/>
                  </a:path>
                </a:pathLst>
              </a:custGeom>
            </p:spPr>
          </p:pic>
          <p:grpSp>
            <p:nvGrpSpPr>
              <p:cNvPr id="12" name="그룹 11">
                <a:extLst>
                  <a:ext uri="{FF2B5EF4-FFF2-40B4-BE49-F238E27FC236}">
                    <a16:creationId xmlns:a16="http://schemas.microsoft.com/office/drawing/2014/main" id="{F26A38E2-E793-0481-3425-35D3A6D2E3FA}"/>
                  </a:ext>
                </a:extLst>
              </p:cNvPr>
              <p:cNvGrpSpPr/>
              <p:nvPr/>
            </p:nvGrpSpPr>
            <p:grpSpPr>
              <a:xfrm>
                <a:off x="4795017" y="8835144"/>
                <a:ext cx="1870981" cy="504000"/>
                <a:chOff x="4285188" y="7244285"/>
                <a:chExt cx="1870981" cy="504000"/>
              </a:xfrm>
            </p:grpSpPr>
            <p:grpSp>
              <p:nvGrpSpPr>
                <p:cNvPr id="13" name="그룹 12">
                  <a:extLst>
                    <a:ext uri="{FF2B5EF4-FFF2-40B4-BE49-F238E27FC236}">
                      <a16:creationId xmlns:a16="http://schemas.microsoft.com/office/drawing/2014/main" id="{E6B31637-EB2A-B16A-55E6-CE7464768C94}"/>
                    </a:ext>
                  </a:extLst>
                </p:cNvPr>
                <p:cNvGrpSpPr/>
                <p:nvPr/>
              </p:nvGrpSpPr>
              <p:grpSpPr>
                <a:xfrm>
                  <a:off x="4285188" y="7244285"/>
                  <a:ext cx="900000" cy="504000"/>
                  <a:chOff x="5539632" y="8961862"/>
                  <a:chExt cx="1080002" cy="647998"/>
                </a:xfrm>
                <a:effectLst/>
              </p:grpSpPr>
              <p:sp>
                <p:nvSpPr>
                  <p:cNvPr id="31" name="사각형: 둥근 위쪽 모서리 30">
                    <a:extLst>
                      <a:ext uri="{FF2B5EF4-FFF2-40B4-BE49-F238E27FC236}">
                        <a16:creationId xmlns:a16="http://schemas.microsoft.com/office/drawing/2014/main" id="{513419AA-18AF-5DEF-02AA-0C5BD2D2A8F3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539634" y="9285862"/>
                    <a:ext cx="1080000" cy="323998"/>
                  </a:xfrm>
                  <a:prstGeom prst="round2SameRect">
                    <a:avLst>
                      <a:gd name="adj1" fmla="val 0"/>
                      <a:gd name="adj2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0" tIns="36000" rIns="0" bIns="0" rtlCol="0" anchor="ctr">
                    <a:noAutofit/>
                  </a:bodyPr>
                  <a:lstStyle/>
                  <a:p>
                    <a:pPr algn="ctr" latinLnBrk="1"/>
                    <a:r>
                      <a:rPr lang="en-US" altLang="ko-KR" sz="1400" dirty="0">
                        <a:solidFill>
                          <a:srgbClr val="FF0000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rPr>
                      <a:t>34,373</a:t>
                    </a:r>
                    <a:r>
                      <a:rPr lang="ko-KR" altLang="en-US" sz="1400" dirty="0">
                        <a:solidFill>
                          <a:srgbClr val="FF0000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rPr>
                      <a:t>원</a:t>
                    </a:r>
                  </a:p>
                </p:txBody>
              </p:sp>
              <p:sp>
                <p:nvSpPr>
                  <p:cNvPr id="32" name="사각형: 둥근 위쪽 모서리 31">
                    <a:extLst>
                      <a:ext uri="{FF2B5EF4-FFF2-40B4-BE49-F238E27FC236}">
                        <a16:creationId xmlns:a16="http://schemas.microsoft.com/office/drawing/2014/main" id="{6810E8FB-5F71-FFCC-DBD3-2CB710F31096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539632" y="8961862"/>
                    <a:ext cx="1080000" cy="323998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chemeClr val="bg2">
                      <a:lumMod val="60000"/>
                      <a:lumOff val="40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0" tIns="0" rIns="0" bIns="36000" rtlCol="0" anchor="ctr">
                    <a:noAutofit/>
                  </a:bodyPr>
                  <a:lstStyle/>
                  <a:p>
                    <a:pPr marL="0" marR="0" lvl="0" indent="0" algn="ctr" defTabSz="4572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altLang="ko-KR" sz="1100" dirty="0">
                        <a:solidFill>
                          <a:prstClr val="white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rPr>
                      <a:t>40</a:t>
                    </a:r>
                    <a:r>
                      <a:rPr lang="ko-KR" altLang="en-US" sz="1100" dirty="0">
                        <a:solidFill>
                          <a:prstClr val="white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rPr>
                      <a:t>세여</a:t>
                    </a:r>
                    <a:endParaRPr kumimoji="0" lang="ko-KR" altLang="en-US" sz="1100" b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흥국씨앗 M" panose="020B0603000000000000" pitchFamily="50" charset="-127"/>
                      <a:ea typeface="흥국씨앗 M" panose="020B0603000000000000" pitchFamily="50" charset="-127"/>
                    </a:endParaRPr>
                  </a:p>
                </p:txBody>
              </p:sp>
            </p:grpSp>
            <p:grpSp>
              <p:nvGrpSpPr>
                <p:cNvPr id="15" name="그룹 14">
                  <a:extLst>
                    <a:ext uri="{FF2B5EF4-FFF2-40B4-BE49-F238E27FC236}">
                      <a16:creationId xmlns:a16="http://schemas.microsoft.com/office/drawing/2014/main" id="{AD3ED199-ED16-7A6B-A57D-C2C266ECA93F}"/>
                    </a:ext>
                  </a:extLst>
                </p:cNvPr>
                <p:cNvGrpSpPr/>
                <p:nvPr/>
              </p:nvGrpSpPr>
              <p:grpSpPr>
                <a:xfrm>
                  <a:off x="5256169" y="7244285"/>
                  <a:ext cx="900000" cy="504000"/>
                  <a:chOff x="5539632" y="8961862"/>
                  <a:chExt cx="1080002" cy="647998"/>
                </a:xfrm>
                <a:effectLst/>
              </p:grpSpPr>
              <p:sp>
                <p:nvSpPr>
                  <p:cNvPr id="17" name="사각형: 둥근 위쪽 모서리 16">
                    <a:extLst>
                      <a:ext uri="{FF2B5EF4-FFF2-40B4-BE49-F238E27FC236}">
                        <a16:creationId xmlns:a16="http://schemas.microsoft.com/office/drawing/2014/main" id="{01DD83DF-0E64-B7A4-2B76-A4524786E122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539634" y="9285862"/>
                    <a:ext cx="1080000" cy="323998"/>
                  </a:xfrm>
                  <a:prstGeom prst="round2SameRect">
                    <a:avLst>
                      <a:gd name="adj1" fmla="val 0"/>
                      <a:gd name="adj2" fmla="val 50000"/>
                    </a:avLst>
                  </a:prstGeom>
                  <a:solidFill>
                    <a:schemeClr val="bg1"/>
                  </a:solidFill>
                  <a:ln w="635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0" tIns="36000" rIns="0" bIns="0" rtlCol="0" anchor="ctr">
                    <a:noAutofit/>
                  </a:bodyPr>
                  <a:lstStyle/>
                  <a:p>
                    <a:pPr algn="ctr" latinLnBrk="1"/>
                    <a:r>
                      <a:rPr lang="en-US" altLang="ko-KR" sz="1400" dirty="0">
                        <a:solidFill>
                          <a:srgbClr val="FF0000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rPr>
                      <a:t>33,969</a:t>
                    </a:r>
                    <a:r>
                      <a:rPr lang="ko-KR" altLang="en-US" sz="1400" dirty="0">
                        <a:solidFill>
                          <a:srgbClr val="FF0000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rPr>
                      <a:t>원</a:t>
                    </a:r>
                  </a:p>
                </p:txBody>
              </p:sp>
              <p:sp>
                <p:nvSpPr>
                  <p:cNvPr id="22" name="사각형: 둥근 위쪽 모서리 21">
                    <a:extLst>
                      <a:ext uri="{FF2B5EF4-FFF2-40B4-BE49-F238E27FC236}">
                        <a16:creationId xmlns:a16="http://schemas.microsoft.com/office/drawing/2014/main" id="{AF397A1E-6900-6D40-1F01-6BBE8FA655E9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539632" y="8961862"/>
                    <a:ext cx="1080000" cy="323998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chemeClr val="bg2">
                      <a:lumMod val="60000"/>
                      <a:lumOff val="40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0" tIns="0" rIns="0" bIns="36000" rtlCol="0" anchor="ctr">
                    <a:noAutofit/>
                  </a:bodyPr>
                  <a:lstStyle/>
                  <a:p>
                    <a:pPr marL="0" marR="0" lvl="0" indent="0" algn="ctr" defTabSz="4572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altLang="ko-KR" sz="1100" dirty="0">
                        <a:solidFill>
                          <a:prstClr val="white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rPr>
                      <a:t>50</a:t>
                    </a:r>
                    <a:r>
                      <a:rPr lang="ko-KR" altLang="en-US" sz="1100" dirty="0">
                        <a:solidFill>
                          <a:prstClr val="white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rPr>
                      <a:t>세여</a:t>
                    </a:r>
                    <a:endParaRPr kumimoji="0" lang="ko-KR" altLang="en-US" sz="1100" b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흥국씨앗 M" panose="020B0603000000000000" pitchFamily="50" charset="-127"/>
                      <a:ea typeface="흥국씨앗 M" panose="020B0603000000000000" pitchFamily="50" charset="-127"/>
                    </a:endParaRPr>
                  </a:p>
                </p:txBody>
              </p:sp>
            </p:grpSp>
          </p:grpSp>
        </p:grp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55246E1F-A2A8-6DF7-79FA-0A50877CA743}"/>
              </a:ext>
            </a:extLst>
          </p:cNvPr>
          <p:cNvSpPr txBox="1"/>
          <p:nvPr/>
        </p:nvSpPr>
        <p:spPr>
          <a:xfrm>
            <a:off x="6477766" y="5257836"/>
            <a:ext cx="36971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72722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※</a:t>
            </a:r>
            <a:r>
              <a:rPr kumimoji="0" lang="ko-KR" altLang="en-US" sz="800" b="0" i="0" u="none" strike="noStrike" kern="1200" cap="none" spc="-5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오튼튼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5.10.5 </a:t>
            </a:r>
            <a:r>
              <a:rPr kumimoji="0" lang="ko-KR" altLang="en-US" sz="800" b="0" i="0" u="none" strike="noStrike" kern="1200" cap="none" spc="-5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해약환급금미지급형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, 10</a:t>
            </a:r>
            <a:r>
              <a:rPr kumimoji="0" lang="ko-KR" altLang="en-US" sz="800" b="0" i="0" u="none" strike="noStrike" kern="1200" cap="none" spc="-5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년고지형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(</a:t>
            </a:r>
            <a:r>
              <a:rPr lang="en-US" altLang="ko-KR" sz="800" spc="-50" dirty="0">
                <a:solidFill>
                  <a:prstClr val="black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3</a:t>
            </a:r>
            <a:r>
              <a:rPr lang="ko-KR" altLang="en-US" sz="800" spc="-50" dirty="0">
                <a:solidFill>
                  <a:prstClr val="black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대납입면제형</a:t>
            </a:r>
            <a:r>
              <a:rPr kumimoji="0" lang="en-US" altLang="ko-KR" sz="8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), 30</a:t>
            </a:r>
            <a:r>
              <a:rPr kumimoji="0" lang="ko-KR" altLang="en-US" sz="800" b="0" i="0" u="none" strike="noStrike" kern="1200" cap="none" spc="-5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년납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</a:t>
            </a:r>
            <a:r>
              <a:rPr kumimoji="0" lang="ko-KR" altLang="en-US" sz="800" b="0" i="0" u="none" strike="noStrike" kern="1200" cap="none" spc="-5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highlight>
                  <a:srgbClr val="FFFF00"/>
                </a:highlight>
                <a:uLnTx/>
                <a:uFillTx/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종신만기</a:t>
            </a:r>
          </a:p>
        </p:txBody>
      </p:sp>
      <p:sp>
        <p:nvSpPr>
          <p:cNvPr id="20" name="제목 3">
            <a:extLst>
              <a:ext uri="{FF2B5EF4-FFF2-40B4-BE49-F238E27FC236}">
                <a16:creationId xmlns:a16="http://schemas.microsoft.com/office/drawing/2014/main" id="{624DF4BB-1D50-5ABF-0AB2-33528EE82BDA}"/>
              </a:ext>
            </a:extLst>
          </p:cNvPr>
          <p:cNvSpPr txBox="1">
            <a:spLocks/>
          </p:cNvSpPr>
          <p:nvPr/>
        </p:nvSpPr>
        <p:spPr>
          <a:xfrm>
            <a:off x="810000" y="187204"/>
            <a:ext cx="4011282" cy="503590"/>
          </a:xfrm>
          <a:prstGeom prst="rect">
            <a:avLst/>
          </a:prstGeom>
          <a:noFill/>
        </p:spPr>
        <p:txBody>
          <a:bodyPr vert="horz" wrap="none" lIns="36000" tIns="36000" rIns="36000" bIns="36000" rtlCol="0" anchor="b">
            <a:spAutoFit/>
          </a:bodyPr>
          <a:lstStyle>
            <a:lvl1pPr algn="l" defTabSz="180000" rtl="0" eaLnBrk="1" latinLnBrk="1" hangingPunct="1">
              <a:lnSpc>
                <a:spcPct val="100000"/>
              </a:lnSpc>
              <a:spcBef>
                <a:spcPts val="0"/>
              </a:spcBef>
              <a:buNone/>
              <a:defRPr lang="ko-KR" altLang="en-US" sz="2800" b="1" kern="1200" spc="-50" baseline="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351B6F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  <a:cs typeface="+mn-cs"/>
              </a:defRPr>
            </a:lvl1pPr>
          </a:lstStyle>
          <a:p>
            <a:r>
              <a:rPr lang="ko-KR" altLang="en-US" dirty="0" err="1"/>
              <a:t>전이암진단생활비</a:t>
            </a:r>
            <a:r>
              <a:rPr lang="ko-KR" altLang="en-US" dirty="0"/>
              <a:t> 활용플랜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EF8A6E-5D43-5040-EF7E-00F459F77105}"/>
              </a:ext>
            </a:extLst>
          </p:cNvPr>
          <p:cNvSpPr txBox="1"/>
          <p:nvPr/>
        </p:nvSpPr>
        <p:spPr>
          <a:xfrm>
            <a:off x="6003419" y="2060819"/>
            <a:ext cx="3982507" cy="448841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하이클래스</a:t>
            </a:r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(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비급여</a:t>
            </a:r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)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특약은</a:t>
            </a:r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  <a:p>
            <a:pPr algn="l"/>
            <a:r>
              <a:rPr lang="ko-KR" altLang="en-US" sz="12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일반암</a:t>
            </a:r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,</a:t>
            </a:r>
            <a:r>
              <a:rPr lang="ko-KR" altLang="en-US" sz="12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소액암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모두 가입금액 정액보장</a:t>
            </a:r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EDA976-64C8-57C4-B39F-391783033EB7}"/>
              </a:ext>
            </a:extLst>
          </p:cNvPr>
          <p:cNvSpPr txBox="1"/>
          <p:nvPr/>
        </p:nvSpPr>
        <p:spPr>
          <a:xfrm>
            <a:off x="6003419" y="2521781"/>
            <a:ext cx="3982507" cy="448841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ko-KR" altLang="en-US" sz="12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로봇특정암수술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특약은</a:t>
            </a:r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  <a:p>
            <a:pPr algn="l"/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전립선암</a:t>
            </a:r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,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갑상선암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정액보장</a:t>
            </a:r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7FCC788-A4E0-AB63-9393-716A605C45F5}"/>
              </a:ext>
            </a:extLst>
          </p:cNvPr>
          <p:cNvSpPr txBox="1"/>
          <p:nvPr/>
        </p:nvSpPr>
        <p:spPr>
          <a:xfrm>
            <a:off x="6003419" y="2980819"/>
            <a:ext cx="3982507" cy="448841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ko-KR" altLang="en-US" sz="12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전신마취암수술</a:t>
            </a:r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(</a:t>
            </a:r>
            <a:r>
              <a:rPr lang="ko-KR" altLang="en-US" sz="105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전신마취수술 포함</a:t>
            </a:r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)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특약은</a:t>
            </a:r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  <a:p>
            <a:pPr algn="l"/>
            <a:r>
              <a:rPr lang="ko-KR" altLang="en-US" sz="12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전체암</a:t>
            </a:r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(</a:t>
            </a:r>
            <a:r>
              <a:rPr lang="ko-KR" altLang="en-US" sz="12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일반암</a:t>
            </a:r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,</a:t>
            </a:r>
            <a:r>
              <a:rPr lang="ko-KR" altLang="en-US" sz="12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특정암</a:t>
            </a:r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,</a:t>
            </a:r>
            <a:r>
              <a:rPr lang="ko-KR" altLang="en-US" sz="12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소액암</a:t>
            </a:r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)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정액보장</a:t>
            </a:r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5AA4DC3-CB84-D8F1-1742-0373866120E6}"/>
              </a:ext>
            </a:extLst>
          </p:cNvPr>
          <p:cNvSpPr txBox="1"/>
          <p:nvPr/>
        </p:nvSpPr>
        <p:spPr>
          <a:xfrm>
            <a:off x="6003419" y="3439856"/>
            <a:ext cx="3982507" cy="448841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ko-KR" altLang="en-US" sz="12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전이암진단생활비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특약은</a:t>
            </a:r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  <a:p>
            <a:pPr algn="l"/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도착지기준</a:t>
            </a:r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(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출발지 </a:t>
            </a:r>
            <a:r>
              <a:rPr lang="ko-KR" altLang="en-US" sz="12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소액암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포함</a:t>
            </a:r>
            <a:r>
              <a: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)</a:t>
            </a:r>
            <a:r>
              <a:rPr lang="ko-KR" altLang="en-US" sz="1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정액보장</a:t>
            </a:r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</p:txBody>
      </p:sp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03E41BEC-8322-788D-1C97-11C5EC30AE4A}"/>
              </a:ext>
            </a:extLst>
          </p:cNvPr>
          <p:cNvSpPr/>
          <p:nvPr/>
        </p:nvSpPr>
        <p:spPr>
          <a:xfrm>
            <a:off x="6368723" y="1166721"/>
            <a:ext cx="3617203" cy="680990"/>
          </a:xfrm>
          <a:prstGeom prst="wedgeRoundRectCallout">
            <a:avLst>
              <a:gd name="adj1" fmla="val -33111"/>
              <a:gd name="adj2" fmla="val 7094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흥국생명이 이 플랜을 추천하는 이유는 </a:t>
            </a:r>
            <a:r>
              <a:rPr lang="en-US" altLang="ko-KR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rPr>
              <a:t>?</a:t>
            </a:r>
            <a:endParaRPr lang="en-US" altLang="ko-KR" sz="12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ko-KR" altLang="en-US" sz="24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차별없는</a:t>
            </a:r>
            <a:r>
              <a:rPr lang="ko-KR" altLang="en-US" sz="2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 보장이기 때문 </a:t>
            </a:r>
            <a:r>
              <a:rPr lang="en-US" altLang="ko-KR" sz="2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rPr>
              <a:t>!</a:t>
            </a:r>
            <a:endParaRPr lang="ko-KR" altLang="en-US" sz="2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9772C286-F51C-6C95-7FE9-78B34555B389}"/>
              </a:ext>
            </a:extLst>
          </p:cNvPr>
          <p:cNvSpPr/>
          <p:nvPr/>
        </p:nvSpPr>
        <p:spPr>
          <a:xfrm>
            <a:off x="6003419" y="3925772"/>
            <a:ext cx="3982507" cy="133206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05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갑상선암으로 종합병원에서</a:t>
            </a:r>
            <a:r>
              <a:rPr lang="en-US" altLang="ko-KR" sz="105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</a:t>
            </a:r>
            <a:r>
              <a:rPr lang="ko-KR" altLang="en-US" sz="105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로봇암수술</a:t>
            </a:r>
            <a:r>
              <a:rPr lang="en-US" altLang="ko-KR" sz="105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(</a:t>
            </a:r>
            <a:r>
              <a:rPr lang="ko-KR" altLang="en-US" sz="105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비급여</a:t>
            </a:r>
            <a:r>
              <a:rPr lang="en-US" altLang="ko-KR" sz="105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)</a:t>
            </a:r>
            <a:r>
              <a:rPr lang="ko-KR" altLang="en-US" sz="105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</a:t>
            </a:r>
            <a:r>
              <a:rPr lang="en-US" altLang="ko-KR" sz="105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4</a:t>
            </a:r>
            <a:r>
              <a:rPr lang="ko-KR" altLang="en-US" sz="105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시간 이상 </a:t>
            </a:r>
            <a:r>
              <a:rPr lang="ko-KR" altLang="en-US" sz="105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시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  <a:p>
            <a:pPr algn="ctr"/>
            <a:endParaRPr lang="en-US" altLang="ko-KR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  <a:p>
            <a:pPr algn="ctr"/>
            <a:r>
              <a:rPr lang="ko-KR" altLang="en-US" sz="11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전이암</a:t>
            </a:r>
            <a:r>
              <a:rPr lang="en-US" altLang="ko-KR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(</a:t>
            </a:r>
            <a:r>
              <a:rPr lang="ko-KR" altLang="en-US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출발지 갑상선</a:t>
            </a:r>
            <a:r>
              <a:rPr lang="en-US" altLang="ko-KR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)</a:t>
            </a:r>
            <a:r>
              <a:rPr lang="ko-KR" altLang="en-US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진단 후 </a:t>
            </a:r>
            <a:r>
              <a:rPr lang="en-US" altLang="ko-KR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10</a:t>
            </a:r>
            <a:r>
              <a:rPr lang="ko-KR" altLang="en-US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년 생존</a:t>
            </a:r>
            <a:endParaRPr lang="en-US" altLang="ko-KR" sz="11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0000"/>
              </a:solidFill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  <a:p>
            <a:pPr algn="ctr"/>
            <a:r>
              <a:rPr lang="ko-KR" altLang="en-US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 </a:t>
            </a:r>
            <a:r>
              <a:rPr lang="en-US" altLang="ko-KR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+ </a:t>
            </a:r>
            <a:r>
              <a:rPr lang="ko-KR" altLang="en-US" sz="11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비급여 항암약물치료 진행 시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  <a:p>
            <a:pPr algn="ctr"/>
            <a:endParaRPr lang="en-US" altLang="ko-KR" sz="11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B5025E19-B060-AF0B-0529-4B4F41B2371D}"/>
              </a:ext>
            </a:extLst>
          </p:cNvPr>
          <p:cNvSpPr/>
          <p:nvPr/>
        </p:nvSpPr>
        <p:spPr>
          <a:xfrm>
            <a:off x="7409605" y="4229520"/>
            <a:ext cx="1175621" cy="263564"/>
          </a:xfrm>
          <a:prstGeom prst="roundRect">
            <a:avLst/>
          </a:prstGeom>
          <a:solidFill>
            <a:srgbClr val="EC008C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3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천 </a:t>
            </a:r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4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백만</a:t>
            </a: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8838F27D-3772-5425-689F-65E43C6FC6EB}"/>
              </a:ext>
            </a:extLst>
          </p:cNvPr>
          <p:cNvSpPr/>
          <p:nvPr/>
        </p:nvSpPr>
        <p:spPr>
          <a:xfrm>
            <a:off x="7409605" y="4975484"/>
            <a:ext cx="1175621" cy="263564"/>
          </a:xfrm>
          <a:prstGeom prst="roundRect">
            <a:avLst/>
          </a:prstGeom>
          <a:solidFill>
            <a:srgbClr val="7030A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1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억</a:t>
            </a:r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3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천</a:t>
            </a:r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5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백만</a:t>
            </a:r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1BECF906-8FC2-B643-FDB7-7507D31C86E8}"/>
              </a:ext>
            </a:extLst>
          </p:cNvPr>
          <p:cNvGrpSpPr/>
          <p:nvPr/>
        </p:nvGrpSpPr>
        <p:grpSpPr>
          <a:xfrm>
            <a:off x="5044611" y="2970623"/>
            <a:ext cx="703272" cy="3769704"/>
            <a:chOff x="5044611" y="2970623"/>
            <a:chExt cx="703272" cy="3769704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89771FD-3965-476E-060A-406CB9291AAC}"/>
                </a:ext>
              </a:extLst>
            </p:cNvPr>
            <p:cNvSpPr/>
            <p:nvPr/>
          </p:nvSpPr>
          <p:spPr>
            <a:xfrm>
              <a:off x="5044611" y="2970623"/>
              <a:ext cx="703272" cy="459038"/>
            </a:xfrm>
            <a:prstGeom prst="rect">
              <a:avLst/>
            </a:prstGeom>
            <a:solidFill>
              <a:srgbClr val="EC008C">
                <a:alpha val="10000"/>
              </a:srgbClr>
            </a:solidFill>
            <a:ln w="38100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F983A0CA-A295-6BC4-0C6A-0AD3F45B864D}"/>
                </a:ext>
              </a:extLst>
            </p:cNvPr>
            <p:cNvSpPr/>
            <p:nvPr/>
          </p:nvSpPr>
          <p:spPr>
            <a:xfrm>
              <a:off x="5044611" y="3477215"/>
              <a:ext cx="703272" cy="880837"/>
            </a:xfrm>
            <a:prstGeom prst="rect">
              <a:avLst/>
            </a:prstGeom>
            <a:solidFill>
              <a:srgbClr val="EC008C">
                <a:alpha val="10000"/>
              </a:srgbClr>
            </a:solidFill>
            <a:ln w="38100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35887945-F53E-7510-45A7-923D36AC11E1}"/>
                </a:ext>
              </a:extLst>
            </p:cNvPr>
            <p:cNvSpPr/>
            <p:nvPr/>
          </p:nvSpPr>
          <p:spPr>
            <a:xfrm>
              <a:off x="5044611" y="5339026"/>
              <a:ext cx="703272" cy="471677"/>
            </a:xfrm>
            <a:prstGeom prst="rect">
              <a:avLst/>
            </a:prstGeom>
            <a:solidFill>
              <a:srgbClr val="EC008C">
                <a:alpha val="10000"/>
              </a:srgbClr>
            </a:solidFill>
            <a:ln w="38100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0BBB8F35-54D1-6862-283A-827BC0ECB78E}"/>
                </a:ext>
              </a:extLst>
            </p:cNvPr>
            <p:cNvSpPr/>
            <p:nvPr/>
          </p:nvSpPr>
          <p:spPr>
            <a:xfrm>
              <a:off x="5044611" y="6268650"/>
              <a:ext cx="703272" cy="471677"/>
            </a:xfrm>
            <a:prstGeom prst="rect">
              <a:avLst/>
            </a:prstGeom>
            <a:solidFill>
              <a:srgbClr val="EC008C">
                <a:alpha val="10000"/>
              </a:srgbClr>
            </a:solidFill>
            <a:ln w="38100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6C48CAF6-DC87-47D4-5067-15F296BD915F}"/>
              </a:ext>
            </a:extLst>
          </p:cNvPr>
          <p:cNvGrpSpPr/>
          <p:nvPr/>
        </p:nvGrpSpPr>
        <p:grpSpPr>
          <a:xfrm>
            <a:off x="5044611" y="2042195"/>
            <a:ext cx="703272" cy="926471"/>
            <a:chOff x="5044611" y="2042195"/>
            <a:chExt cx="703272" cy="926471"/>
          </a:xfrm>
        </p:grpSpPr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F211ABBA-C772-ACDB-450C-D027AB9AD072}"/>
                </a:ext>
              </a:extLst>
            </p:cNvPr>
            <p:cNvSpPr/>
            <p:nvPr/>
          </p:nvSpPr>
          <p:spPr>
            <a:xfrm>
              <a:off x="5044611" y="2509628"/>
              <a:ext cx="703272" cy="459038"/>
            </a:xfrm>
            <a:prstGeom prst="rect">
              <a:avLst/>
            </a:prstGeom>
            <a:solidFill>
              <a:srgbClr val="7030A0">
                <a:alpha val="10000"/>
              </a:srgbClr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3" name="직사각형 42">
              <a:extLst>
                <a:ext uri="{FF2B5EF4-FFF2-40B4-BE49-F238E27FC236}">
                  <a16:creationId xmlns:a16="http://schemas.microsoft.com/office/drawing/2014/main" id="{EC0F24D5-A21E-79C8-2578-08AC66DE638D}"/>
                </a:ext>
              </a:extLst>
            </p:cNvPr>
            <p:cNvSpPr/>
            <p:nvPr/>
          </p:nvSpPr>
          <p:spPr>
            <a:xfrm>
              <a:off x="5044611" y="2042195"/>
              <a:ext cx="703272" cy="459038"/>
            </a:xfrm>
            <a:prstGeom prst="rect">
              <a:avLst/>
            </a:prstGeom>
            <a:solidFill>
              <a:srgbClr val="7030A0">
                <a:alpha val="10000"/>
              </a:srgbClr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F8CEF36-5C1F-0B6C-E5C7-8E930F1A7A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27</a:t>
            </a:fld>
            <a:r>
              <a:rPr lang="en-US" altLang="ko-KR"/>
              <a:t>/38</a:t>
            </a:r>
            <a:endParaRPr lang="en-US" altLang="ko-KR" dirty="0"/>
          </a:p>
        </p:txBody>
      </p:sp>
      <p:pic>
        <p:nvPicPr>
          <p:cNvPr id="48" name="그림 47">
            <a:extLst>
              <a:ext uri="{FF2B5EF4-FFF2-40B4-BE49-F238E27FC236}">
                <a16:creationId xmlns:a16="http://schemas.microsoft.com/office/drawing/2014/main" id="{660192C1-075F-3D45-3324-D1AFE19BCC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1" b="89844" l="50572" r="96462">
                        <a14:foregroundMark x1="72737" y1="35645" x2="71904" y2="32813"/>
                        <a14:foregroundMark x1="54839" y1="33301" x2="50676" y2="32324"/>
                        <a14:foregroundMark x1="83559" y1="33594" x2="72737" y2="36719"/>
                        <a14:foregroundMark x1="71072" y1="31543" x2="67742" y2="40332"/>
                        <a14:foregroundMark x1="68054" y1="34863" x2="66909" y2="37988"/>
                        <a14:foregroundMark x1="67742" y1="33301" x2="67534" y2="42090"/>
                        <a14:foregroundMark x1="96462" y1="33594" x2="94589" y2="33105"/>
                      </a14:backgroundRemoval>
                    </a14:imgEffect>
                  </a14:imgLayer>
                </a14:imgProps>
              </a:ext>
            </a:extLst>
          </a:blip>
          <a:srcRect l="47362"/>
          <a:stretch/>
        </p:blipFill>
        <p:spPr>
          <a:xfrm>
            <a:off x="5916508" y="831846"/>
            <a:ext cx="710754" cy="143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69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8F9F64D4-9CB6-AD3D-3DDF-01657F6FF0C1}"/>
              </a:ext>
            </a:extLst>
          </p:cNvPr>
          <p:cNvGrpSpPr/>
          <p:nvPr/>
        </p:nvGrpSpPr>
        <p:grpSpPr>
          <a:xfrm>
            <a:off x="1096294" y="2479910"/>
            <a:ext cx="8175374" cy="2158630"/>
            <a:chOff x="1096294" y="936625"/>
            <a:chExt cx="8175374" cy="2158630"/>
          </a:xfrm>
        </p:grpSpPr>
        <p:sp>
          <p:nvSpPr>
            <p:cNvPr id="11" name="제목 1">
              <a:extLst>
                <a:ext uri="{FF2B5EF4-FFF2-40B4-BE49-F238E27FC236}">
                  <a16:creationId xmlns:a16="http://schemas.microsoft.com/office/drawing/2014/main" id="{EF61D232-5B82-FE7E-AF65-4209771F3EAA}"/>
                </a:ext>
              </a:extLst>
            </p:cNvPr>
            <p:cNvSpPr txBox="1">
              <a:spLocks/>
            </p:cNvSpPr>
            <p:nvPr/>
          </p:nvSpPr>
          <p:spPr>
            <a:xfrm>
              <a:off x="4065653" y="936625"/>
              <a:ext cx="2236664" cy="432792"/>
            </a:xfrm>
            <a:prstGeom prst="roundRect">
              <a:avLst>
                <a:gd name="adj" fmla="val 50000"/>
              </a:avLst>
            </a:prstGeom>
            <a:solidFill>
              <a:srgbClr val="002060">
                <a:alpha val="95000"/>
              </a:srgbClr>
            </a:solidFill>
          </p:spPr>
          <p:txBody>
            <a:bodyPr vert="horz" wrap="none" lIns="180000" tIns="0" rIns="180000" bIns="0" rtlCol="0" anchor="b">
              <a:spAutoFit/>
            </a:bodyPr>
            <a:lstStyle>
              <a:lvl1pPr algn="ctr" defTabSz="180000" rtl="0" eaLnBrk="1" latinLnBrk="1" hangingPunct="1">
                <a:lnSpc>
                  <a:spcPct val="100000"/>
                </a:lnSpc>
                <a:spcBef>
                  <a:spcPts val="0"/>
                </a:spcBef>
                <a:buNone/>
                <a:defRPr lang="ko-KR" altLang="en-US" sz="2000" b="1" kern="1200" spc="-50" baseline="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rgbClr val="351B6F"/>
                  </a:solidFill>
                  <a:latin typeface="페이퍼로지 5 Medium" pitchFamily="2" charset="-127"/>
                  <a:ea typeface="페이퍼로지 5 Medium" pitchFamily="2" charset="-127"/>
                  <a:cs typeface="+mn-cs"/>
                </a:defRPr>
              </a:lvl1pPr>
            </a:lstStyle>
            <a:p>
              <a:r>
                <a:rPr lang="ko-KR" altLang="en-US" dirty="0">
                  <a:solidFill>
                    <a:schemeClr val="bg1"/>
                  </a:solidFill>
                </a:rPr>
                <a:t>흥국생명 </a:t>
              </a:r>
              <a:r>
                <a:rPr lang="en-US" altLang="ko-KR" dirty="0">
                  <a:solidFill>
                    <a:schemeClr val="bg1"/>
                  </a:solidFill>
                </a:rPr>
                <a:t>26.7</a:t>
              </a:r>
              <a:r>
                <a:rPr lang="ko-KR" altLang="en-US" dirty="0">
                  <a:solidFill>
                    <a:schemeClr val="bg1"/>
                  </a:solidFill>
                </a:rPr>
                <a:t>월</a:t>
              </a:r>
              <a:endParaRPr lang="ko-KR" altLang="en-US" dirty="0">
                <a:solidFill>
                  <a:srgbClr val="FFFF00"/>
                </a:solidFill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DEFF014-A654-9C98-4AC1-267E98EAE960}"/>
                </a:ext>
              </a:extLst>
            </p:cNvPr>
            <p:cNvSpPr txBox="1"/>
            <p:nvPr/>
          </p:nvSpPr>
          <p:spPr>
            <a:xfrm>
              <a:off x="1096294" y="1950908"/>
              <a:ext cx="8175374" cy="1144347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3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7</a:t>
              </a:r>
              <a:r>
                <a:rPr lang="ko-KR" altLang="en-US" sz="3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월</a:t>
              </a:r>
              <a:r>
                <a:rPr lang="en-US" altLang="ko-KR" sz="3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, </a:t>
              </a:r>
              <a:r>
                <a:rPr lang="ko-KR" altLang="en-US" sz="3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신규특약</a:t>
              </a:r>
              <a:endParaRPr lang="en-US" altLang="ko-KR" sz="3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여기어때 잘난체 2 TTF" pitchFamily="2" charset="-127"/>
                <a:ea typeface="여기어때 잘난체 2 TTF" pitchFamily="2" charset="-127"/>
              </a:endParaRPr>
            </a:p>
            <a:p>
              <a:pPr algn="ctr"/>
              <a:r>
                <a:rPr lang="en-US" altLang="ko-KR" sz="3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COMING SOON</a:t>
              </a:r>
            </a:p>
          </p:txBody>
        </p:sp>
      </p:grp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799CD02-D929-CFCE-3115-8B21B04CA0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28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7258386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그림 47">
            <a:extLst>
              <a:ext uri="{FF2B5EF4-FFF2-40B4-BE49-F238E27FC236}">
                <a16:creationId xmlns:a16="http://schemas.microsoft.com/office/drawing/2014/main" id="{5D508DDD-CBF6-94E5-C686-0022B922D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367963" cy="7102549"/>
          </a:xfrm>
          <a:prstGeom prst="rect">
            <a:avLst/>
          </a:prstGeom>
        </p:spPr>
      </p:pic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D5BDEF18-06D1-99A3-9E87-1DC12C5C3B02}"/>
              </a:ext>
            </a:extLst>
          </p:cNvPr>
          <p:cNvSpPr/>
          <p:nvPr/>
        </p:nvSpPr>
        <p:spPr>
          <a:xfrm>
            <a:off x="375018" y="4333980"/>
            <a:ext cx="2294365" cy="1648047"/>
          </a:xfrm>
          <a:prstGeom prst="roundRect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8 ExtraBold" pitchFamily="2" charset="-127"/>
              <a:ea typeface="페이퍼로지 8 ExtraBold" pitchFamily="2" charset="-127"/>
            </a:endParaRPr>
          </a:p>
          <a:p>
            <a:pPr algn="ctr"/>
            <a:r>
              <a:rPr lang="ko-KR" altLang="en-US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특정다빈도질병</a:t>
            </a:r>
            <a:r>
              <a:rPr lang="en-US" altLang="ko-KR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/</a:t>
            </a:r>
          </a:p>
          <a:p>
            <a:pPr algn="ctr"/>
            <a:r>
              <a:rPr lang="ko-KR" altLang="en-US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재해입원치료비</a:t>
            </a:r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EE7DDFBC-31E1-BE94-90AD-0FD98FB272A7}"/>
              </a:ext>
            </a:extLst>
          </p:cNvPr>
          <p:cNvSpPr/>
          <p:nvPr/>
        </p:nvSpPr>
        <p:spPr>
          <a:xfrm>
            <a:off x="2837456" y="4333980"/>
            <a:ext cx="2294365" cy="1648047"/>
          </a:xfrm>
          <a:prstGeom prst="roundRect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8 ExtraBold" pitchFamily="2" charset="-127"/>
              <a:ea typeface="페이퍼로지 8 ExtraBold" pitchFamily="2" charset="-127"/>
            </a:endParaRPr>
          </a:p>
          <a:p>
            <a:pPr algn="ctr"/>
            <a:r>
              <a:rPr lang="ko-KR" altLang="en-US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표적항암약물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.</a:t>
            </a:r>
          </a:p>
          <a:p>
            <a:pPr algn="ctr"/>
            <a:r>
              <a:rPr lang="ko-KR" altLang="en-US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특정표적방사선치료비</a:t>
            </a:r>
            <a:endParaRPr lang="en-US" altLang="ko-KR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8 ExtraBold" pitchFamily="2" charset="-127"/>
              <a:ea typeface="페이퍼로지 8 ExtraBold" pitchFamily="2" charset="-127"/>
            </a:endParaRPr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DFDFCAB8-BC2B-8D1D-9133-A6E9F34C18A5}"/>
              </a:ext>
            </a:extLst>
          </p:cNvPr>
          <p:cNvSpPr/>
          <p:nvPr/>
        </p:nvSpPr>
        <p:spPr>
          <a:xfrm>
            <a:off x="5317434" y="4333980"/>
            <a:ext cx="2294365" cy="1648047"/>
          </a:xfrm>
          <a:prstGeom prst="roundRect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8 ExtraBold" pitchFamily="2" charset="-127"/>
              <a:ea typeface="페이퍼로지 8 ExtraBold" pitchFamily="2" charset="-127"/>
            </a:endParaRPr>
          </a:p>
          <a:p>
            <a:pPr algn="ctr"/>
            <a:r>
              <a:rPr lang="ko-KR" altLang="en-US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전립선암주요치료비</a:t>
            </a:r>
            <a:endParaRPr lang="en-US" altLang="ko-KR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8 ExtraBold" pitchFamily="2" charset="-127"/>
              <a:ea typeface="페이퍼로지 8 ExtraBold" pitchFamily="2" charset="-127"/>
            </a:endParaRPr>
          </a:p>
          <a:p>
            <a:pPr algn="ctr"/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*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페이퍼로지 8 ExtraBold" pitchFamily="2" charset="-127"/>
                <a:ea typeface="페이퍼로지 8 ExtraBold" pitchFamily="2" charset="-127"/>
              </a:rPr>
              <a:t>업계최초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 </a:t>
            </a:r>
            <a:r>
              <a:rPr lang="ko-KR" altLang="en-US" sz="14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하이드로겔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 보장</a:t>
            </a:r>
            <a:endParaRPr lang="ko-KR" altLang="en-US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8 ExtraBold" pitchFamily="2" charset="-127"/>
              <a:ea typeface="페이퍼로지 8 ExtraBold" pitchFamily="2" charset="-127"/>
            </a:endParaRPr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6A77F85D-D284-05F9-5EEA-5291E254578E}"/>
              </a:ext>
            </a:extLst>
          </p:cNvPr>
          <p:cNvSpPr/>
          <p:nvPr/>
        </p:nvSpPr>
        <p:spPr>
          <a:xfrm>
            <a:off x="7755669" y="4333980"/>
            <a:ext cx="2294365" cy="1648047"/>
          </a:xfrm>
          <a:prstGeom prst="roundRect">
            <a:avLst/>
          </a:prstGeom>
          <a:solidFill>
            <a:schemeClr val="accent6">
              <a:lumMod val="20000"/>
              <a:lumOff val="80000"/>
              <a:alpha val="9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8 ExtraBold" pitchFamily="2" charset="-127"/>
              <a:ea typeface="페이퍼로지 8 ExtraBold" pitchFamily="2" charset="-127"/>
            </a:endParaRPr>
          </a:p>
          <a:p>
            <a:pPr algn="ctr"/>
            <a:endParaRPr lang="en-US" altLang="ko-KR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8 ExtraBold" pitchFamily="2" charset="-127"/>
              <a:ea typeface="페이퍼로지 8 ExtraBold" pitchFamily="2" charset="-127"/>
            </a:endParaRPr>
          </a:p>
          <a:p>
            <a:pPr algn="ctr"/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폴립수술비</a:t>
            </a:r>
            <a:endParaRPr lang="en-US" altLang="ko-KR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8 ExtraBold" pitchFamily="2" charset="-127"/>
              <a:ea typeface="페이퍼로지 8 ExtraBold" pitchFamily="2" charset="-127"/>
            </a:endParaRPr>
          </a:p>
          <a:p>
            <a:pPr algn="ctr"/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(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갑상선</a:t>
            </a:r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,</a:t>
            </a:r>
            <a:r>
              <a:rPr lang="ko-KR" altLang="en-US" sz="14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두경부</a:t>
            </a:r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,</a:t>
            </a:r>
            <a:r>
              <a:rPr lang="ko-KR" altLang="en-US" sz="14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대장용종</a:t>
            </a:r>
            <a:endParaRPr lang="en-US" altLang="ko-KR" sz="14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8 ExtraBold" pitchFamily="2" charset="-127"/>
              <a:ea typeface="페이퍼로지 8 ExtraBold" pitchFamily="2" charset="-127"/>
            </a:endParaRPr>
          </a:p>
          <a:p>
            <a:pPr algn="ctr"/>
            <a:r>
              <a:rPr lang="ko-KR" altLang="en-US" sz="14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남녀특정</a:t>
            </a:r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,</a:t>
            </a:r>
            <a:r>
              <a:rPr lang="ko-KR" altLang="en-US" sz="14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위용종</a:t>
            </a:r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 </a:t>
            </a:r>
            <a:r>
              <a:rPr lang="ko-KR" altLang="en-US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등 보장</a:t>
            </a:r>
            <a:r>
              <a:rPr lang="en-US" altLang="ko-KR" sz="14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8 ExtraBold" pitchFamily="2" charset="-127"/>
                <a:ea typeface="페이퍼로지 8 ExtraBold" pitchFamily="2" charset="-127"/>
              </a:rPr>
              <a:t>)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페이퍼로지 8 ExtraBold" pitchFamily="2" charset="-127"/>
              <a:ea typeface="페이퍼로지 8 ExtraBold" pitchFamily="2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5681CE9A-EF93-079D-F5F1-1D7C6B770C29}"/>
              </a:ext>
            </a:extLst>
          </p:cNvPr>
          <p:cNvSpPr/>
          <p:nvPr/>
        </p:nvSpPr>
        <p:spPr>
          <a:xfrm>
            <a:off x="835923" y="4553346"/>
            <a:ext cx="1372554" cy="320372"/>
          </a:xfrm>
          <a:prstGeom prst="roundRect">
            <a:avLst/>
          </a:prstGeom>
          <a:solidFill>
            <a:srgbClr val="BD5183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페이퍼로지 8 ExtraBold" pitchFamily="2" charset="-127"/>
                <a:ea typeface="페이퍼로지 8 ExtraBold" pitchFamily="2" charset="-127"/>
              </a:rPr>
              <a:t>COME BACK</a:t>
            </a:r>
            <a:endParaRPr lang="ko-KR" altLang="en-US" sz="1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FF00"/>
              </a:solidFill>
              <a:latin typeface="페이퍼로지 8 ExtraBold" pitchFamily="2" charset="-127"/>
              <a:ea typeface="페이퍼로지 8 ExtraBold" pitchFamily="2" charset="-127"/>
            </a:endParaRP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48905D91-F743-2312-1BE9-543E2A74508F}"/>
              </a:ext>
            </a:extLst>
          </p:cNvPr>
          <p:cNvSpPr/>
          <p:nvPr/>
        </p:nvSpPr>
        <p:spPr>
          <a:xfrm>
            <a:off x="3298361" y="4553346"/>
            <a:ext cx="1372554" cy="320372"/>
          </a:xfrm>
          <a:prstGeom prst="roundRect">
            <a:avLst/>
          </a:prstGeom>
          <a:solidFill>
            <a:srgbClr val="BD5183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1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페이퍼로지 8 ExtraBold" pitchFamily="2" charset="-127"/>
                <a:ea typeface="페이퍼로지 8 ExtraBold" pitchFamily="2" charset="-127"/>
              </a:rPr>
              <a:t>리간드</a:t>
            </a:r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페이퍼로지 8 ExtraBold" pitchFamily="2" charset="-127"/>
                <a:ea typeface="페이퍼로지 8 ExtraBold" pitchFamily="2" charset="-127"/>
              </a:rPr>
              <a:t> 보장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5FC4A089-0492-ED7D-5D76-1F476238F95A}"/>
              </a:ext>
            </a:extLst>
          </p:cNvPr>
          <p:cNvSpPr/>
          <p:nvPr/>
        </p:nvSpPr>
        <p:spPr>
          <a:xfrm>
            <a:off x="5778339" y="4553346"/>
            <a:ext cx="1372554" cy="320372"/>
          </a:xfrm>
          <a:prstGeom prst="roundRect">
            <a:avLst/>
          </a:prstGeom>
          <a:solidFill>
            <a:srgbClr val="BD5183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페이퍼로지 8 ExtraBold" pitchFamily="2" charset="-127"/>
                <a:ea typeface="페이퍼로지 8 ExtraBold" pitchFamily="2" charset="-127"/>
              </a:rPr>
              <a:t>업계최초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1189F1C0-AC61-03F7-BF35-A88448F8A8A0}"/>
              </a:ext>
            </a:extLst>
          </p:cNvPr>
          <p:cNvSpPr/>
          <p:nvPr/>
        </p:nvSpPr>
        <p:spPr>
          <a:xfrm>
            <a:off x="8216574" y="4553346"/>
            <a:ext cx="1372554" cy="320372"/>
          </a:xfrm>
          <a:prstGeom prst="roundRect">
            <a:avLst/>
          </a:prstGeom>
          <a:solidFill>
            <a:srgbClr val="BD5183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1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페이퍼로지 8 ExtraBold" pitchFamily="2" charset="-127"/>
                <a:ea typeface="페이퍼로지 8 ExtraBold" pitchFamily="2" charset="-127"/>
              </a:rPr>
              <a:t>양성신생물</a:t>
            </a:r>
            <a:r>
              <a:rPr lang="ko-KR" altLang="en-US" sz="1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페이퍼로지 8 ExtraBold" pitchFamily="2" charset="-127"/>
                <a:ea typeface="페이퍼로지 8 ExtraBold" pitchFamily="2" charset="-127"/>
              </a:rPr>
              <a:t> 보장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1004A4DE-8925-7F77-15EF-AAEB7F7AA6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3485" b="88364" l="52421" r="83258">
                        <a14:foregroundMark x1="56833" y1="70061" x2="55090" y2="71515"/>
                        <a14:foregroundMark x1="52805" y1="74879" x2="52466" y2="75909"/>
                        <a14:foregroundMark x1="83258" y1="67727" x2="83258" y2="73273"/>
                        <a14:backgroundMark x1="69570" y1="63636" x2="69570" y2="63636"/>
                        <a14:backgroundMark x1="70204" y1="62667" x2="69570" y2="62182"/>
                      </a14:backgroundRemoval>
                    </a14:imgEffect>
                  </a14:imgLayer>
                </a14:imgProps>
              </a:ext>
            </a:extLst>
          </a:blip>
          <a:srcRect l="51984" t="61203" r="14455" b="8597"/>
          <a:stretch/>
        </p:blipFill>
        <p:spPr>
          <a:xfrm>
            <a:off x="5495483" y="4325780"/>
            <a:ext cx="2029733" cy="775504"/>
          </a:xfrm>
          <a:prstGeom prst="rect">
            <a:avLst/>
          </a:prstGeom>
        </p:spPr>
      </p:pic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128B390-E72D-52B1-1806-241CAAA0A5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29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211186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8F9F64D4-9CB6-AD3D-3DDF-01657F6FF0C1}"/>
              </a:ext>
            </a:extLst>
          </p:cNvPr>
          <p:cNvGrpSpPr/>
          <p:nvPr/>
        </p:nvGrpSpPr>
        <p:grpSpPr>
          <a:xfrm>
            <a:off x="1096294" y="2479910"/>
            <a:ext cx="8175374" cy="2158630"/>
            <a:chOff x="1096294" y="936625"/>
            <a:chExt cx="8175374" cy="2158630"/>
          </a:xfrm>
        </p:grpSpPr>
        <p:sp>
          <p:nvSpPr>
            <p:cNvPr id="11" name="제목 1">
              <a:extLst>
                <a:ext uri="{FF2B5EF4-FFF2-40B4-BE49-F238E27FC236}">
                  <a16:creationId xmlns:a16="http://schemas.microsoft.com/office/drawing/2014/main" id="{EF61D232-5B82-FE7E-AF65-4209771F3EAA}"/>
                </a:ext>
              </a:extLst>
            </p:cNvPr>
            <p:cNvSpPr txBox="1">
              <a:spLocks/>
            </p:cNvSpPr>
            <p:nvPr/>
          </p:nvSpPr>
          <p:spPr>
            <a:xfrm>
              <a:off x="4065653" y="936625"/>
              <a:ext cx="2236664" cy="432792"/>
            </a:xfrm>
            <a:prstGeom prst="roundRect">
              <a:avLst>
                <a:gd name="adj" fmla="val 50000"/>
              </a:avLst>
            </a:prstGeom>
            <a:solidFill>
              <a:srgbClr val="002060">
                <a:alpha val="95000"/>
              </a:srgbClr>
            </a:solidFill>
          </p:spPr>
          <p:txBody>
            <a:bodyPr vert="horz" wrap="none" lIns="180000" tIns="0" rIns="180000" bIns="0" rtlCol="0" anchor="b">
              <a:spAutoFit/>
            </a:bodyPr>
            <a:lstStyle>
              <a:lvl1pPr algn="ctr" defTabSz="180000" rtl="0" eaLnBrk="1" latinLnBrk="1" hangingPunct="1">
                <a:lnSpc>
                  <a:spcPct val="100000"/>
                </a:lnSpc>
                <a:spcBef>
                  <a:spcPts val="0"/>
                </a:spcBef>
                <a:buNone/>
                <a:defRPr lang="ko-KR" altLang="en-US" sz="2000" b="1" kern="1200" spc="-50" baseline="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rgbClr val="351B6F"/>
                  </a:solidFill>
                  <a:latin typeface="페이퍼로지 5 Medium" pitchFamily="2" charset="-127"/>
                  <a:ea typeface="페이퍼로지 5 Medium" pitchFamily="2" charset="-127"/>
                  <a:cs typeface="+mn-cs"/>
                </a:defRPr>
              </a:lvl1pPr>
            </a:lstStyle>
            <a:p>
              <a:r>
                <a:rPr lang="ko-KR" altLang="en-US" dirty="0">
                  <a:solidFill>
                    <a:schemeClr val="bg1"/>
                  </a:solidFill>
                </a:rPr>
                <a:t>흥국생명 </a:t>
              </a:r>
              <a:r>
                <a:rPr lang="en-US" altLang="ko-KR" dirty="0">
                  <a:solidFill>
                    <a:schemeClr val="bg1"/>
                  </a:solidFill>
                </a:rPr>
                <a:t>26.7</a:t>
              </a:r>
              <a:r>
                <a:rPr lang="ko-KR" altLang="en-US" dirty="0">
                  <a:solidFill>
                    <a:schemeClr val="bg1"/>
                  </a:solidFill>
                </a:rPr>
                <a:t>월</a:t>
              </a:r>
              <a:endParaRPr lang="ko-KR" altLang="en-US" dirty="0">
                <a:solidFill>
                  <a:srgbClr val="FFFF00"/>
                </a:solidFill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DEFF014-A654-9C98-4AC1-267E98EAE960}"/>
                </a:ext>
              </a:extLst>
            </p:cNvPr>
            <p:cNvSpPr txBox="1"/>
            <p:nvPr/>
          </p:nvSpPr>
          <p:spPr>
            <a:xfrm>
              <a:off x="1096294" y="1950908"/>
              <a:ext cx="8175374" cy="1144347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sz="3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7</a:t>
              </a:r>
              <a:r>
                <a:rPr lang="ko-KR" altLang="en-US" sz="3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월도 여전히 고액할인</a:t>
              </a:r>
              <a:endParaRPr lang="en-US" altLang="ko-KR" sz="3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여기어때 잘난체 2 TTF" pitchFamily="2" charset="-127"/>
                <a:ea typeface="여기어때 잘난체 2 TTF" pitchFamily="2" charset="-127"/>
              </a:endParaRPr>
            </a:p>
            <a:p>
              <a:pPr algn="ctr"/>
              <a:r>
                <a:rPr lang="ko-KR" altLang="en-US" sz="3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매월 최대 </a:t>
              </a:r>
              <a:r>
                <a:rPr lang="en-US" altLang="ko-KR" sz="3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5</a:t>
              </a:r>
              <a:r>
                <a:rPr lang="ko-KR" altLang="en-US" sz="3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천원 할인</a:t>
              </a:r>
              <a:r>
                <a:rPr lang="en-US" altLang="ko-KR" sz="3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7030A0"/>
                  </a:solidFill>
                  <a:latin typeface="여기어때 잘난체 2 TTF" pitchFamily="2" charset="-127"/>
                  <a:ea typeface="여기어때 잘난체 2 TTF" pitchFamily="2" charset="-127"/>
                </a:rPr>
                <a:t>!</a:t>
              </a:r>
            </a:p>
          </p:txBody>
        </p:sp>
      </p:grp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AF6FB86-AA55-6A59-3582-58E8E3ACC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3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983437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7D320C-E2B4-030C-2F34-78314E7DBA52}"/>
              </a:ext>
            </a:extLst>
          </p:cNvPr>
          <p:cNvSpPr txBox="1"/>
          <p:nvPr/>
        </p:nvSpPr>
        <p:spPr>
          <a:xfrm>
            <a:off x="3418977" y="3279439"/>
            <a:ext cx="3530009" cy="713460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44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+mn-ea"/>
              </a:rPr>
              <a:t>감사합니다</a:t>
            </a:r>
            <a:r>
              <a:rPr lang="en-US" altLang="ko-KR" sz="44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+mn-ea"/>
              </a:rPr>
              <a:t>.</a:t>
            </a:r>
            <a:endParaRPr lang="ko-KR" altLang="en-US" sz="4400" dirty="0">
              <a:ln>
                <a:solidFill>
                  <a:schemeClr val="tx1">
                    <a:alpha val="0"/>
                  </a:schemeClr>
                </a:solidFill>
              </a:ln>
              <a:latin typeface="+mn-ea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DECD16B-B630-5776-AB9B-E8B2311634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30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4425953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6DA6ED-38A9-FF76-B7BE-24F7A455C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금융소비자보호법</a:t>
            </a:r>
            <a:r>
              <a:rPr lang="en-US" altLang="ko-KR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(</a:t>
            </a:r>
            <a:r>
              <a:rPr lang="ko-KR" altLang="en-US" dirty="0" err="1">
                <a:latin typeface=".엘리스 디지털배움체 TTF" panose="02000803000000000000" charset="-127"/>
                <a:ea typeface=".엘리스 디지털배움체 TTF" panose="02000803000000000000" charset="-127"/>
              </a:rPr>
              <a:t>금소법</a:t>
            </a:r>
            <a:r>
              <a:rPr lang="en-US" altLang="ko-KR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)</a:t>
            </a:r>
            <a:endParaRPr lang="ko-KR" altLang="en-US" dirty="0">
              <a:latin typeface=".엘리스 디지털배움체 TTF" panose="02000803000000000000" charset="-127"/>
              <a:ea typeface=".엘리스 디지털배움체 TTF" panose="0200080300000000000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FBBF2F-DC20-0C69-4783-2015C0C25B7C}"/>
              </a:ext>
            </a:extLst>
          </p:cNvPr>
          <p:cNvSpPr txBox="1"/>
          <p:nvPr/>
        </p:nvSpPr>
        <p:spPr>
          <a:xfrm>
            <a:off x="4056519" y="965672"/>
            <a:ext cx="1803700" cy="447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 hangingPunct="1">
              <a:defRPr/>
            </a:pPr>
            <a:r>
              <a:rPr lang="en-US" altLang="ko-KR" sz="2308" kern="1200" dirty="0">
                <a:solidFill>
                  <a:srgbClr val="54878A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6</a:t>
            </a:r>
            <a:r>
              <a:rPr lang="ko-KR" altLang="en-US" sz="2308" kern="1200" dirty="0">
                <a:solidFill>
                  <a:srgbClr val="54878A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대 판매원칙</a:t>
            </a:r>
          </a:p>
        </p:txBody>
      </p:sp>
      <p:sp>
        <p:nvSpPr>
          <p:cNvPr id="5" name="사각형: 둥근 모서리 6">
            <a:extLst>
              <a:ext uri="{FF2B5EF4-FFF2-40B4-BE49-F238E27FC236}">
                <a16:creationId xmlns:a16="http://schemas.microsoft.com/office/drawing/2014/main" id="{EF93B6FD-C44A-1C4A-87EE-DA2B51F46C9B}"/>
              </a:ext>
            </a:extLst>
          </p:cNvPr>
          <p:cNvSpPr/>
          <p:nvPr/>
        </p:nvSpPr>
        <p:spPr>
          <a:xfrm>
            <a:off x="962974" y="1437629"/>
            <a:ext cx="7980052" cy="643331"/>
          </a:xfrm>
          <a:prstGeom prst="roundRect">
            <a:avLst>
              <a:gd name="adj" fmla="val 7480"/>
            </a:avLst>
          </a:prstGeom>
          <a:noFill/>
          <a:ln w="19050">
            <a:solidFill>
              <a:srgbClr val="93BBB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5963F8-158E-44E8-2C03-FCB7E9661823}"/>
              </a:ext>
            </a:extLst>
          </p:cNvPr>
          <p:cNvSpPr txBox="1"/>
          <p:nvPr/>
        </p:nvSpPr>
        <p:spPr>
          <a:xfrm>
            <a:off x="1039341" y="1428127"/>
            <a:ext cx="2119491" cy="644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569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① 적합성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의 원칙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(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권유시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569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② 적정성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의 원칙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(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비권유시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</a:t>
            </a:r>
            <a:endParaRPr lang="ko-KR" altLang="en-US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2611D0-DD7F-1368-9BD0-B36CB93EFF62}"/>
              </a:ext>
            </a:extLst>
          </p:cNvPr>
          <p:cNvSpPr txBox="1"/>
          <p:nvPr/>
        </p:nvSpPr>
        <p:spPr>
          <a:xfrm>
            <a:off x="3372077" y="1471620"/>
            <a:ext cx="5160471" cy="51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▶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변액보험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대출 상품에 대해 고객의 정보를 파악하여 부적합한 상품 판매금지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   (</a:t>
            </a:r>
            <a:r>
              <a:rPr lang="ko-KR" altLang="en-US" sz="1200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적합성 정보조작 금지</a:t>
            </a:r>
            <a:r>
              <a:rPr lang="en-US" altLang="ko-KR" sz="1200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</a:t>
            </a:r>
          </a:p>
        </p:txBody>
      </p:sp>
      <p:sp>
        <p:nvSpPr>
          <p:cNvPr id="8" name="사각형: 둥근 모서리 4">
            <a:extLst>
              <a:ext uri="{FF2B5EF4-FFF2-40B4-BE49-F238E27FC236}">
                <a16:creationId xmlns:a16="http://schemas.microsoft.com/office/drawing/2014/main" id="{8B827136-4A4C-9C67-BCA2-9BA33D991031}"/>
              </a:ext>
            </a:extLst>
          </p:cNvPr>
          <p:cNvSpPr/>
          <p:nvPr/>
        </p:nvSpPr>
        <p:spPr>
          <a:xfrm>
            <a:off x="962974" y="2176331"/>
            <a:ext cx="7980052" cy="576851"/>
          </a:xfrm>
          <a:prstGeom prst="roundRect">
            <a:avLst>
              <a:gd name="adj" fmla="val 7480"/>
            </a:avLst>
          </a:prstGeom>
          <a:noFill/>
          <a:ln w="19050">
            <a:solidFill>
              <a:srgbClr val="93BBB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51684E-B707-CEBD-5D5A-58C81D78FEA4}"/>
              </a:ext>
            </a:extLst>
          </p:cNvPr>
          <p:cNvSpPr txBox="1"/>
          <p:nvPr/>
        </p:nvSpPr>
        <p:spPr>
          <a:xfrm>
            <a:off x="1015297" y="2234476"/>
            <a:ext cx="1170513" cy="354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569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③ 설명의무</a:t>
            </a:r>
            <a:endParaRPr lang="en-US" altLang="ko-KR" sz="1569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0CE62C-E050-0E28-92DA-3CCED50E5222}"/>
              </a:ext>
            </a:extLst>
          </p:cNvPr>
          <p:cNvSpPr txBox="1"/>
          <p:nvPr/>
        </p:nvSpPr>
        <p:spPr>
          <a:xfrm>
            <a:off x="3389661" y="2187589"/>
            <a:ext cx="5322101" cy="51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▶ 중요한 사항에 대해 고객이 이해할 수 있도록 설명하고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</a:t>
            </a: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  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설명 내용에 거짓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왜곡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중요한 사항의 누락이 없을 것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B95275-FA36-8F13-C4F0-DBB812DF11B5}"/>
              </a:ext>
            </a:extLst>
          </p:cNvPr>
          <p:cNvSpPr txBox="1"/>
          <p:nvPr/>
        </p:nvSpPr>
        <p:spPr>
          <a:xfrm>
            <a:off x="1015295" y="2930083"/>
            <a:ext cx="2143536" cy="354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569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④ 불공정영업행위 금지</a:t>
            </a:r>
            <a:endParaRPr lang="en-US" altLang="ko-KR" sz="1569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96A550-16F4-85B6-4380-C46483E1AA89}"/>
              </a:ext>
            </a:extLst>
          </p:cNvPr>
          <p:cNvSpPr txBox="1"/>
          <p:nvPr/>
        </p:nvSpPr>
        <p:spPr>
          <a:xfrm>
            <a:off x="3389658" y="2812503"/>
            <a:ext cx="5536214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▶ 금융회사의 우월적 지위 이용한 소비자 권익 침해 금지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   (</a:t>
            </a:r>
            <a:r>
              <a:rPr lang="ko-KR" altLang="en-US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예</a:t>
            </a:r>
            <a:r>
              <a:rPr lang="en-US" altLang="ko-KR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: </a:t>
            </a:r>
            <a:r>
              <a:rPr lang="ko-KR" altLang="en-US" sz="11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대출성</a:t>
            </a:r>
            <a:r>
              <a:rPr lang="ko-KR" altLang="en-US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상품 계약체결과 관련하여 다른 금융상품 계약 체결 강요</a:t>
            </a:r>
            <a:r>
              <a:rPr lang="en-US" altLang="ko-KR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</a:t>
            </a: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          </a:t>
            </a:r>
            <a:r>
              <a:rPr lang="ko-KR" altLang="en-US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기준 외 중도상환수수료 부과 금지</a:t>
            </a:r>
            <a:r>
              <a:rPr lang="en-US" altLang="ko-KR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연계</a:t>
            </a:r>
            <a:r>
              <a:rPr lang="en-US" altLang="ko-KR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</a:t>
            </a:r>
            <a:r>
              <a:rPr lang="ko-KR" altLang="en-US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제휴 서비스의 부당한 축소</a:t>
            </a:r>
            <a:r>
              <a:rPr lang="en-US" altLang="ko-KR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</a:t>
            </a:r>
            <a:r>
              <a:rPr lang="ko-KR" altLang="en-US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변경 금지 등</a:t>
            </a:r>
            <a:r>
              <a:rPr lang="en-US" altLang="ko-KR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</a:t>
            </a:r>
          </a:p>
        </p:txBody>
      </p:sp>
      <p:sp>
        <p:nvSpPr>
          <p:cNvPr id="14" name="사각형: 둥근 모서리 4">
            <a:extLst>
              <a:ext uri="{FF2B5EF4-FFF2-40B4-BE49-F238E27FC236}">
                <a16:creationId xmlns:a16="http://schemas.microsoft.com/office/drawing/2014/main" id="{686F2088-51A6-1944-4831-8736BE161E34}"/>
              </a:ext>
            </a:extLst>
          </p:cNvPr>
          <p:cNvSpPr/>
          <p:nvPr/>
        </p:nvSpPr>
        <p:spPr>
          <a:xfrm>
            <a:off x="962974" y="2848553"/>
            <a:ext cx="7980052" cy="619161"/>
          </a:xfrm>
          <a:prstGeom prst="roundRect">
            <a:avLst>
              <a:gd name="adj" fmla="val 7480"/>
            </a:avLst>
          </a:prstGeom>
          <a:noFill/>
          <a:ln w="19050">
            <a:solidFill>
              <a:srgbClr val="93BBB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14B5E5-A999-0434-8641-F55AF16C09A8}"/>
              </a:ext>
            </a:extLst>
          </p:cNvPr>
          <p:cNvSpPr txBox="1"/>
          <p:nvPr/>
        </p:nvSpPr>
        <p:spPr>
          <a:xfrm>
            <a:off x="1015296" y="3680551"/>
            <a:ext cx="1973617" cy="354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569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⑤ 부당권유행위 금지</a:t>
            </a:r>
            <a:endParaRPr lang="en-US" altLang="ko-KR" sz="1569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4128F6-7F59-1B7F-EB68-C12109A20A43}"/>
              </a:ext>
            </a:extLst>
          </p:cNvPr>
          <p:cNvSpPr txBox="1"/>
          <p:nvPr/>
        </p:nvSpPr>
        <p:spPr>
          <a:xfrm>
            <a:off x="3389658" y="3530839"/>
            <a:ext cx="5281244" cy="685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hangingPunct="1">
              <a:lnSpc>
                <a:spcPct val="110000"/>
              </a:lnSpc>
              <a:defRPr/>
            </a:pP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▶ 불확실한 내용 단정적 설명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상품내용을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사실과 다르게 알리거나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1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  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중대한 내용을 알리지 않는 행위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허위비교행위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부당고지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권유행위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</a:t>
            </a:r>
          </a:p>
          <a:p>
            <a:pPr defTabSz="457200" hangingPunct="1">
              <a:lnSpc>
                <a:spcPct val="11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  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적합성 정보조작 행위 금지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상품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미숙지자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판매행위 등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17" name="사각형: 둥근 모서리 4">
            <a:extLst>
              <a:ext uri="{FF2B5EF4-FFF2-40B4-BE49-F238E27FC236}">
                <a16:creationId xmlns:a16="http://schemas.microsoft.com/office/drawing/2014/main" id="{7A46ECAA-2D76-2DF7-F5D7-752E6CD2FD50}"/>
              </a:ext>
            </a:extLst>
          </p:cNvPr>
          <p:cNvSpPr/>
          <p:nvPr/>
        </p:nvSpPr>
        <p:spPr>
          <a:xfrm>
            <a:off x="975134" y="3563085"/>
            <a:ext cx="7980051" cy="619161"/>
          </a:xfrm>
          <a:prstGeom prst="roundRect">
            <a:avLst>
              <a:gd name="adj" fmla="val 7480"/>
            </a:avLst>
          </a:prstGeom>
          <a:noFill/>
          <a:ln w="19050">
            <a:solidFill>
              <a:srgbClr val="93BBB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CC1892-CE4B-4257-F505-57C24300C3A3}"/>
              </a:ext>
            </a:extLst>
          </p:cNvPr>
          <p:cNvSpPr txBox="1"/>
          <p:nvPr/>
        </p:nvSpPr>
        <p:spPr>
          <a:xfrm>
            <a:off x="1015296" y="4288006"/>
            <a:ext cx="2289409" cy="5752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defRPr/>
            </a:pPr>
            <a:r>
              <a:rPr lang="ko-KR" altLang="en-US" sz="1569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⑥ 허위</a:t>
            </a:r>
            <a:r>
              <a:rPr lang="en-US" altLang="ko-KR" sz="1569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</a:t>
            </a:r>
            <a:r>
              <a:rPr lang="ko-KR" altLang="en-US" sz="1569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과장광고 금지</a:t>
            </a:r>
            <a:endParaRPr lang="en-US" altLang="ko-KR" sz="1569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defRPr/>
            </a:pPr>
            <a:r>
              <a:rPr lang="en-US" altLang="ko-KR" sz="1569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   </a:t>
            </a:r>
            <a:r>
              <a:rPr lang="en-US" altLang="ko-KR" sz="1569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(</a:t>
            </a:r>
            <a:r>
              <a:rPr lang="ko-KR" altLang="en-US" sz="1569" kern="1200" dirty="0" err="1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미승인자료</a:t>
            </a:r>
            <a:r>
              <a:rPr lang="ko-KR" altLang="en-US" sz="1569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처벌강화</a:t>
            </a:r>
            <a:r>
              <a:rPr lang="en-US" altLang="ko-KR" sz="1569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B9C29C-CA9B-AF79-A538-B660FFA9A663}"/>
              </a:ext>
            </a:extLst>
          </p:cNvPr>
          <p:cNvSpPr txBox="1"/>
          <p:nvPr/>
        </p:nvSpPr>
        <p:spPr>
          <a:xfrm>
            <a:off x="3389660" y="4294763"/>
            <a:ext cx="3464410" cy="51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200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▶ </a:t>
            </a:r>
            <a:r>
              <a:rPr lang="ko-KR" altLang="en-US" sz="1200" kern="1200" dirty="0" err="1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미승인</a:t>
            </a:r>
            <a:r>
              <a:rPr lang="ko-KR" altLang="en-US" sz="1200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자료 사용 금지</a:t>
            </a:r>
            <a:endParaRPr lang="en-US" altLang="ko-KR" sz="1200" kern="1200" dirty="0">
              <a:solidFill>
                <a:srgbClr val="FF0066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▶ 블로그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유튜브 보험 방송 규제 등 광고 규제 강화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20" name="사각형: 둥근 모서리 4">
            <a:extLst>
              <a:ext uri="{FF2B5EF4-FFF2-40B4-BE49-F238E27FC236}">
                <a16:creationId xmlns:a16="http://schemas.microsoft.com/office/drawing/2014/main" id="{64575359-FB38-30DD-20FA-A79E3CD59879}"/>
              </a:ext>
            </a:extLst>
          </p:cNvPr>
          <p:cNvSpPr/>
          <p:nvPr/>
        </p:nvSpPr>
        <p:spPr>
          <a:xfrm>
            <a:off x="975133" y="4277614"/>
            <a:ext cx="7980051" cy="619160"/>
          </a:xfrm>
          <a:prstGeom prst="roundRect">
            <a:avLst>
              <a:gd name="adj" fmla="val 7480"/>
            </a:avLst>
          </a:prstGeom>
          <a:noFill/>
          <a:ln w="19050">
            <a:solidFill>
              <a:srgbClr val="93BBB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F70DBA-4C23-2804-1D43-8F564196DB15}"/>
              </a:ext>
            </a:extLst>
          </p:cNvPr>
          <p:cNvSpPr txBox="1"/>
          <p:nvPr/>
        </p:nvSpPr>
        <p:spPr>
          <a:xfrm>
            <a:off x="1227705" y="5012708"/>
            <a:ext cx="1103187" cy="354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569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+</a:t>
            </a:r>
            <a:r>
              <a:rPr lang="ko-KR" altLang="en-US" sz="1569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서류제공</a:t>
            </a:r>
            <a:endParaRPr lang="en-US" altLang="ko-KR" sz="1569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22" name="사각형: 둥근 모서리 4">
            <a:extLst>
              <a:ext uri="{FF2B5EF4-FFF2-40B4-BE49-F238E27FC236}">
                <a16:creationId xmlns:a16="http://schemas.microsoft.com/office/drawing/2014/main" id="{C67FA3B4-A427-BE53-AD07-A890B87383CA}"/>
              </a:ext>
            </a:extLst>
          </p:cNvPr>
          <p:cNvSpPr/>
          <p:nvPr/>
        </p:nvSpPr>
        <p:spPr>
          <a:xfrm>
            <a:off x="988274" y="4992145"/>
            <a:ext cx="7980050" cy="1400896"/>
          </a:xfrm>
          <a:prstGeom prst="roundRect">
            <a:avLst>
              <a:gd name="adj" fmla="val 4701"/>
            </a:avLst>
          </a:prstGeom>
          <a:noFill/>
          <a:ln w="19050">
            <a:solidFill>
              <a:srgbClr val="93BBB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DC0C4C3-37DB-AF8B-D50A-7C22411FACA5}"/>
              </a:ext>
            </a:extLst>
          </p:cNvPr>
          <p:cNvSpPr txBox="1"/>
          <p:nvPr/>
        </p:nvSpPr>
        <p:spPr>
          <a:xfrm>
            <a:off x="1227705" y="5313069"/>
            <a:ext cx="1103187" cy="3546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569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+</a:t>
            </a:r>
            <a:r>
              <a:rPr lang="ko-KR" altLang="en-US" sz="1569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고지의무</a:t>
            </a:r>
            <a:endParaRPr lang="en-US" altLang="ko-KR" sz="1569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8C311EBC-2199-88A4-8854-CD9A3E0DBC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76" b="98708" l="9976" r="89984">
                        <a14:foregroundMark x1="54281" y1="87157" x2="48708" y2="95557"/>
                        <a14:foregroundMark x1="63086" y1="92447" x2="59006" y2="95557"/>
                        <a14:foregroundMark x1="34208" y1="34249" x2="37318" y2="45234"/>
                        <a14:foregroundMark x1="42044" y1="51898" x2="48586" y2="52827"/>
                        <a14:foregroundMark x1="37197" y1="45759" x2="47496" y2="50929"/>
                        <a14:foregroundMark x1="46123" y1="95315" x2="45719" y2="987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51" t="18365" r="8956" b="10942"/>
          <a:stretch/>
        </p:blipFill>
        <p:spPr>
          <a:xfrm>
            <a:off x="3366401" y="842576"/>
            <a:ext cx="540314" cy="58770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5152303-646C-C45C-EF13-BE5D3F90DDFF}"/>
              </a:ext>
            </a:extLst>
          </p:cNvPr>
          <p:cNvSpPr txBox="1"/>
          <p:nvPr/>
        </p:nvSpPr>
        <p:spPr>
          <a:xfrm>
            <a:off x="1227705" y="5601067"/>
            <a:ext cx="2148345" cy="644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569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+</a:t>
            </a:r>
            <a:r>
              <a:rPr lang="ko-KR" altLang="en-US" sz="1569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방문 및 전화권유판매</a:t>
            </a:r>
            <a:endParaRPr lang="en-US" altLang="ko-KR" sz="1569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569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  신설 </a:t>
            </a:r>
            <a:r>
              <a:rPr lang="en-US" altLang="ko-KR" sz="1569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‘23.10.12.</a:t>
            </a:r>
            <a:r>
              <a:rPr lang="ko-KR" altLang="en-US" sz="1569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시행</a:t>
            </a:r>
            <a:endParaRPr lang="en-US" altLang="ko-KR" sz="1569" kern="1200" dirty="0">
              <a:solidFill>
                <a:srgbClr val="FF0066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2CA6DE9-ABF2-97D9-4AC4-250B938F4E2F}"/>
              </a:ext>
            </a:extLst>
          </p:cNvPr>
          <p:cNvSpPr txBox="1"/>
          <p:nvPr/>
        </p:nvSpPr>
        <p:spPr>
          <a:xfrm>
            <a:off x="3389658" y="4970224"/>
            <a:ext cx="5405576" cy="1400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▶ 계약서류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미제공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▶ 증표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미제시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위탁받은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업무내용 및 고객 손해발생 시 손해배상책임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</a:t>
            </a: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  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계약의 체결권한 등 설계사 고지의무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미고지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▶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방품판매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등 개시할 경우 미리 고지 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(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목적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소속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성명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권유상품 사전 고지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</a:t>
            </a:r>
          </a:p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▶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연락금지 요구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행사방법 및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절차 안내 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(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홈페이지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콜센터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080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수신자부담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</a:t>
            </a:r>
          </a:p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▶ 야간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(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저녁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9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시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~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오전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8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시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방문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연락 금지 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(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다만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고객이 요청하는 경우는 제외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 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5299C40-3E8C-9104-BD37-22FE95650F89}"/>
              </a:ext>
            </a:extLst>
          </p:cNvPr>
          <p:cNvSpPr/>
          <p:nvPr/>
        </p:nvSpPr>
        <p:spPr>
          <a:xfrm>
            <a:off x="1227706" y="5662250"/>
            <a:ext cx="7330143" cy="66821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800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577EC76-D132-6361-B25D-68B38DF51B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31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94120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6DA6ED-38A9-FF76-B7BE-24F7A455C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금융소비자보호법</a:t>
            </a:r>
            <a:r>
              <a:rPr lang="en-US" altLang="ko-KR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(</a:t>
            </a:r>
            <a:r>
              <a:rPr lang="ko-KR" altLang="en-US" dirty="0" err="1">
                <a:latin typeface=".엘리스 디지털배움체 TTF" panose="02000803000000000000" charset="-127"/>
                <a:ea typeface=".엘리스 디지털배움체 TTF" panose="02000803000000000000" charset="-127"/>
              </a:rPr>
              <a:t>금소법</a:t>
            </a:r>
            <a:r>
              <a:rPr lang="en-US" altLang="ko-KR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)</a:t>
            </a:r>
            <a:endParaRPr lang="ko-KR" altLang="en-US" dirty="0">
              <a:latin typeface=".엘리스 디지털배움체 TTF" panose="02000803000000000000" charset="-127"/>
              <a:ea typeface=".엘리스 디지털배움체 TTF" panose="02000803000000000000" charset="-127"/>
            </a:endParaRPr>
          </a:p>
        </p:txBody>
      </p:sp>
      <p:sp>
        <p:nvSpPr>
          <p:cNvPr id="3" name="사각형: 둥근 모서리 3">
            <a:extLst>
              <a:ext uri="{FF2B5EF4-FFF2-40B4-BE49-F238E27FC236}">
                <a16:creationId xmlns:a16="http://schemas.microsoft.com/office/drawing/2014/main" id="{AD438BD5-8FA3-04F0-F79A-79B0154EE7A4}"/>
              </a:ext>
            </a:extLst>
          </p:cNvPr>
          <p:cNvSpPr/>
          <p:nvPr/>
        </p:nvSpPr>
        <p:spPr>
          <a:xfrm>
            <a:off x="4310076" y="1526535"/>
            <a:ext cx="4722557" cy="662750"/>
          </a:xfrm>
          <a:prstGeom prst="roundRect">
            <a:avLst>
              <a:gd name="adj" fmla="val 7480"/>
            </a:avLst>
          </a:prstGeom>
          <a:noFill/>
          <a:ln w="19050">
            <a:solidFill>
              <a:srgbClr val="6699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D9B38F-6E86-1999-9F35-900DE2A2300B}"/>
              </a:ext>
            </a:extLst>
          </p:cNvPr>
          <p:cNvSpPr txBox="1"/>
          <p:nvPr/>
        </p:nvSpPr>
        <p:spPr>
          <a:xfrm>
            <a:off x="6082407" y="1065236"/>
            <a:ext cx="1568058" cy="376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 hangingPunct="1">
              <a:defRPr/>
            </a:pPr>
            <a:r>
              <a:rPr lang="ko-KR" altLang="en-US" sz="1846" kern="1200" dirty="0">
                <a:solidFill>
                  <a:srgbClr val="6699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주요 준수사항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EA7879A-40BB-A453-612C-8E264DC19D80}"/>
              </a:ext>
            </a:extLst>
          </p:cNvPr>
          <p:cNvSpPr txBox="1"/>
          <p:nvPr/>
        </p:nvSpPr>
        <p:spPr>
          <a:xfrm>
            <a:off x="4317713" y="1629674"/>
            <a:ext cx="3001640" cy="51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변경된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변액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적합성 진단 프로세스 준수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당일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재진단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제한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(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설계사 관여 절대 불가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</a:t>
            </a:r>
            <a:endParaRPr lang="ko-KR" altLang="en-US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29" name="사각형: 둥근 모서리 8">
            <a:extLst>
              <a:ext uri="{FF2B5EF4-FFF2-40B4-BE49-F238E27FC236}">
                <a16:creationId xmlns:a16="http://schemas.microsoft.com/office/drawing/2014/main" id="{5D60FA85-5473-6054-7059-F61D42A771B6}"/>
              </a:ext>
            </a:extLst>
          </p:cNvPr>
          <p:cNvSpPr/>
          <p:nvPr/>
        </p:nvSpPr>
        <p:spPr>
          <a:xfrm>
            <a:off x="4310075" y="2308726"/>
            <a:ext cx="4722559" cy="1205312"/>
          </a:xfrm>
          <a:prstGeom prst="roundRect">
            <a:avLst>
              <a:gd name="adj" fmla="val 7480"/>
            </a:avLst>
          </a:prstGeom>
          <a:noFill/>
          <a:ln w="19050">
            <a:solidFill>
              <a:srgbClr val="6699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A74DF8C-623F-2D61-96F9-2426720F6345}"/>
              </a:ext>
            </a:extLst>
          </p:cNvPr>
          <p:cNvSpPr txBox="1"/>
          <p:nvPr/>
        </p:nvSpPr>
        <p:spPr>
          <a:xfrm>
            <a:off x="4317716" y="2329577"/>
            <a:ext cx="3209533" cy="1179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계약관계자 본인 자필 이행 철저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청약서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/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상품설명서 및 부속서류에도 자필 철저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설명의무 이행에 대한 입증 유의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민원대행업체 유의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 (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카톡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녹취 등 억지증거로 민원조장 주의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</a:t>
            </a:r>
            <a:endParaRPr lang="ko-KR" altLang="en-US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31" name="사각형: 둥근 모서리 11">
            <a:extLst>
              <a:ext uri="{FF2B5EF4-FFF2-40B4-BE49-F238E27FC236}">
                <a16:creationId xmlns:a16="http://schemas.microsoft.com/office/drawing/2014/main" id="{F039E392-B162-9552-01BC-DB6180F4F4E9}"/>
              </a:ext>
            </a:extLst>
          </p:cNvPr>
          <p:cNvSpPr/>
          <p:nvPr/>
        </p:nvSpPr>
        <p:spPr>
          <a:xfrm>
            <a:off x="4310075" y="3650292"/>
            <a:ext cx="4722559" cy="570019"/>
          </a:xfrm>
          <a:prstGeom prst="roundRect">
            <a:avLst>
              <a:gd name="adj" fmla="val 7480"/>
            </a:avLst>
          </a:prstGeom>
          <a:noFill/>
          <a:ln w="19050">
            <a:solidFill>
              <a:srgbClr val="6699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BC904F9-6B03-9BBC-2825-860B506249BD}"/>
              </a:ext>
            </a:extLst>
          </p:cNvPr>
          <p:cNvSpPr txBox="1"/>
          <p:nvPr/>
        </p:nvSpPr>
        <p:spPr>
          <a:xfrm>
            <a:off x="4317716" y="3663071"/>
            <a:ext cx="3163045" cy="51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부당승환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금지 등 완전판매 철저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 ‘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상품숙지의무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’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제도에 따른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상품숙지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후 판매</a:t>
            </a:r>
          </a:p>
        </p:txBody>
      </p:sp>
      <p:sp>
        <p:nvSpPr>
          <p:cNvPr id="33" name="사각형: 둥근 모서리 14">
            <a:extLst>
              <a:ext uri="{FF2B5EF4-FFF2-40B4-BE49-F238E27FC236}">
                <a16:creationId xmlns:a16="http://schemas.microsoft.com/office/drawing/2014/main" id="{D450F5BD-90E6-D8F3-ADC1-CDEA45949A00}"/>
              </a:ext>
            </a:extLst>
          </p:cNvPr>
          <p:cNvSpPr/>
          <p:nvPr/>
        </p:nvSpPr>
        <p:spPr>
          <a:xfrm>
            <a:off x="4310075" y="4345669"/>
            <a:ext cx="4757727" cy="472521"/>
          </a:xfrm>
          <a:prstGeom prst="roundRect">
            <a:avLst>
              <a:gd name="adj" fmla="val 7480"/>
            </a:avLst>
          </a:prstGeom>
          <a:noFill/>
          <a:ln w="19050">
            <a:solidFill>
              <a:srgbClr val="6699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6AE3B41-DABD-C93B-E85D-C2331EE72297}"/>
              </a:ext>
            </a:extLst>
          </p:cNvPr>
          <p:cNvSpPr txBox="1"/>
          <p:nvPr/>
        </p:nvSpPr>
        <p:spPr>
          <a:xfrm>
            <a:off x="4317713" y="4320579"/>
            <a:ext cx="3725806" cy="51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 </a:t>
            </a:r>
            <a:r>
              <a:rPr lang="ko-KR" altLang="en-US" sz="1200" kern="1200" dirty="0" err="1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미승인</a:t>
            </a:r>
            <a:r>
              <a:rPr lang="ko-KR" altLang="en-US" sz="1200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자료 사용 금지</a:t>
            </a:r>
            <a:endParaRPr lang="en-US" altLang="ko-KR" sz="1200" kern="1200" dirty="0">
              <a:solidFill>
                <a:srgbClr val="FF0066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블로그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/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유튜브 등으로 안내 시 사전 승인 필수 진행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2A84EFB-EAE5-37D8-8120-11792976C602}"/>
              </a:ext>
            </a:extLst>
          </p:cNvPr>
          <p:cNvSpPr txBox="1"/>
          <p:nvPr/>
        </p:nvSpPr>
        <p:spPr>
          <a:xfrm>
            <a:off x="4317713" y="4926557"/>
            <a:ext cx="4975842" cy="1400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 4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가지 서류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(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부본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약관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설명서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증권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필수전달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모바일 서류전달 프로세스 숙지 후 판매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종합확인서 內 서류전달 필수확인 및 고지내용 숙지 후 필수고지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생보협회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인증표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제시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(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축소 인쇄 무방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</a:t>
            </a: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방문판매 등 개시할 경우 미리 고지 </a:t>
            </a:r>
            <a:r>
              <a:rPr lang="en-US" altLang="ko-KR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(</a:t>
            </a:r>
            <a:r>
              <a:rPr lang="ko-KR" altLang="en-US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목적</a:t>
            </a:r>
            <a:r>
              <a:rPr lang="en-US" altLang="ko-KR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소속</a:t>
            </a:r>
            <a:r>
              <a:rPr lang="en-US" altLang="ko-KR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성명</a:t>
            </a:r>
            <a:r>
              <a:rPr lang="en-US" altLang="ko-KR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권유상품 사전 고지</a:t>
            </a:r>
            <a:r>
              <a:rPr lang="en-US" altLang="ko-KR" sz="11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</a:t>
            </a: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연락금지 요구 즉시 이행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야간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(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저녁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9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시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~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오전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8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시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방문 및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연락 금지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33E19DF-30D3-BFAF-6DD7-F4AD8755BBF0}"/>
              </a:ext>
            </a:extLst>
          </p:cNvPr>
          <p:cNvSpPr txBox="1"/>
          <p:nvPr/>
        </p:nvSpPr>
        <p:spPr>
          <a:xfrm>
            <a:off x="1385413" y="1063373"/>
            <a:ext cx="2467343" cy="376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 hangingPunct="1">
              <a:defRPr/>
            </a:pPr>
            <a:r>
              <a:rPr lang="ko-KR" altLang="en-US" sz="1846" kern="1200" dirty="0">
                <a:solidFill>
                  <a:srgbClr val="54878A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과태료 금액</a:t>
            </a:r>
            <a:r>
              <a:rPr lang="en-US" altLang="ko-KR" sz="1846" kern="1200" dirty="0">
                <a:solidFill>
                  <a:srgbClr val="54878A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(</a:t>
            </a:r>
            <a:r>
              <a:rPr lang="ko-KR" altLang="en-US" sz="1846" kern="1200" dirty="0">
                <a:solidFill>
                  <a:srgbClr val="54878A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개인 최대</a:t>
            </a:r>
            <a:r>
              <a:rPr lang="en-US" altLang="ko-KR" sz="1846" kern="1200" dirty="0">
                <a:solidFill>
                  <a:srgbClr val="54878A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</a:t>
            </a:r>
            <a:endParaRPr lang="ko-KR" altLang="en-US" sz="1846" kern="1200" dirty="0">
              <a:solidFill>
                <a:srgbClr val="54878A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37" name="사각형: 둥근 모서리 23">
            <a:extLst>
              <a:ext uri="{FF2B5EF4-FFF2-40B4-BE49-F238E27FC236}">
                <a16:creationId xmlns:a16="http://schemas.microsoft.com/office/drawing/2014/main" id="{EB342913-7447-4787-21D3-CC295E1D3452}"/>
              </a:ext>
            </a:extLst>
          </p:cNvPr>
          <p:cNvSpPr/>
          <p:nvPr/>
        </p:nvSpPr>
        <p:spPr>
          <a:xfrm>
            <a:off x="873372" y="1529860"/>
            <a:ext cx="3219741" cy="662750"/>
          </a:xfrm>
          <a:prstGeom prst="roundRect">
            <a:avLst>
              <a:gd name="adj" fmla="val 7480"/>
            </a:avLst>
          </a:prstGeom>
          <a:noFill/>
          <a:ln w="19050">
            <a:solidFill>
              <a:srgbClr val="93BBB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E843C17-EFC5-D109-2A8B-66477620AF34}"/>
              </a:ext>
            </a:extLst>
          </p:cNvPr>
          <p:cNvSpPr txBox="1"/>
          <p:nvPr/>
        </p:nvSpPr>
        <p:spPr>
          <a:xfrm>
            <a:off x="911153" y="1628400"/>
            <a:ext cx="795411" cy="51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① 적합성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② 적정성</a:t>
            </a:r>
          </a:p>
        </p:txBody>
      </p:sp>
      <p:sp>
        <p:nvSpPr>
          <p:cNvPr id="39" name="사각형: 둥근 모서리 4">
            <a:extLst>
              <a:ext uri="{FF2B5EF4-FFF2-40B4-BE49-F238E27FC236}">
                <a16:creationId xmlns:a16="http://schemas.microsoft.com/office/drawing/2014/main" id="{494C9D94-85F4-A47A-251D-7E9447259650}"/>
              </a:ext>
            </a:extLst>
          </p:cNvPr>
          <p:cNvSpPr/>
          <p:nvPr/>
        </p:nvSpPr>
        <p:spPr>
          <a:xfrm>
            <a:off x="873372" y="2308727"/>
            <a:ext cx="3219741" cy="527105"/>
          </a:xfrm>
          <a:prstGeom prst="roundRect">
            <a:avLst>
              <a:gd name="adj" fmla="val 7480"/>
            </a:avLst>
          </a:prstGeom>
          <a:noFill/>
          <a:ln w="19050">
            <a:solidFill>
              <a:srgbClr val="93BBB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8BBC2B0-0939-85B5-3B42-96F974A12F4A}"/>
              </a:ext>
            </a:extLst>
          </p:cNvPr>
          <p:cNvSpPr txBox="1"/>
          <p:nvPr/>
        </p:nvSpPr>
        <p:spPr>
          <a:xfrm>
            <a:off x="911154" y="2435391"/>
            <a:ext cx="936475" cy="292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③ 설명의무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3FCEE6B-3F76-767C-8DE4-F86D6DB95933}"/>
              </a:ext>
            </a:extLst>
          </p:cNvPr>
          <p:cNvSpPr txBox="1"/>
          <p:nvPr/>
        </p:nvSpPr>
        <p:spPr>
          <a:xfrm>
            <a:off x="2288042" y="1718770"/>
            <a:ext cx="1741182" cy="323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 hangingPunct="1">
              <a:lnSpc>
                <a:spcPct val="120000"/>
              </a:lnSpc>
              <a:defRPr/>
            </a:pP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1</a:t>
            </a:r>
            <a:r>
              <a:rPr lang="ko-KR" altLang="en-US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천만원</a:t>
            </a: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~3</a:t>
            </a:r>
            <a:r>
              <a:rPr lang="ko-KR" altLang="en-US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천</a:t>
            </a: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5</a:t>
            </a:r>
            <a:r>
              <a:rPr lang="ko-KR" altLang="en-US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백만원</a:t>
            </a:r>
            <a:endParaRPr lang="en-US" altLang="ko-KR" sz="1385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33B6A60-BF3F-3169-3AFA-0821E23BFBE6}"/>
              </a:ext>
            </a:extLst>
          </p:cNvPr>
          <p:cNvSpPr txBox="1"/>
          <p:nvPr/>
        </p:nvSpPr>
        <p:spPr>
          <a:xfrm>
            <a:off x="911151" y="3103392"/>
            <a:ext cx="1354858" cy="292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④ 불공정영업행위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43" name="사각형: 둥근 모서리 4">
            <a:extLst>
              <a:ext uri="{FF2B5EF4-FFF2-40B4-BE49-F238E27FC236}">
                <a16:creationId xmlns:a16="http://schemas.microsoft.com/office/drawing/2014/main" id="{DACC2F92-633C-8A0B-E47E-0CFCAAC1B1DA}"/>
              </a:ext>
            </a:extLst>
          </p:cNvPr>
          <p:cNvSpPr/>
          <p:nvPr/>
        </p:nvSpPr>
        <p:spPr>
          <a:xfrm>
            <a:off x="873372" y="2958836"/>
            <a:ext cx="3219741" cy="557002"/>
          </a:xfrm>
          <a:prstGeom prst="roundRect">
            <a:avLst>
              <a:gd name="adj" fmla="val 7480"/>
            </a:avLst>
          </a:prstGeom>
          <a:noFill/>
          <a:ln w="19050">
            <a:solidFill>
              <a:srgbClr val="93BBB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7EDDF05-6672-6C71-1584-3B7042309C89}"/>
              </a:ext>
            </a:extLst>
          </p:cNvPr>
          <p:cNvSpPr txBox="1"/>
          <p:nvPr/>
        </p:nvSpPr>
        <p:spPr>
          <a:xfrm>
            <a:off x="911153" y="3820829"/>
            <a:ext cx="1228221" cy="292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⑤ 부당권유행위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45" name="사각형: 둥근 모서리 4">
            <a:extLst>
              <a:ext uri="{FF2B5EF4-FFF2-40B4-BE49-F238E27FC236}">
                <a16:creationId xmlns:a16="http://schemas.microsoft.com/office/drawing/2014/main" id="{EE925BB9-CAB8-0E70-3CC3-D26A16FCE5AE}"/>
              </a:ext>
            </a:extLst>
          </p:cNvPr>
          <p:cNvSpPr/>
          <p:nvPr/>
        </p:nvSpPr>
        <p:spPr>
          <a:xfrm>
            <a:off x="873372" y="3650291"/>
            <a:ext cx="3219741" cy="570018"/>
          </a:xfrm>
          <a:prstGeom prst="roundRect">
            <a:avLst>
              <a:gd name="adj" fmla="val 7480"/>
            </a:avLst>
          </a:prstGeom>
          <a:noFill/>
          <a:ln w="19050">
            <a:solidFill>
              <a:srgbClr val="93BBB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2F7C5B3-D7BB-07E4-09DE-160A6F22719C}"/>
              </a:ext>
            </a:extLst>
          </p:cNvPr>
          <p:cNvSpPr txBox="1"/>
          <p:nvPr/>
        </p:nvSpPr>
        <p:spPr>
          <a:xfrm>
            <a:off x="911152" y="4421639"/>
            <a:ext cx="1301959" cy="292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⑥ 허위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·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과장광고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47" name="사각형: 둥근 모서리 4">
            <a:extLst>
              <a:ext uri="{FF2B5EF4-FFF2-40B4-BE49-F238E27FC236}">
                <a16:creationId xmlns:a16="http://schemas.microsoft.com/office/drawing/2014/main" id="{B812D19C-D4BF-B96D-53E6-299CEAD70A9E}"/>
              </a:ext>
            </a:extLst>
          </p:cNvPr>
          <p:cNvSpPr/>
          <p:nvPr/>
        </p:nvSpPr>
        <p:spPr>
          <a:xfrm>
            <a:off x="873372" y="4345972"/>
            <a:ext cx="3219741" cy="472217"/>
          </a:xfrm>
          <a:prstGeom prst="roundRect">
            <a:avLst>
              <a:gd name="adj" fmla="val 7480"/>
            </a:avLst>
          </a:prstGeom>
          <a:noFill/>
          <a:ln w="19050">
            <a:solidFill>
              <a:srgbClr val="93BBB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1AFCB49-828A-269F-1FB0-14F4A054AED5}"/>
              </a:ext>
            </a:extLst>
          </p:cNvPr>
          <p:cNvSpPr txBox="1"/>
          <p:nvPr/>
        </p:nvSpPr>
        <p:spPr>
          <a:xfrm>
            <a:off x="904375" y="4975599"/>
            <a:ext cx="886781" cy="292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+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서류제공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B825BD-8015-BDB6-E10F-C96FCEC554F2}"/>
              </a:ext>
            </a:extLst>
          </p:cNvPr>
          <p:cNvSpPr txBox="1"/>
          <p:nvPr/>
        </p:nvSpPr>
        <p:spPr>
          <a:xfrm>
            <a:off x="904375" y="5281705"/>
            <a:ext cx="886781" cy="292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+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고지의무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pic>
        <p:nvPicPr>
          <p:cNvPr id="50" name="그림 49">
            <a:extLst>
              <a:ext uri="{FF2B5EF4-FFF2-40B4-BE49-F238E27FC236}">
                <a16:creationId xmlns:a16="http://schemas.microsoft.com/office/drawing/2014/main" id="{BA1433F1-6419-5C4F-E19A-B8F520768B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3" b="96768" l="4370" r="47496">
                        <a14:foregroundMark x1="8303" y1="57212" x2="6185" y2="81657"/>
                        <a14:foregroundMark x1="4639" y1="54667" x2="4403" y2="58020"/>
                        <a14:foregroundMark x1="23429" y1="22303" x2="29983" y2="40485"/>
                        <a14:foregroundMark x1="32202" y1="10828" x2="37435" y2="65361"/>
                        <a14:foregroundMark x1="18655" y1="19919" x2="20303" y2="41980"/>
                        <a14:foregroundMark x1="24303" y1="6141" x2="37109" y2="9212"/>
                        <a14:foregroundMark x1="39429" y1="6828" x2="37311" y2="30465"/>
                        <a14:foregroundMark x1="21849" y1="8283" x2="22655" y2="40081"/>
                        <a14:foregroundMark x1="22655" y1="40081" x2="23429" y2="41697"/>
                        <a14:foregroundMark x1="16403" y1="12687" x2="17647" y2="39152"/>
                        <a14:foregroundMark x1="17647" y1="39152" x2="17849" y2="39838"/>
                        <a14:foregroundMark x1="16975" y1="6141" x2="20101" y2="45455"/>
                        <a14:foregroundMark x1="20101" y1="45455" x2="20639" y2="47596"/>
                        <a14:foregroundMark x1="15630" y1="5212" x2="47328" y2="2141"/>
                        <a14:foregroundMark x1="47328" y1="2141" x2="47328" y2="2141"/>
                        <a14:foregroundMark x1="11529" y1="1737" x2="12067" y2="4000"/>
                        <a14:foregroundMark x1="9412" y1="5495" x2="9412" y2="6424"/>
                        <a14:foregroundMark x1="10286" y1="5616" x2="10622" y2="8162"/>
                        <a14:foregroundMark x1="47563" y1="1333" x2="47563" y2="3475"/>
                        <a14:foregroundMark x1="10084" y1="8404" x2="9950" y2="10303"/>
                        <a14:foregroundMark x1="28101" y1="404" x2="30319" y2="687"/>
                        <a14:foregroundMark x1="37311" y1="687" x2="42218" y2="929"/>
                        <a14:foregroundMark x1="10420" y1="13253" x2="10521" y2="19111"/>
                        <a14:foregroundMark x1="15193" y1="60687" x2="16303" y2="85131"/>
                        <a14:foregroundMark x1="20202" y1="77657" x2="23630" y2="96768"/>
                        <a14:foregroundMark x1="8403" y1="66586" x2="11294" y2="80081"/>
                        <a14:foregroundMark x1="41109" y1="283" x2="44437" y2="283"/>
                        <a14:backgroundMark x1="37210" y1="66949" x2="38555" y2="74061"/>
                        <a14:backgroundMark x1="37647" y1="65616" x2="37782" y2="74303"/>
                        <a14:backgroundMark x1="37983" y1="68162" x2="37983" y2="76040"/>
                        <a14:backgroundMark x1="37445" y1="67758" x2="38218" y2="74061"/>
                        <a14:backgroundMark x1="37109" y1="65495" x2="37782" y2="67758"/>
                        <a14:backgroundMark x1="37311" y1="64848" x2="37311" y2="660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294" b="-16927"/>
          <a:stretch/>
        </p:blipFill>
        <p:spPr>
          <a:xfrm>
            <a:off x="908666" y="886644"/>
            <a:ext cx="442813" cy="712485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B017EE1B-044D-063D-3B64-9B163D2B2177}"/>
              </a:ext>
            </a:extLst>
          </p:cNvPr>
          <p:cNvSpPr txBox="1"/>
          <p:nvPr/>
        </p:nvSpPr>
        <p:spPr>
          <a:xfrm>
            <a:off x="2772908" y="2410587"/>
            <a:ext cx="1042273" cy="323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 hangingPunct="1">
              <a:lnSpc>
                <a:spcPct val="120000"/>
              </a:lnSpc>
              <a:defRPr/>
            </a:pP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3</a:t>
            </a:r>
            <a:r>
              <a:rPr lang="ko-KR" altLang="en-US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천</a:t>
            </a: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5</a:t>
            </a:r>
            <a:r>
              <a:rPr lang="ko-KR" altLang="en-US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백만원</a:t>
            </a:r>
            <a:endParaRPr lang="en-US" altLang="ko-KR" sz="1385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68DBC68-018F-1E85-3841-6EFB92DF9996}"/>
              </a:ext>
            </a:extLst>
          </p:cNvPr>
          <p:cNvSpPr txBox="1"/>
          <p:nvPr/>
        </p:nvSpPr>
        <p:spPr>
          <a:xfrm>
            <a:off x="2772908" y="3790567"/>
            <a:ext cx="1042273" cy="323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 hangingPunct="1">
              <a:lnSpc>
                <a:spcPct val="120000"/>
              </a:lnSpc>
              <a:defRPr/>
            </a:pP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3</a:t>
            </a:r>
            <a:r>
              <a:rPr lang="ko-KR" altLang="en-US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천</a:t>
            </a: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5</a:t>
            </a:r>
            <a:r>
              <a:rPr lang="ko-KR" altLang="en-US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백만원</a:t>
            </a:r>
            <a:endParaRPr lang="en-US" altLang="ko-KR" sz="1385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DE35227-65F6-6859-F206-CB0CDD44F79E}"/>
              </a:ext>
            </a:extLst>
          </p:cNvPr>
          <p:cNvSpPr txBox="1"/>
          <p:nvPr/>
        </p:nvSpPr>
        <p:spPr>
          <a:xfrm>
            <a:off x="2906759" y="4414914"/>
            <a:ext cx="774571" cy="323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 hangingPunct="1">
              <a:lnSpc>
                <a:spcPct val="120000"/>
              </a:lnSpc>
              <a:defRPr/>
            </a:pP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5</a:t>
            </a:r>
            <a:r>
              <a:rPr lang="ko-KR" altLang="en-US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천만원</a:t>
            </a:r>
            <a:endParaRPr lang="en-US" altLang="ko-KR" sz="1385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907E13D-4432-EED4-2E32-348122A8BD7C}"/>
              </a:ext>
            </a:extLst>
          </p:cNvPr>
          <p:cNvSpPr txBox="1"/>
          <p:nvPr/>
        </p:nvSpPr>
        <p:spPr>
          <a:xfrm>
            <a:off x="2793037" y="3072491"/>
            <a:ext cx="1042273" cy="323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 hangingPunct="1">
              <a:lnSpc>
                <a:spcPct val="120000"/>
              </a:lnSpc>
              <a:defRPr/>
            </a:pP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3</a:t>
            </a:r>
            <a:r>
              <a:rPr lang="ko-KR" altLang="en-US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천</a:t>
            </a: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5</a:t>
            </a:r>
            <a:r>
              <a:rPr lang="ko-KR" altLang="en-US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백만원</a:t>
            </a:r>
            <a:endParaRPr lang="en-US" altLang="ko-KR" sz="1385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pic>
        <p:nvPicPr>
          <p:cNvPr id="55" name="그림 54">
            <a:extLst>
              <a:ext uri="{FF2B5EF4-FFF2-40B4-BE49-F238E27FC236}">
                <a16:creationId xmlns:a16="http://schemas.microsoft.com/office/drawing/2014/main" id="{97529E7B-FD04-D7D1-D9C4-FF8FBBC691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0" b="99394" l="9980" r="96566">
                        <a14:foregroundMark x1="18222" y1="87273" x2="19030" y2="96162"/>
                        <a14:foregroundMark x1="23879" y1="88202" x2="25778" y2="97253"/>
                        <a14:foregroundMark x1="23192" y1="86465" x2="29778" y2="87152"/>
                        <a14:foregroundMark x1="87556" y1="90626" x2="91071" y2="98465"/>
                        <a14:foregroundMark x1="96323" y1="97657" x2="96606" y2="98303"/>
                        <a14:foregroundMark x1="90384" y1="77980" x2="94828" y2="82707"/>
                        <a14:foregroundMark x1="79111" y1="94545" x2="81374" y2="99394"/>
                        <a14:foregroundMark x1="76929" y1="96444" x2="76808" y2="98586"/>
                        <a14:foregroundMark x1="90949" y1="91313" x2="94586" y2="94667"/>
                        <a14:foregroundMark x1="91475" y1="90101" x2="93374" y2="96566"/>
                        <a14:foregroundMark x1="92162" y1="89980" x2="93091" y2="94424"/>
                        <a14:foregroundMark x1="16323" y1="92646" x2="15232" y2="966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284" y="805862"/>
            <a:ext cx="708122" cy="708122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541011C0-CDD3-59D2-4969-10EEFB75A527}"/>
              </a:ext>
            </a:extLst>
          </p:cNvPr>
          <p:cNvSpPr txBox="1"/>
          <p:nvPr/>
        </p:nvSpPr>
        <p:spPr>
          <a:xfrm>
            <a:off x="904376" y="5587811"/>
            <a:ext cx="2071401" cy="51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+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신원 확인</a:t>
            </a:r>
            <a:r>
              <a:rPr lang="en-US" altLang="ko-KR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미리 </a:t>
            </a:r>
            <a:r>
              <a:rPr lang="ko-KR" altLang="en-US" sz="1200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성명등</a:t>
            </a:r>
            <a:r>
              <a:rPr lang="ko-KR" altLang="en-US" sz="12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밝힘</a:t>
            </a:r>
            <a:endParaRPr lang="en-US" altLang="ko-KR" sz="12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20000"/>
              </a:lnSpc>
              <a:defRPr/>
            </a:pPr>
            <a:r>
              <a:rPr lang="en-US" altLang="ko-KR" sz="1200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                  (</a:t>
            </a:r>
            <a:r>
              <a:rPr lang="ko-KR" altLang="en-US" sz="1200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거짓으로 밝힘</a:t>
            </a:r>
            <a:r>
              <a:rPr lang="en-US" altLang="ko-KR" sz="1200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5C753A5-1886-7DBB-245B-2EE2779A7E09}"/>
              </a:ext>
            </a:extLst>
          </p:cNvPr>
          <p:cNvSpPr txBox="1"/>
          <p:nvPr/>
        </p:nvSpPr>
        <p:spPr>
          <a:xfrm>
            <a:off x="2984348" y="5593501"/>
            <a:ext cx="1149674" cy="542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hangingPunct="1">
              <a:lnSpc>
                <a:spcPct val="110000"/>
              </a:lnSpc>
              <a:defRPr/>
            </a:pP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1</a:t>
            </a:r>
            <a:r>
              <a:rPr lang="ko-KR" altLang="en-US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백만원</a:t>
            </a:r>
            <a:endParaRPr lang="en-US" altLang="ko-KR" sz="1385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defTabSz="457200" hangingPunct="1">
              <a:lnSpc>
                <a:spcPct val="110000"/>
              </a:lnSpc>
              <a:defRPr/>
            </a:pPr>
            <a:r>
              <a:rPr lang="en-US" altLang="ko-KR" sz="1385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1</a:t>
            </a:r>
            <a:r>
              <a:rPr lang="ko-KR" altLang="en-US" sz="1385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천만원 벌금</a:t>
            </a:r>
            <a:endParaRPr lang="en-US" altLang="ko-KR" sz="1385" kern="1200" dirty="0">
              <a:solidFill>
                <a:srgbClr val="FF0066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9859F7D-7791-5058-5BB3-D814F255E0D8}"/>
              </a:ext>
            </a:extLst>
          </p:cNvPr>
          <p:cNvSpPr txBox="1"/>
          <p:nvPr/>
        </p:nvSpPr>
        <p:spPr>
          <a:xfrm>
            <a:off x="2984350" y="5184334"/>
            <a:ext cx="774571" cy="3718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 hangingPunct="1">
              <a:lnSpc>
                <a:spcPct val="150000"/>
              </a:lnSpc>
              <a:defRPr/>
            </a:pP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1</a:t>
            </a:r>
            <a:r>
              <a:rPr lang="ko-KR" altLang="en-US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천만원</a:t>
            </a:r>
            <a:endParaRPr lang="en-US" altLang="ko-KR" sz="1385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9B56DE9-D6E5-9FF1-123D-0DB23AA528F4}"/>
              </a:ext>
            </a:extLst>
          </p:cNvPr>
          <p:cNvSpPr txBox="1"/>
          <p:nvPr/>
        </p:nvSpPr>
        <p:spPr>
          <a:xfrm>
            <a:off x="1795689" y="4896230"/>
            <a:ext cx="2299027" cy="3718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 hangingPunct="1">
              <a:lnSpc>
                <a:spcPct val="150000"/>
              </a:lnSpc>
              <a:defRPr/>
            </a:pP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2</a:t>
            </a:r>
            <a:r>
              <a:rPr lang="ko-KR" altLang="en-US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천만원</a:t>
            </a: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(</a:t>
            </a:r>
            <a:r>
              <a:rPr lang="ko-KR" altLang="en-US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설명서 </a:t>
            </a: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3</a:t>
            </a:r>
            <a:r>
              <a:rPr lang="ko-KR" altLang="en-US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천</a:t>
            </a: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5</a:t>
            </a:r>
            <a:r>
              <a:rPr lang="ko-KR" altLang="en-US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백만원</a:t>
            </a:r>
            <a:r>
              <a:rPr lang="en-US" altLang="ko-KR" sz="1385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</a:t>
            </a:r>
          </a:p>
        </p:txBody>
      </p:sp>
      <p:sp>
        <p:nvSpPr>
          <p:cNvPr id="60" name="자유형: 도형 59">
            <a:extLst>
              <a:ext uri="{FF2B5EF4-FFF2-40B4-BE49-F238E27FC236}">
                <a16:creationId xmlns:a16="http://schemas.microsoft.com/office/drawing/2014/main" id="{6BE15CFA-C60B-3844-30A1-3CA6F99E3BE0}"/>
              </a:ext>
            </a:extLst>
          </p:cNvPr>
          <p:cNvSpPr/>
          <p:nvPr/>
        </p:nvSpPr>
        <p:spPr>
          <a:xfrm>
            <a:off x="952500" y="5556739"/>
            <a:ext cx="8044962" cy="782516"/>
          </a:xfrm>
          <a:custGeom>
            <a:avLst/>
            <a:gdLst>
              <a:gd name="connsiteX0" fmla="*/ 0 w 8044962"/>
              <a:gd name="connsiteY0" fmla="*/ 0 h 738554"/>
              <a:gd name="connsiteX1" fmla="*/ 2936631 w 8044962"/>
              <a:gd name="connsiteY1" fmla="*/ 0 h 738554"/>
              <a:gd name="connsiteX2" fmla="*/ 3472962 w 8044962"/>
              <a:gd name="connsiteY2" fmla="*/ 290147 h 738554"/>
              <a:gd name="connsiteX3" fmla="*/ 8044962 w 8044962"/>
              <a:gd name="connsiteY3" fmla="*/ 290147 h 738554"/>
              <a:gd name="connsiteX4" fmla="*/ 8044962 w 8044962"/>
              <a:gd name="connsiteY4" fmla="*/ 738554 h 738554"/>
              <a:gd name="connsiteX5" fmla="*/ 0 w 8044962"/>
              <a:gd name="connsiteY5" fmla="*/ 738554 h 738554"/>
              <a:gd name="connsiteX6" fmla="*/ 0 w 8044962"/>
              <a:gd name="connsiteY6" fmla="*/ 0 h 7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44962" h="738554">
                <a:moveTo>
                  <a:pt x="0" y="0"/>
                </a:moveTo>
                <a:lnTo>
                  <a:pt x="2936631" y="0"/>
                </a:lnTo>
                <a:lnTo>
                  <a:pt x="3472962" y="290147"/>
                </a:lnTo>
                <a:lnTo>
                  <a:pt x="8044962" y="290147"/>
                </a:lnTo>
                <a:lnTo>
                  <a:pt x="8044962" y="738554"/>
                </a:lnTo>
                <a:lnTo>
                  <a:pt x="0" y="738554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800" kern="1200" dirty="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61" name="사각형: 둥근 모서리 4">
            <a:extLst>
              <a:ext uri="{FF2B5EF4-FFF2-40B4-BE49-F238E27FC236}">
                <a16:creationId xmlns:a16="http://schemas.microsoft.com/office/drawing/2014/main" id="{B18FA597-E4E2-FB2C-43B0-91DF503A0E18}"/>
              </a:ext>
            </a:extLst>
          </p:cNvPr>
          <p:cNvSpPr/>
          <p:nvPr/>
        </p:nvSpPr>
        <p:spPr>
          <a:xfrm>
            <a:off x="873372" y="4958864"/>
            <a:ext cx="3219741" cy="1429607"/>
          </a:xfrm>
          <a:prstGeom prst="roundRect">
            <a:avLst>
              <a:gd name="adj" fmla="val 3790"/>
            </a:avLst>
          </a:prstGeom>
          <a:noFill/>
          <a:ln w="19050">
            <a:solidFill>
              <a:srgbClr val="93BBB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63" name="사각형: 둥근 모서리 17">
            <a:extLst>
              <a:ext uri="{FF2B5EF4-FFF2-40B4-BE49-F238E27FC236}">
                <a16:creationId xmlns:a16="http://schemas.microsoft.com/office/drawing/2014/main" id="{1D23F681-B445-A54C-3208-FDE3D995974B}"/>
              </a:ext>
            </a:extLst>
          </p:cNvPr>
          <p:cNvSpPr/>
          <p:nvPr/>
        </p:nvSpPr>
        <p:spPr>
          <a:xfrm>
            <a:off x="4310076" y="4953546"/>
            <a:ext cx="4757727" cy="1434922"/>
          </a:xfrm>
          <a:prstGeom prst="roundRect">
            <a:avLst>
              <a:gd name="adj" fmla="val 1965"/>
            </a:avLst>
          </a:prstGeom>
          <a:noFill/>
          <a:ln w="19050">
            <a:solidFill>
              <a:srgbClr val="6699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hangingPunct="1">
              <a:defRPr/>
            </a:pPr>
            <a:endParaRPr lang="ko-KR" altLang="en-US" sz="1662" kern="1200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D594A71-6DE2-808B-8830-5145A57AB0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32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307487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6DA6ED-38A9-FF76-B7BE-24F7A455C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이것만은 꼭 지켜주세요</a:t>
            </a:r>
            <a:r>
              <a:rPr lang="en-US" altLang="ko-KR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…</a:t>
            </a:r>
            <a:endParaRPr lang="ko-KR" altLang="en-US" dirty="0">
              <a:latin typeface=".엘리스 디지털배움체 TTF" panose="02000803000000000000" charset="-127"/>
              <a:ea typeface=".엘리스 디지털배움체 TTF" panose="02000803000000000000" charset="-127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30F130D4-E921-2034-CDBE-E9F7009D135C}"/>
              </a:ext>
            </a:extLst>
          </p:cNvPr>
          <p:cNvGraphicFramePr>
            <a:graphicFrameLocks noGrp="1"/>
          </p:cNvGraphicFramePr>
          <p:nvPr/>
        </p:nvGraphicFramePr>
        <p:xfrm>
          <a:off x="508073" y="1103129"/>
          <a:ext cx="9351816" cy="53707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1848">
                  <a:extLst>
                    <a:ext uri="{9D8B030D-6E8A-4147-A177-3AD203B41FA5}">
                      <a16:colId xmlns:a16="http://schemas.microsoft.com/office/drawing/2014/main" val="105794728"/>
                    </a:ext>
                  </a:extLst>
                </a:gridCol>
                <a:gridCol w="7309968">
                  <a:extLst>
                    <a:ext uri="{9D8B030D-6E8A-4147-A177-3AD203B41FA5}">
                      <a16:colId xmlns:a16="http://schemas.microsoft.com/office/drawing/2014/main" val="9203336"/>
                    </a:ext>
                  </a:extLst>
                </a:gridCol>
              </a:tblGrid>
              <a:tr h="481727">
                <a:tc>
                  <a:txBody>
                    <a:bodyPr/>
                    <a:lstStyle/>
                    <a:p>
                      <a:pPr marL="0" marR="0" indent="0" algn="ctr" defTabSz="1828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구분</a:t>
                      </a:r>
                    </a:p>
                  </a:txBody>
                  <a:tcPr marL="37785" marR="37785" marT="22860" marB="228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내용 및 </a:t>
                      </a:r>
                      <a:r>
                        <a:rPr kumimoji="1" lang="ko-KR" altLang="en-US" sz="11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미이행</a:t>
                      </a:r>
                      <a:r>
                        <a:rPr kumimoji="1" lang="ko-KR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 사례</a:t>
                      </a:r>
                    </a:p>
                  </a:txBody>
                  <a:tcPr marL="37785" marR="37785" marT="22860" marB="228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07339"/>
                  </a:ext>
                </a:extLst>
              </a:tr>
              <a:tr h="1173772">
                <a:tc>
                  <a:txBody>
                    <a:bodyPr/>
                    <a:lstStyle/>
                    <a:p>
                      <a:pPr marL="0" marR="0" indent="0" algn="ctr" defTabSz="1828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중복계약</a:t>
                      </a:r>
                      <a:r>
                        <a:rPr kumimoji="1" lang="ko-KR" alt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 체결 확인 의무</a:t>
                      </a:r>
                      <a:endParaRPr kumimoji="1" lang="en-US" altLang="ko-KR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</a:endParaRPr>
                    </a:p>
                    <a:p>
                      <a:pPr marL="0" marR="0" indent="0" algn="ctr" defTabSz="1828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반드시 이행</a:t>
                      </a:r>
                      <a:r>
                        <a:rPr kumimoji="1" lang="en-US" altLang="ko-KR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!</a:t>
                      </a:r>
                      <a:endParaRPr kumimoji="1" lang="ko-KR" altLang="en-US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</a:endParaRPr>
                    </a:p>
                  </a:txBody>
                  <a:tcPr marL="37785" marR="37785" marT="22860" marB="228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○ 보험회사 또는 보험의 모집에 종사하는 자는 대통령령으로 정하는 보험계약을 모집하기 전에 보험계약자가 되려는 자의 동의를 얻어</a:t>
                      </a:r>
                    </a:p>
                    <a:p>
                      <a:pPr algn="l" latinLnBrk="1"/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    모집하고자 하는 보험계약과 동일한 위험을 보장하는 보험계약을 체결하고 있는지를 확인하여야 하며 확인한 내용을 보험계약자가</a:t>
                      </a:r>
                    </a:p>
                    <a:p>
                      <a:pPr algn="l" latinLnBrk="1"/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    되려는 자에게 즉시 알려야 한다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.</a:t>
                      </a:r>
                    </a:p>
                    <a:p>
                      <a:pPr algn="l" latinLnBrk="1"/>
                      <a:endParaRPr kumimoji="1" lang="en-US" altLang="ko-KR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</a:endParaRPr>
                    </a:p>
                    <a:p>
                      <a:pPr algn="l" latinLnBrk="1"/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※ </a:t>
                      </a:r>
                      <a:r>
                        <a:rPr kumimoji="1" lang="ko-KR" altLang="en-US" sz="10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보험업법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 제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95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조의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5 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위반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, 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보험업법시행령 제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42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조의 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5</a:t>
                      </a:r>
                      <a:endParaRPr kumimoji="1" lang="ko-KR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</a:endParaRPr>
                    </a:p>
                  </a:txBody>
                  <a:tcPr marL="37785" marR="37785" marT="22860" marB="22860" anchor="ctr"/>
                </a:tc>
                <a:extLst>
                  <a:ext uri="{0D108BD9-81ED-4DB2-BD59-A6C34878D82A}">
                    <a16:rowId xmlns:a16="http://schemas.microsoft.com/office/drawing/2014/main" val="3726054349"/>
                  </a:ext>
                </a:extLst>
              </a:tr>
              <a:tr h="1367660">
                <a:tc>
                  <a:txBody>
                    <a:bodyPr/>
                    <a:lstStyle/>
                    <a:p>
                      <a:pPr marL="0" marR="0" indent="0" algn="ctr" defTabSz="1828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개인</a:t>
                      </a:r>
                      <a:r>
                        <a:rPr kumimoji="1" lang="en-US" altLang="ko-KR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(</a:t>
                      </a:r>
                      <a:r>
                        <a:rPr kumimoji="1" lang="ko-KR" alt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신용</a:t>
                      </a:r>
                      <a:r>
                        <a:rPr kumimoji="1" lang="en-US" altLang="ko-KR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)</a:t>
                      </a:r>
                      <a:r>
                        <a:rPr kumimoji="1" lang="ko-KR" alt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정보 동의서 </a:t>
                      </a:r>
                      <a:br>
                        <a:rPr kumimoji="1" lang="ko-KR" alt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</a:br>
                      <a:r>
                        <a:rPr kumimoji="1" lang="ko-KR" alt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자필서명 확인 필수</a:t>
                      </a:r>
                      <a:r>
                        <a:rPr kumimoji="1" lang="en-US" altLang="ko-KR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!</a:t>
                      </a:r>
                      <a:endParaRPr kumimoji="1" lang="ko-KR" altLang="en-US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○ 고객으로부터 정보제공 동의를 위한 자필 서명 동의서 반드시 확인</a:t>
                      </a:r>
                      <a:endParaRPr kumimoji="1" lang="en-US" altLang="ko-KR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</a:endParaRPr>
                    </a:p>
                    <a:p>
                      <a:pPr algn="l" latinLnBrk="1"/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   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 보험설계사의 대필 등이 발생하지 않도록 청약서 자필서명 대조 등 점검 철저</a:t>
                      </a:r>
                    </a:p>
                  </a:txBody>
                  <a:tcPr marL="37785" marR="37785" marT="22860" marB="22860" anchor="ctr"/>
                </a:tc>
                <a:extLst>
                  <a:ext uri="{0D108BD9-81ED-4DB2-BD59-A6C34878D82A}">
                    <a16:rowId xmlns:a16="http://schemas.microsoft.com/office/drawing/2014/main" val="1415221391"/>
                  </a:ext>
                </a:extLst>
              </a:tr>
              <a:tr h="1173772">
                <a:tc>
                  <a:txBody>
                    <a:bodyPr/>
                    <a:lstStyle/>
                    <a:p>
                      <a:pPr marL="0" marR="0" indent="0" algn="ctr" defTabSz="1828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다른 모집종사자의 명의를 </a:t>
                      </a:r>
                      <a:br>
                        <a:rPr kumimoji="1" lang="ko-KR" alt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</a:br>
                      <a:r>
                        <a:rPr kumimoji="1" lang="ko-KR" alt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이용한 보험모집 불가</a:t>
                      </a:r>
                      <a:r>
                        <a:rPr kumimoji="1" lang="en-US" altLang="ko-KR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!</a:t>
                      </a:r>
                      <a:endParaRPr kumimoji="1" lang="ko-KR" altLang="en-US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○ 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00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생명보험㈜ 前소속 보험설계사 △△은 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20XX.XX.XX.∼20XX.XX.XX. 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기간 중 본인이 모집한 △△ ‘△△’ 등 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3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건의 생명보험</a:t>
                      </a:r>
                    </a:p>
                    <a:p>
                      <a:pPr algn="l" latinLnBrk="1"/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    계약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(</a:t>
                      </a:r>
                      <a:r>
                        <a:rPr kumimoji="1" lang="ko-KR" altLang="en-US" sz="10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초회보험료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 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0.3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백만원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)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을 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000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 보험대리점 소속 보험설계사인 △△이 모집한 것으로 처리하고 </a:t>
                      </a:r>
                      <a:r>
                        <a:rPr kumimoji="1" lang="ko-KR" altLang="en-US" sz="10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모집수수료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 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1.7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백만원을</a:t>
                      </a:r>
                    </a:p>
                    <a:p>
                      <a:pPr algn="l" latinLnBrk="1"/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    지급받은 사실이 있음</a:t>
                      </a:r>
                    </a:p>
                    <a:p>
                      <a:pPr algn="l" latinLnBrk="1"/>
                      <a:endParaRPr kumimoji="1" lang="ko-KR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</a:endParaRPr>
                    </a:p>
                    <a:p>
                      <a:pPr algn="l" latinLnBrk="1"/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 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※ </a:t>
                      </a:r>
                      <a:r>
                        <a:rPr kumimoji="1" lang="ko-KR" altLang="en-US" sz="10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보험업법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 제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97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조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(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보험계약의 체결 또는 모집에 관한 금지행위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)  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제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1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항 제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8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</a:rPr>
                        <a:t>호</a:t>
                      </a:r>
                    </a:p>
                  </a:txBody>
                  <a:tcPr marL="37785" marR="37785" marT="22860" marB="22860" anchor="ctr"/>
                </a:tc>
                <a:extLst>
                  <a:ext uri="{0D108BD9-81ED-4DB2-BD59-A6C34878D82A}">
                    <a16:rowId xmlns:a16="http://schemas.microsoft.com/office/drawing/2014/main" val="2881344633"/>
                  </a:ext>
                </a:extLst>
              </a:tr>
              <a:tr h="1173772">
                <a:tc>
                  <a:txBody>
                    <a:bodyPr/>
                    <a:lstStyle/>
                    <a:p>
                      <a:pPr marL="0" marR="0" indent="0" algn="ctr" defTabSz="1828800" fontAlgn="ctr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자필서명 반드시 이행</a:t>
                      </a:r>
                      <a:r>
                        <a:rPr kumimoji="1" lang="en-US" altLang="ko-KR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!</a:t>
                      </a:r>
                      <a:endParaRPr kumimoji="1" lang="ko-KR" altLang="en-US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37785" marR="37785" marT="22860" marB="228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○ 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B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대리점 설계사들은 영업 과정에서 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1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차 계약자 </a:t>
                      </a:r>
                      <a:r>
                        <a:rPr kumimoji="1" lang="ko-KR" altLang="en-US" sz="10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방문시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 </a:t>
                      </a:r>
                      <a:r>
                        <a:rPr kumimoji="1" lang="ko-KR" altLang="en-US" sz="10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공청약서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 하단에만 자필서명을 받고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, 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상품설명서에는 계약자 </a:t>
                      </a:r>
                      <a:endParaRPr kumimoji="1" lang="en-US" altLang="ko-KR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맑은 고딕"/>
                      </a:endParaRPr>
                    </a:p>
                    <a:p>
                      <a:pPr algn="l" latinLnBrk="1"/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    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자필서명없이 설계사가 대필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(2</a:t>
                      </a:r>
                      <a:r>
                        <a:rPr kumimoji="1" lang="ko-KR" altLang="en-US" sz="10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차방문하지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 않음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)</a:t>
                      </a:r>
                    </a:p>
                    <a:p>
                      <a:pPr algn="l" latinLnBrk="1"/>
                      <a:endParaRPr kumimoji="1" lang="en-US" altLang="ko-KR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맑은 고딕"/>
                      </a:endParaRPr>
                    </a:p>
                    <a:p>
                      <a:pPr algn="l" latinLnBrk="1"/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※ </a:t>
                      </a:r>
                      <a:r>
                        <a:rPr kumimoji="1" lang="ko-KR" altLang="en-US" sz="10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보험업법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 제</a:t>
                      </a:r>
                      <a:r>
                        <a:rPr kumimoji="1" lang="en-US" altLang="ko-KR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97</a:t>
                      </a:r>
                      <a:r>
                        <a:rPr kumimoji="1" lang="ko-KR" alt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맑은 고딕"/>
                        </a:rPr>
                        <a:t>조</a:t>
                      </a:r>
                    </a:p>
                  </a:txBody>
                  <a:tcPr marL="37785" marR="37785" marT="22860" marB="22860" anchor="ctr"/>
                </a:tc>
                <a:extLst>
                  <a:ext uri="{0D108BD9-81ED-4DB2-BD59-A6C34878D82A}">
                    <a16:rowId xmlns:a16="http://schemas.microsoft.com/office/drawing/2014/main" val="4152578501"/>
                  </a:ext>
                </a:extLst>
              </a:tr>
            </a:tbl>
          </a:graphicData>
        </a:graphic>
      </p:graphicFrame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5EAB588-0FC9-C155-6EC9-BADE7CEF2A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33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432528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6DA6ED-38A9-FF76-B7BE-24F7A455C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보험사기 유발행위 금지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7858BCB-FE61-6478-6CEA-16AC9382C5D7}"/>
              </a:ext>
            </a:extLst>
          </p:cNvPr>
          <p:cNvGrpSpPr/>
          <p:nvPr/>
        </p:nvGrpSpPr>
        <p:grpSpPr>
          <a:xfrm>
            <a:off x="268955" y="1252394"/>
            <a:ext cx="9830053" cy="4767551"/>
            <a:chOff x="655829" y="1169988"/>
            <a:chExt cx="8675382" cy="5227637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8F68F9EA-C57A-AD7C-E626-C6D675A315C6}"/>
                </a:ext>
              </a:extLst>
            </p:cNvPr>
            <p:cNvSpPr/>
            <p:nvPr/>
          </p:nvSpPr>
          <p:spPr>
            <a:xfrm>
              <a:off x="4711510" y="1933575"/>
              <a:ext cx="4529137" cy="4464050"/>
            </a:xfrm>
            <a:prstGeom prst="rect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457200" latinLnBrk="1" hangingPunct="1">
                <a:defRPr/>
              </a:pPr>
              <a:endParaRPr lang="ko-KR" altLang="en-US" sz="2000" kern="1200" dirty="0">
                <a:solidFill>
                  <a:prstClr val="white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endParaRPr>
            </a:p>
          </p:txBody>
        </p:sp>
        <p:sp>
          <p:nvSpPr>
            <p:cNvPr id="6" name="모서리가 둥근 직사각형 44">
              <a:extLst>
                <a:ext uri="{FF2B5EF4-FFF2-40B4-BE49-F238E27FC236}">
                  <a16:creationId xmlns:a16="http://schemas.microsoft.com/office/drawing/2014/main" id="{0E3EDB6E-5BFB-0BA2-8145-7C397FEE3A81}"/>
                </a:ext>
              </a:extLst>
            </p:cNvPr>
            <p:cNvSpPr/>
            <p:nvPr/>
          </p:nvSpPr>
          <p:spPr>
            <a:xfrm>
              <a:off x="4805171" y="1169989"/>
              <a:ext cx="4262438" cy="561975"/>
            </a:xfrm>
            <a:prstGeom prst="roundRect">
              <a:avLst>
                <a:gd name="adj" fmla="val 50000"/>
              </a:avLst>
            </a:prstGeom>
            <a:solidFill>
              <a:srgbClr val="0A637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457200" latinLnBrk="1" hangingPunct="1">
                <a:defRPr/>
              </a:pPr>
              <a:endParaRPr lang="ko-KR" altLang="en-US" sz="2000" kern="1200" dirty="0">
                <a:solidFill>
                  <a:prstClr val="white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7C8B88A-6D4F-5C95-DF78-695343369D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13196" y="1265239"/>
              <a:ext cx="2775942" cy="438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9pPr>
            </a:lstStyle>
            <a:p>
              <a:pPr defTabSz="457200" latinLnBrk="1" hangingPunct="1">
                <a:defRPr/>
              </a:pPr>
              <a:r>
                <a:rPr lang="ko-KR" altLang="en-US" sz="2000" kern="1200" dirty="0">
                  <a:solidFill>
                    <a:prstClr val="white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주요 </a:t>
              </a:r>
              <a:r>
                <a:rPr lang="en-US" altLang="ko-KR" sz="2000" kern="1200" dirty="0">
                  <a:solidFill>
                    <a:prstClr val="white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7</a:t>
              </a:r>
              <a:r>
                <a:rPr lang="ko-KR" altLang="en-US" sz="2000" kern="1200" dirty="0">
                  <a:solidFill>
                    <a:prstClr val="white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대 보험사기 유발행위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8F662EB-06D7-1C3C-88DB-67967554CC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5171" y="2282825"/>
              <a:ext cx="3234796" cy="368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9pPr>
            </a:lstStyle>
            <a:p>
              <a:pPr defTabSz="457200" latinLnBrk="1" hangingPunct="1">
                <a:defRPr/>
              </a:pPr>
              <a:r>
                <a:rPr lang="en-US" altLang="ko-KR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1. </a:t>
              </a:r>
              <a:r>
                <a:rPr lang="ko-KR" altLang="en-US" sz="1600" kern="1200" dirty="0">
                  <a:solidFill>
                    <a:srgbClr val="C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불법안내자료</a:t>
              </a:r>
              <a:r>
                <a:rPr lang="ko-KR" altLang="en-US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를 영업에 활용하는 행위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8EBFB67-27EF-D33E-B346-E3C328C42E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5172" y="2844801"/>
              <a:ext cx="4027033" cy="368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9pPr>
            </a:lstStyle>
            <a:p>
              <a:pPr defTabSz="457200" latinLnBrk="1" hangingPunct="1">
                <a:defRPr/>
              </a:pPr>
              <a:r>
                <a:rPr lang="en-US" altLang="ko-KR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2. </a:t>
              </a:r>
              <a:r>
                <a:rPr lang="ko-KR" altLang="en-US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특정 </a:t>
              </a:r>
              <a:r>
                <a:rPr lang="ko-KR" altLang="en-US" sz="1600" kern="1200" dirty="0">
                  <a:solidFill>
                    <a:srgbClr val="C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고액급부</a:t>
              </a:r>
              <a:r>
                <a:rPr lang="ko-KR" altLang="en-US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를 다수 가입하도록 </a:t>
              </a:r>
              <a:r>
                <a:rPr lang="ko-KR" altLang="en-US" sz="1600" kern="1200" dirty="0">
                  <a:solidFill>
                    <a:srgbClr val="C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유도</a:t>
              </a:r>
              <a:r>
                <a:rPr lang="ko-KR" altLang="en-US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하는 행위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30809E0-4339-5AAB-EF01-FE3E70595D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5172" y="3408364"/>
              <a:ext cx="3220649" cy="368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9pPr>
            </a:lstStyle>
            <a:p>
              <a:pPr defTabSz="457200" latinLnBrk="1" hangingPunct="1">
                <a:defRPr/>
              </a:pPr>
              <a:r>
                <a:rPr lang="en-US" altLang="ko-KR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3. </a:t>
              </a:r>
              <a:r>
                <a:rPr lang="ko-KR" altLang="en-US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계약 체결 시 </a:t>
              </a:r>
              <a:r>
                <a:rPr lang="ko-KR" altLang="en-US" sz="1600" kern="1200" dirty="0">
                  <a:solidFill>
                    <a:srgbClr val="C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고지의무 위반 권유 </a:t>
              </a:r>
              <a:r>
                <a:rPr lang="ko-KR" altLang="en-US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행위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8602E8D-100D-50A1-B6E1-750371B0E5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5171" y="3971926"/>
              <a:ext cx="3605193" cy="368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9pPr>
            </a:lstStyle>
            <a:p>
              <a:pPr defTabSz="457200" latinLnBrk="1" hangingPunct="1">
                <a:defRPr/>
              </a:pPr>
              <a:r>
                <a:rPr lang="en-US" altLang="ko-KR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4. </a:t>
              </a:r>
              <a:r>
                <a:rPr lang="ko-KR" altLang="en-US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환자에게 </a:t>
              </a:r>
              <a:r>
                <a:rPr lang="ko-KR" altLang="en-US" sz="1600" kern="1200" dirty="0">
                  <a:solidFill>
                    <a:srgbClr val="C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문제병원을 소개</a:t>
              </a:r>
              <a:r>
                <a:rPr lang="en-US" altLang="ko-KR" sz="1600" kern="1200" dirty="0">
                  <a:solidFill>
                    <a:srgbClr val="C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 · </a:t>
              </a:r>
              <a:r>
                <a:rPr lang="ko-KR" altLang="en-US" sz="1600" kern="1200" dirty="0">
                  <a:solidFill>
                    <a:srgbClr val="C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알선</a:t>
              </a:r>
              <a:r>
                <a:rPr lang="ko-KR" altLang="en-US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하는 행위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B763EAB-6CD4-4B38-AE53-40449F18CD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5172" y="4535489"/>
              <a:ext cx="3902282" cy="368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9pPr>
            </a:lstStyle>
            <a:p>
              <a:pPr defTabSz="457200" latinLnBrk="1" hangingPunct="1">
                <a:defRPr/>
              </a:pPr>
              <a:r>
                <a:rPr lang="en-US" altLang="ko-KR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5. </a:t>
              </a:r>
              <a:r>
                <a:rPr lang="ko-KR" altLang="en-US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보험금 청구 시 </a:t>
              </a:r>
              <a:r>
                <a:rPr lang="ko-KR" altLang="en-US" sz="1600" kern="1200" dirty="0">
                  <a:solidFill>
                    <a:srgbClr val="C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보험사고 내용을 조작</a:t>
              </a:r>
              <a:r>
                <a:rPr lang="ko-KR" altLang="en-US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하는 행위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6A48011-36A1-47A0-C561-5CA4557E93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5171" y="5099050"/>
              <a:ext cx="4526040" cy="368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9pPr>
            </a:lstStyle>
            <a:p>
              <a:pPr defTabSz="457200" latinLnBrk="1" hangingPunct="1">
                <a:defRPr/>
              </a:pPr>
              <a:r>
                <a:rPr lang="en-US" altLang="ko-KR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6. </a:t>
              </a:r>
              <a:r>
                <a:rPr lang="ko-KR" altLang="en-US" sz="1600" kern="1200" dirty="0">
                  <a:solidFill>
                    <a:srgbClr val="C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보험사기에 가담</a:t>
              </a:r>
              <a:r>
                <a:rPr lang="ko-KR" altLang="en-US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하거나 보험사기 수법을 </a:t>
              </a:r>
              <a:r>
                <a:rPr lang="ko-KR" altLang="en-US" sz="1600" kern="1200" dirty="0">
                  <a:solidFill>
                    <a:srgbClr val="C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전파</a:t>
              </a:r>
              <a:r>
                <a:rPr lang="ko-KR" altLang="en-US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하는 행위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C9032AF-D005-3C85-B321-BB68854DE7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5171" y="5661026"/>
              <a:ext cx="3795535" cy="368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굴림" panose="020B0600000101010101" pitchFamily="50" charset="-127"/>
                </a:defRPr>
              </a:lvl9pPr>
            </a:lstStyle>
            <a:p>
              <a:pPr defTabSz="457200" latinLnBrk="1" hangingPunct="1">
                <a:defRPr/>
              </a:pPr>
              <a:r>
                <a:rPr lang="en-US" altLang="ko-KR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7. </a:t>
              </a:r>
              <a:r>
                <a:rPr lang="ko-KR" altLang="en-US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다른 보험설계사의 </a:t>
              </a:r>
              <a:r>
                <a:rPr lang="ko-KR" altLang="en-US" sz="1600" kern="1200" dirty="0">
                  <a:solidFill>
                    <a:srgbClr val="C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사기행위를 방치</a:t>
              </a:r>
              <a:r>
                <a:rPr lang="ko-KR" altLang="en-US" sz="1600" kern="1200" dirty="0">
                  <a:solidFill>
                    <a:prstClr val="black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Helvetica"/>
                </a:rPr>
                <a:t>하는 행위</a:t>
              </a:r>
            </a:p>
          </p:txBody>
        </p: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85A730E6-5866-282E-0E6C-1E977F4BC2AA}"/>
                </a:ext>
              </a:extLst>
            </p:cNvPr>
            <p:cNvCxnSpPr/>
            <p:nvPr/>
          </p:nvCxnSpPr>
          <p:spPr>
            <a:xfrm>
              <a:off x="4805172" y="2635250"/>
              <a:ext cx="4291013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dash"/>
              <a:miter lim="800000"/>
            </a:ln>
            <a:effectLst/>
          </p:spPr>
        </p:cxn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9D3EF0C8-21FA-B493-7F8E-2114F8646ECC}"/>
                </a:ext>
              </a:extLst>
            </p:cNvPr>
            <p:cNvCxnSpPr/>
            <p:nvPr/>
          </p:nvCxnSpPr>
          <p:spPr>
            <a:xfrm>
              <a:off x="4805172" y="3200400"/>
              <a:ext cx="4291013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dash"/>
              <a:miter lim="800000"/>
            </a:ln>
            <a:effectLst/>
          </p:spPr>
        </p:cxn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CA92B0C1-E837-4B47-6F5A-85161159C4C8}"/>
                </a:ext>
              </a:extLst>
            </p:cNvPr>
            <p:cNvCxnSpPr/>
            <p:nvPr/>
          </p:nvCxnSpPr>
          <p:spPr>
            <a:xfrm>
              <a:off x="4805172" y="3765550"/>
              <a:ext cx="4291013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dash"/>
              <a:miter lim="800000"/>
            </a:ln>
            <a:effectLst/>
          </p:spPr>
        </p:cxn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5D7C67FF-636E-8940-DE57-5AE135BEADBF}"/>
                </a:ext>
              </a:extLst>
            </p:cNvPr>
            <p:cNvCxnSpPr/>
            <p:nvPr/>
          </p:nvCxnSpPr>
          <p:spPr>
            <a:xfrm>
              <a:off x="4805172" y="4330700"/>
              <a:ext cx="4291013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dash"/>
              <a:miter lim="800000"/>
            </a:ln>
            <a:effectLst/>
          </p:spPr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081E8C86-7CCF-1CB6-2D48-9739D2EF9A75}"/>
                </a:ext>
              </a:extLst>
            </p:cNvPr>
            <p:cNvCxnSpPr/>
            <p:nvPr/>
          </p:nvCxnSpPr>
          <p:spPr>
            <a:xfrm>
              <a:off x="4911534" y="4895850"/>
              <a:ext cx="4184650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dash"/>
              <a:miter lim="800000"/>
            </a:ln>
            <a:effectLst/>
          </p:spPr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C3573DF8-F65E-0EEA-2434-886B577F2C11}"/>
                </a:ext>
              </a:extLst>
            </p:cNvPr>
            <p:cNvCxnSpPr/>
            <p:nvPr/>
          </p:nvCxnSpPr>
          <p:spPr>
            <a:xfrm>
              <a:off x="4805171" y="5461000"/>
              <a:ext cx="4262438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dash"/>
              <a:miter lim="800000"/>
            </a:ln>
            <a:effectLst/>
          </p:spPr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4084A1A0-F4D3-F50E-B098-7F078455CB8E}"/>
                </a:ext>
              </a:extLst>
            </p:cNvPr>
            <p:cNvCxnSpPr/>
            <p:nvPr/>
          </p:nvCxnSpPr>
          <p:spPr>
            <a:xfrm>
              <a:off x="4805172" y="6026150"/>
              <a:ext cx="4291013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50000"/>
                </a:sysClr>
              </a:solidFill>
              <a:prstDash val="dash"/>
              <a:miter lim="800000"/>
            </a:ln>
            <a:effectLst/>
          </p:spPr>
        </p:cxnSp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98731B2B-5FB4-4F6D-0F9D-8B387CF3B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829" y="1169988"/>
              <a:ext cx="3701668" cy="5227637"/>
            </a:xfrm>
            <a:prstGeom prst="rect">
              <a:avLst/>
            </a:prstGeom>
          </p:spPr>
        </p:pic>
      </p:grpSp>
      <p:sp>
        <p:nvSpPr>
          <p:cNvPr id="23" name="슬라이드 번호 개체 틀 22">
            <a:extLst>
              <a:ext uri="{FF2B5EF4-FFF2-40B4-BE49-F238E27FC236}">
                <a16:creationId xmlns:a16="http://schemas.microsoft.com/office/drawing/2014/main" id="{CA977181-835C-FB55-6523-5421E08D1E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34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5516502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6DA6ED-38A9-FF76-B7BE-24F7A455C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2235155" cy="503590"/>
          </a:xfrm>
        </p:spPr>
        <p:txBody>
          <a:bodyPr/>
          <a:lstStyle/>
          <a:p>
            <a:r>
              <a:rPr lang="ko-KR" altLang="en-US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민원사례</a:t>
            </a:r>
            <a:r>
              <a:rPr lang="en-US" altLang="ko-KR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_</a:t>
            </a:r>
            <a:r>
              <a:rPr lang="ko-KR" altLang="en-US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공통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9A63EF-F126-EF86-79B1-254F42B876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694" y="4438650"/>
            <a:ext cx="1824038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B52F8A0-30A4-29FB-E27E-F82370D8E6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661" y="1541465"/>
            <a:ext cx="69500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9pPr>
          </a:lstStyle>
          <a:p>
            <a:pPr latinLnBrk="1" hangingPunct="1">
              <a:defRPr/>
            </a:pP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계약 당시 피보험자인 아들이 지방 근무중으로 자필 서명을 할 수 있는 상황이 아니었습니다</a:t>
            </a:r>
            <a:r>
              <a:rPr lang="en-US" altLang="ko-KR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 </a:t>
            </a: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설계사는 본인이 임의로 서명을 했으며 회사에서 전화가 오면 자필서명을 하였는지 질문에  “네” 라고 대답하라고 부탁하였습니다</a:t>
            </a:r>
            <a:r>
              <a:rPr lang="en-US" altLang="ko-KR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 </a:t>
            </a: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보험에 대해 확인하다 보니  피보험자 자필미서명 계약은 무효라는 것을 알게 되었습니다</a:t>
            </a:r>
            <a:r>
              <a:rPr lang="en-US" altLang="ko-KR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 </a:t>
            </a: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납입한 보험료 반환 요청합니다</a:t>
            </a:r>
            <a:r>
              <a:rPr lang="en-US" altLang="ko-KR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 </a:t>
            </a:r>
            <a:endParaRPr lang="ko-KR" altLang="en-US" sz="14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24" name="TextBox 15">
            <a:extLst>
              <a:ext uri="{FF2B5EF4-FFF2-40B4-BE49-F238E27FC236}">
                <a16:creationId xmlns:a16="http://schemas.microsoft.com/office/drawing/2014/main" id="{FA480A0B-A438-36B9-9A9D-D57250DBAA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369" y="4437065"/>
            <a:ext cx="619283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9pPr>
          </a:lstStyle>
          <a:p>
            <a:pPr latinLnBrk="1" hangingPunct="1">
              <a:defRPr/>
            </a:pP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모집설계사가 자필서명을 대신한 것이 아닌 계약자</a:t>
            </a:r>
            <a:r>
              <a:rPr lang="en-US" altLang="ko-KR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(</a:t>
            </a: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모친</a:t>
            </a:r>
            <a:r>
              <a:rPr lang="en-US" altLang="ko-KR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)</a:t>
            </a: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가 임의로 피보험자의 자필서명을 대신하였고 모집설계사는 </a:t>
            </a:r>
            <a:r>
              <a:rPr lang="ko-KR" altLang="en-US" sz="1400" u="sng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계약자가 피보험자의 자필서명을 받아주겠다 하여 청약서를 맡겼다가 계약자가 자필서명을 받았다 하여 의심 없이 청약함</a:t>
            </a:r>
            <a:r>
              <a:rPr lang="en-US" altLang="ko-KR" sz="1400" u="sng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</a:t>
            </a:r>
          </a:p>
          <a:p>
            <a:pPr latinLnBrk="1" hangingPunct="1">
              <a:defRPr/>
            </a:pPr>
            <a:endParaRPr lang="en-US" altLang="ko-KR" sz="14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latinLnBrk="1" hangingPunct="1">
              <a:defRPr/>
            </a:pP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모집설계사는 억울함을 계속적으로 주장하였으나 계약자 피보험자 상이 계약에 있어서 계약무효 사유에 해당됨에  피보험자의 필적감정 확인 후 </a:t>
            </a:r>
            <a:r>
              <a:rPr lang="ko-KR" altLang="en-US" sz="1800" kern="1200" dirty="0">
                <a:solidFill>
                  <a:srgbClr val="FF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수용</a:t>
            </a: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처리 </a:t>
            </a:r>
            <a:endParaRPr lang="ko-KR" altLang="en-US" sz="1800" kern="1200" dirty="0">
              <a:solidFill>
                <a:srgbClr val="FF0000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pic>
        <p:nvPicPr>
          <p:cNvPr id="25" name="Picture 4" descr="D:\한성주 서류가방\교수역\PPT 참조\파워포인트 프리젠테이션 모음집\이미지_아이 컴플레인\men.png">
            <a:extLst>
              <a:ext uri="{FF2B5EF4-FFF2-40B4-BE49-F238E27FC236}">
                <a16:creationId xmlns:a16="http://schemas.microsoft.com/office/drawing/2014/main" id="{6BD8E94E-BF84-5601-29E0-3237FD0D2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544" y="1616079"/>
            <a:ext cx="1157288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6" name="표 25">
            <a:extLst>
              <a:ext uri="{FF2B5EF4-FFF2-40B4-BE49-F238E27FC236}">
                <a16:creationId xmlns:a16="http://schemas.microsoft.com/office/drawing/2014/main" id="{EC0D07B4-8941-0917-4174-C8F1CD8D72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435062"/>
              </p:ext>
            </p:extLst>
          </p:nvPr>
        </p:nvGraphicFramePr>
        <p:xfrm>
          <a:off x="2641848" y="3138488"/>
          <a:ext cx="4411663" cy="756454"/>
        </p:xfrm>
        <a:graphic>
          <a:graphicData uri="http://schemas.openxmlformats.org/drawingml/2006/table">
            <a:tbl>
              <a:tblPr/>
              <a:tblGrid>
                <a:gridCol w="991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95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민원일자</a:t>
                      </a:r>
                    </a:p>
                  </a:txBody>
                  <a:tcPr marL="9523" marR="9523" marT="95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7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계약일자</a:t>
                      </a:r>
                    </a:p>
                  </a:txBody>
                  <a:tcPr marL="9523" marR="9523" marT="95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7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상품명</a:t>
                      </a:r>
                    </a:p>
                  </a:txBody>
                  <a:tcPr marL="9523" marR="9523" marT="95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45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2018-12-26</a:t>
                      </a:r>
                    </a:p>
                  </a:txBody>
                  <a:tcPr marL="9523" marR="9523" marT="95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2015-09-30</a:t>
                      </a:r>
                    </a:p>
                  </a:txBody>
                  <a:tcPr marL="9523" marR="9523" marT="95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(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무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)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라이프업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UL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종신보험</a:t>
                      </a:r>
                    </a:p>
                  </a:txBody>
                  <a:tcPr marL="9523" marR="9523" marT="95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2566281-29E3-DCD5-7B4E-E8E1455EE7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35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748185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6DA6ED-38A9-FF76-B7BE-24F7A455C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2235155" cy="503590"/>
          </a:xfrm>
        </p:spPr>
        <p:txBody>
          <a:bodyPr/>
          <a:lstStyle/>
          <a:p>
            <a:r>
              <a:rPr lang="ko-KR" altLang="en-US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민원사례</a:t>
            </a:r>
            <a:r>
              <a:rPr lang="en-US" altLang="ko-KR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_</a:t>
            </a:r>
            <a:r>
              <a:rPr lang="ko-KR" altLang="en-US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공통</a:t>
            </a:r>
          </a:p>
        </p:txBody>
      </p:sp>
      <p:pic>
        <p:nvPicPr>
          <p:cNvPr id="9" name="Picture 2" descr="흥국생명 로고">
            <a:hlinkClick r:id="rId2"/>
            <a:extLst>
              <a:ext uri="{FF2B5EF4-FFF2-40B4-BE49-F238E27FC236}">
                <a16:creationId xmlns:a16="http://schemas.microsoft.com/office/drawing/2014/main" id="{744B6C62-7331-79C8-3849-FD57370E2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369" y="2981329"/>
            <a:ext cx="1163638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5DEF57C6-ADF9-80F2-8DAF-FA09F26D31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694" y="4438650"/>
            <a:ext cx="1824038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0AEF1AB-F4C2-2BAD-550E-B94FAE4F6E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661" y="1541467"/>
            <a:ext cx="66389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9pPr>
          </a:lstStyle>
          <a:p>
            <a:pPr latinLnBrk="1" hangingPunct="1">
              <a:defRPr/>
            </a:pP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모집설계사가 친한 언니로 자필서명도 설계사가 대신하였으며</a:t>
            </a:r>
            <a:r>
              <a:rPr lang="en-US" altLang="ko-KR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상품설명을 제대로 못들었습니다</a:t>
            </a:r>
            <a:r>
              <a:rPr lang="en-US" altLang="ko-KR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  </a:t>
            </a: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해피콜이라고 전화가 오면 </a:t>
            </a:r>
            <a:r>
              <a:rPr lang="en-US" altLang="ko-KR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'</a:t>
            </a: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네</a:t>
            </a:r>
            <a:r>
              <a:rPr lang="en-US" altLang="ko-KR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'</a:t>
            </a: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라고 대답하라고 시켜 설계사를 믿고 그렇게 대답하였으며</a:t>
            </a:r>
            <a:r>
              <a:rPr lang="en-US" altLang="ko-KR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청약서</a:t>
            </a:r>
            <a:r>
              <a:rPr lang="en-US" altLang="ko-KR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약관</a:t>
            </a:r>
            <a:r>
              <a:rPr lang="en-US" altLang="ko-KR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증권 모두 받지 못하였습니다</a:t>
            </a:r>
            <a:r>
              <a:rPr lang="en-US" altLang="ko-KR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 </a:t>
            </a:r>
          </a:p>
          <a:p>
            <a:pPr latinLnBrk="1" hangingPunct="1">
              <a:defRPr/>
            </a:pPr>
            <a:endParaRPr lang="en-US" altLang="ko-KR" sz="14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latinLnBrk="1" hangingPunct="1">
              <a:defRPr/>
            </a:pPr>
            <a:r>
              <a:rPr lang="ko-KR" altLang="en-US" sz="1400" u="sng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기본도 지키지 않는 설계사</a:t>
            </a: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를 더 이상 신뢰 할 수 없으며 납입한 보험료 반환을 요청합니다</a:t>
            </a:r>
            <a:r>
              <a:rPr lang="en-US" altLang="ko-KR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 </a:t>
            </a:r>
            <a:endParaRPr lang="ko-KR" altLang="en-US" sz="1400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DA4378FC-D2E3-E571-ED90-E48A7A51E4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369" y="5065713"/>
            <a:ext cx="61928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굴림" panose="020B0600000101010101" pitchFamily="50" charset="-127"/>
              </a:defRPr>
            </a:lvl9pPr>
          </a:lstStyle>
          <a:p>
            <a:pPr latinLnBrk="1" hangingPunct="1">
              <a:defRPr/>
            </a:pPr>
            <a:r>
              <a:rPr lang="en-US" altLang="ko-KR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3</a:t>
            </a: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대기본지키기 미이행으로 불완전판매계약 인정되어 </a:t>
            </a:r>
            <a:r>
              <a:rPr lang="ko-KR" altLang="en-US" sz="1800" kern="1200" dirty="0">
                <a:solidFill>
                  <a:srgbClr val="FF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수용</a:t>
            </a:r>
            <a:r>
              <a:rPr lang="ko-KR" altLang="en-US" sz="1400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처리</a:t>
            </a:r>
            <a:endParaRPr lang="ko-KR" altLang="en-US" sz="1800" kern="1200" dirty="0">
              <a:solidFill>
                <a:srgbClr val="FF0000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pic>
        <p:nvPicPr>
          <p:cNvPr id="13" name="Picture 2" descr="D:\한성주 서류가방\교수역\PPT 참조\파워포인트 프리젠테이션 모음집\이미지_아이 컴플레인\girl.png">
            <a:extLst>
              <a:ext uri="{FF2B5EF4-FFF2-40B4-BE49-F238E27FC236}">
                <a16:creationId xmlns:a16="http://schemas.microsoft.com/office/drawing/2014/main" id="{87F594BA-7E17-6FE2-4CED-0DA65166D1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19" y="1520825"/>
            <a:ext cx="1131888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27C927C1-103C-0474-26F3-F238974C5B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400932"/>
              </p:ext>
            </p:extLst>
          </p:nvPr>
        </p:nvGraphicFramePr>
        <p:xfrm>
          <a:off x="2570407" y="3357563"/>
          <a:ext cx="4679950" cy="756000"/>
        </p:xfrm>
        <a:graphic>
          <a:graphicData uri="http://schemas.openxmlformats.org/drawingml/2006/table">
            <a:tbl>
              <a:tblPr/>
              <a:tblGrid>
                <a:gridCol w="1051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13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73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민원일자</a:t>
                      </a:r>
                    </a:p>
                  </a:txBody>
                  <a:tcPr marL="9524" marR="9524" marT="95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7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계약일자</a:t>
                      </a:r>
                    </a:p>
                  </a:txBody>
                  <a:tcPr marL="9524" marR="9524" marT="95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7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상품명</a:t>
                      </a:r>
                    </a:p>
                  </a:txBody>
                  <a:tcPr marL="9524" marR="9524" marT="95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2018-02-20</a:t>
                      </a:r>
                    </a:p>
                  </a:txBody>
                  <a:tcPr marL="9524" marR="9524" marT="95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2017-06-06</a:t>
                      </a:r>
                    </a:p>
                  </a:txBody>
                  <a:tcPr marL="9524" marR="9524" marT="95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(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무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)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흥국생명가족에보탬이되는종신보험</a:t>
                      </a:r>
                    </a:p>
                  </a:txBody>
                  <a:tcPr marL="9524" marR="9524" marT="95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14AEFCD-0300-D511-1370-3DC3D0A1D7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36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0305530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6DA6ED-38A9-FF76-B7BE-24F7A455C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2235155" cy="503590"/>
          </a:xfrm>
        </p:spPr>
        <p:txBody>
          <a:bodyPr/>
          <a:lstStyle/>
          <a:p>
            <a:r>
              <a:rPr lang="ko-KR" altLang="en-US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민원사례</a:t>
            </a:r>
            <a:r>
              <a:rPr lang="en-US" altLang="ko-KR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_</a:t>
            </a:r>
            <a:r>
              <a:rPr lang="ko-KR" altLang="en-US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공통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6B5FE27-8DA2-7FFF-0D2D-AAF9BAE008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30073" y1="20736" x2="28456" y2="36783"/>
                        <a14:foregroundMark x1="27122" y1="39046" x2="28739" y2="42563"/>
                        <a14:foregroundMark x1="27526" y1="39329" x2="27526" y2="43492"/>
                        <a14:foregroundMark x1="25101" y1="39733" x2="26314" y2="44867"/>
                        <a14:foregroundMark x1="26960" y1="39733" x2="26031" y2="43088"/>
                        <a14:backgroundMark x1="9054" y1="60186" x2="23888" y2="74333"/>
                        <a14:backgroundMark x1="40986" y1="54931" x2="19442" y2="80558"/>
                        <a14:backgroundMark x1="15400" y1="58165" x2="45028" y2="73686"/>
                        <a14:backgroundMark x1="44220" y1="55214" x2="40582" y2="613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69" t="9987" r="51348" b="53998"/>
          <a:stretch/>
        </p:blipFill>
        <p:spPr>
          <a:xfrm>
            <a:off x="1648748" y="2939349"/>
            <a:ext cx="1406576" cy="1319754"/>
          </a:xfrm>
          <a:prstGeom prst="rect">
            <a:avLst/>
          </a:prstGeom>
        </p:spPr>
      </p:pic>
      <p:sp>
        <p:nvSpPr>
          <p:cNvPr id="4" name="말풍선: 모서리가 둥근 사각형 4">
            <a:extLst>
              <a:ext uri="{FF2B5EF4-FFF2-40B4-BE49-F238E27FC236}">
                <a16:creationId xmlns:a16="http://schemas.microsoft.com/office/drawing/2014/main" id="{E685CD88-C129-0BE0-EE55-D0C664985CEA}"/>
              </a:ext>
            </a:extLst>
          </p:cNvPr>
          <p:cNvSpPr/>
          <p:nvPr/>
        </p:nvSpPr>
        <p:spPr>
          <a:xfrm>
            <a:off x="3177665" y="2496868"/>
            <a:ext cx="4847110" cy="1561434"/>
          </a:xfrm>
          <a:prstGeom prst="wedgeRoundRectCallout">
            <a:avLst>
              <a:gd name="adj1" fmla="val -59162"/>
              <a:gd name="adj2" fmla="val 26510"/>
              <a:gd name="adj3" fmla="val 16667"/>
            </a:avLst>
          </a:prstGeom>
          <a:solidFill>
            <a:srgbClr val="FBE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 hangingPunct="1">
              <a:defRPr/>
            </a:pPr>
            <a:endParaRPr lang="ko-KR" altLang="en-US" sz="1416" kern="1200">
              <a:solidFill>
                <a:srgbClr val="222222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B686BA-F53C-33BE-71A4-4629EBBBEA00}"/>
              </a:ext>
            </a:extLst>
          </p:cNvPr>
          <p:cNvSpPr txBox="1"/>
          <p:nvPr/>
        </p:nvSpPr>
        <p:spPr>
          <a:xfrm>
            <a:off x="3422354" y="2595636"/>
            <a:ext cx="4583306" cy="13458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가입 당시 소변검사에서 단백뇨와 혈뇨가 나와 설계사에게 고지하였으나</a:t>
            </a:r>
            <a:r>
              <a:rPr lang="en-US" altLang="ko-KR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</a:t>
            </a:r>
          </a:p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설계사는 검사만 받았고 이상이 없으니 괜찮다고 하며 고지하지 않고 가입하였습니다</a:t>
            </a:r>
            <a:r>
              <a:rPr lang="en-US" altLang="ko-KR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</a:t>
            </a:r>
          </a:p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그런데 고지하지 않은 사항이 문제가 될 거 같아서 추가고지를 하겠다고 하였더니</a:t>
            </a:r>
            <a:endParaRPr lang="en-US" altLang="ko-KR" sz="983" kern="1200" dirty="0"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의무기록 사본을  요청하여 보내주었으나 추가고지가 안되었고 추후 사고 발생 시 </a:t>
            </a:r>
            <a:endParaRPr lang="en-US" altLang="ko-KR" sz="983" kern="1200" dirty="0"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보장 여부는 청구시점에 알 수 있다는 답변을 받았습니다</a:t>
            </a:r>
            <a:r>
              <a:rPr lang="en-US" altLang="ko-KR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</a:t>
            </a:r>
          </a:p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정확한 고지를 했는데도 보장여부에 대한 확답 없이는 보험을 유지할 수 없으니</a:t>
            </a:r>
            <a:endParaRPr lang="en-US" altLang="ko-KR" sz="983" kern="1200" dirty="0"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보험가입을 무효처리 하고 납입한 보험료를 반환하여 줄 것을 요청합니다</a:t>
            </a:r>
            <a:r>
              <a:rPr lang="en-US" altLang="ko-KR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 </a:t>
            </a:r>
            <a:endParaRPr lang="ko-KR" altLang="en-US" sz="983" kern="1200" dirty="0"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9A86138-0B4F-7AD7-E109-DB536BCF41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19663" r="4722" b="19664"/>
          <a:stretch/>
        </p:blipFill>
        <p:spPr>
          <a:xfrm>
            <a:off x="6324939" y="4372488"/>
            <a:ext cx="1744786" cy="116189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9D17C93-BF33-4379-914B-81703A58A700}"/>
              </a:ext>
            </a:extLst>
          </p:cNvPr>
          <p:cNvSpPr txBox="1"/>
          <p:nvPr/>
        </p:nvSpPr>
        <p:spPr>
          <a:xfrm>
            <a:off x="1974692" y="4389157"/>
            <a:ext cx="4485523" cy="1197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청약 당시 고객이 단백뇨와 혈뇨에 대해 설계사에게 고지하였으나</a:t>
            </a:r>
            <a:endParaRPr lang="en-US" altLang="ko-KR" sz="983" kern="1200" dirty="0"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b="1" u="sng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설계사는 해당 내용에 대해 고지하지 않아도 된다고 </a:t>
            </a:r>
            <a:r>
              <a:rPr lang="ko-KR" altLang="en-US" sz="983" b="1" u="sng" kern="1200" dirty="0" err="1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고지방해하여</a:t>
            </a:r>
            <a:endParaRPr lang="en-US" altLang="ko-KR" sz="983" b="1" u="sng" kern="1200" dirty="0"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b="1" u="sng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고객은 병력사항을 고지하지 않고 보험 가입한 건</a:t>
            </a:r>
            <a:r>
              <a:rPr lang="ko-KR" altLang="en-US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임</a:t>
            </a:r>
            <a:r>
              <a:rPr lang="en-US" altLang="ko-KR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</a:t>
            </a:r>
          </a:p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보험가입 후 고객은 추후 고지의무 위반으로 보험금을 수령하지 못할 것을 염려하</a:t>
            </a:r>
            <a:endParaRPr lang="en-US" altLang="ko-KR" sz="983" kern="1200" dirty="0"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추가고지 하고자 문의하였으나 </a:t>
            </a:r>
            <a:r>
              <a:rPr lang="ko-KR" altLang="en-US" sz="983" b="1" u="sng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승낙처리 완료된 보험에 대한 추가 고지는 불가하여</a:t>
            </a:r>
            <a:endParaRPr lang="en-US" altLang="ko-KR" sz="983" b="1" u="sng" kern="1200" dirty="0"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b="1" u="sng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해당 건 </a:t>
            </a:r>
            <a:r>
              <a:rPr lang="ko-KR" altLang="en-US" sz="1180" b="1" u="sng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수용</a:t>
            </a:r>
            <a:r>
              <a:rPr lang="ko-KR" altLang="en-US" sz="983" b="1" u="sng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처리</a:t>
            </a:r>
            <a:r>
              <a:rPr lang="ko-KR" altLang="en-US" sz="983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후 이미 납입한 보험료를 반환하고 계약 취소 처리 하였음</a:t>
            </a:r>
          </a:p>
        </p:txBody>
      </p:sp>
      <p:graphicFrame>
        <p:nvGraphicFramePr>
          <p:cNvPr id="8" name="표 19">
            <a:extLst>
              <a:ext uri="{FF2B5EF4-FFF2-40B4-BE49-F238E27FC236}">
                <a16:creationId xmlns:a16="http://schemas.microsoft.com/office/drawing/2014/main" id="{A58B9B9A-1E17-41BB-E63F-B4F5A39234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221833"/>
              </p:ext>
            </p:extLst>
          </p:nvPr>
        </p:nvGraphicFramePr>
        <p:xfrm>
          <a:off x="2420818" y="1878376"/>
          <a:ext cx="5064370" cy="465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9918">
                  <a:extLst>
                    <a:ext uri="{9D8B030D-6E8A-4147-A177-3AD203B41FA5}">
                      <a16:colId xmlns:a16="http://schemas.microsoft.com/office/drawing/2014/main" val="3130897210"/>
                    </a:ext>
                  </a:extLst>
                </a:gridCol>
                <a:gridCol w="915342">
                  <a:extLst>
                    <a:ext uri="{9D8B030D-6E8A-4147-A177-3AD203B41FA5}">
                      <a16:colId xmlns:a16="http://schemas.microsoft.com/office/drawing/2014/main" val="4210561707"/>
                    </a:ext>
                  </a:extLst>
                </a:gridCol>
                <a:gridCol w="3049110">
                  <a:extLst>
                    <a:ext uri="{9D8B030D-6E8A-4147-A177-3AD203B41FA5}">
                      <a16:colId xmlns:a16="http://schemas.microsoft.com/office/drawing/2014/main" val="2212104955"/>
                    </a:ext>
                  </a:extLst>
                </a:gridCol>
              </a:tblGrid>
              <a:tr h="21576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bg1">
                              <a:lumMod val="10000"/>
                              <a:lumOff val="90000"/>
                            </a:schemeClr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계약일자</a:t>
                      </a:r>
                    </a:p>
                  </a:txBody>
                  <a:tcPr marL="71920" marR="71920" marT="35960" marB="35960" anchor="ctr"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bg1">
                              <a:lumMod val="10000"/>
                              <a:lumOff val="90000"/>
                            </a:schemeClr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민원일자</a:t>
                      </a:r>
                    </a:p>
                  </a:txBody>
                  <a:tcPr marL="71920" marR="71920" marT="35960" marB="35960"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bg1">
                              <a:lumMod val="10000"/>
                              <a:lumOff val="90000"/>
                            </a:schemeClr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상품명</a:t>
                      </a:r>
                    </a:p>
                  </a:txBody>
                  <a:tcPr marL="71920" marR="71920" marT="35960" marB="35960"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01321"/>
                  </a:ext>
                </a:extLst>
              </a:tr>
              <a:tr h="2500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2021-10-23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71920" marR="71920" marT="35960" marB="35960" anchor="ctr"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2022-06-17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71920" marR="71920" marT="35960" marB="35960"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무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)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흥국생명다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多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)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사랑통합보험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(</a:t>
                      </a:r>
                      <a:r>
                        <a:rPr lang="ko-KR" altLang="en-US" sz="700" b="0" dirty="0" err="1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해지환급금미지급형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)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71920" marR="71920" marT="35960" marB="35960"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3332811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3E1139DB-2F48-4182-D4BF-E46DB23AE99D}"/>
              </a:ext>
            </a:extLst>
          </p:cNvPr>
          <p:cNvSpPr txBox="1"/>
          <p:nvPr/>
        </p:nvSpPr>
        <p:spPr>
          <a:xfrm>
            <a:off x="3845915" y="1514459"/>
            <a:ext cx="2218877" cy="310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1" hangingPunct="1">
              <a:defRPr/>
            </a:pPr>
            <a:r>
              <a:rPr lang="en-US" altLang="ko-KR" sz="1416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[ </a:t>
            </a:r>
            <a:r>
              <a:rPr lang="ko-KR" altLang="en-US" sz="1416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고객 민원사례</a:t>
            </a:r>
            <a:r>
              <a:rPr lang="en-US" altLang="ko-KR" sz="1416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_</a:t>
            </a:r>
            <a:r>
              <a:rPr lang="ko-KR" altLang="en-US" sz="1416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건강보험 </a:t>
            </a:r>
            <a:r>
              <a:rPr lang="en-US" altLang="ko-KR" sz="1416" kern="1200" dirty="0"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]</a:t>
            </a:r>
            <a:endParaRPr lang="ko-KR" altLang="en-US" sz="1416" kern="1200" dirty="0"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39FBC9CF-9E90-3A16-8C05-7E1EDDCD96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37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8045473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6DA6ED-38A9-FF76-B7BE-24F7A455C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2235155" cy="503590"/>
          </a:xfrm>
        </p:spPr>
        <p:txBody>
          <a:bodyPr/>
          <a:lstStyle/>
          <a:p>
            <a:r>
              <a:rPr lang="ko-KR" altLang="en-US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민원사례</a:t>
            </a:r>
            <a:r>
              <a:rPr lang="en-US" altLang="ko-KR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_</a:t>
            </a:r>
            <a:r>
              <a:rPr lang="ko-KR" altLang="en-US" dirty="0">
                <a:latin typeface=".엘리스 디지털배움체 TTF" panose="02000803000000000000" charset="-127"/>
                <a:ea typeface=".엘리스 디지털배움체 TTF" panose="02000803000000000000" charset="-127"/>
              </a:rPr>
              <a:t>공통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F12F00B-4D54-5A33-57A2-0A9BAF925B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0073" y1="20736" x2="28456" y2="36783"/>
                        <a14:foregroundMark x1="27122" y1="39046" x2="28739" y2="42563"/>
                        <a14:foregroundMark x1="27526" y1="39329" x2="27526" y2="43492"/>
                        <a14:foregroundMark x1="25101" y1="39733" x2="26314" y2="44867"/>
                        <a14:foregroundMark x1="26960" y1="39733" x2="26031" y2="43088"/>
                        <a14:backgroundMark x1="9054" y1="60186" x2="23888" y2="74333"/>
                        <a14:backgroundMark x1="40986" y1="54931" x2="19442" y2="80558"/>
                        <a14:backgroundMark x1="15400" y1="58165" x2="45028" y2="73686"/>
                        <a14:backgroundMark x1="44220" y1="55214" x2="40582" y2="613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69" t="9987" r="51348" b="53998"/>
          <a:stretch/>
        </p:blipFill>
        <p:spPr>
          <a:xfrm>
            <a:off x="1604119" y="3077655"/>
            <a:ext cx="1406576" cy="1319754"/>
          </a:xfrm>
          <a:prstGeom prst="rect">
            <a:avLst/>
          </a:prstGeom>
        </p:spPr>
      </p:pic>
      <p:sp>
        <p:nvSpPr>
          <p:cNvPr id="10" name="말풍선: 모서리가 둥근 사각형 4">
            <a:extLst>
              <a:ext uri="{FF2B5EF4-FFF2-40B4-BE49-F238E27FC236}">
                <a16:creationId xmlns:a16="http://schemas.microsoft.com/office/drawing/2014/main" id="{14CB8D62-F521-FDDB-230A-5701603A819D}"/>
              </a:ext>
            </a:extLst>
          </p:cNvPr>
          <p:cNvSpPr/>
          <p:nvPr/>
        </p:nvSpPr>
        <p:spPr>
          <a:xfrm>
            <a:off x="3097757" y="2957258"/>
            <a:ext cx="4847110" cy="1161894"/>
          </a:xfrm>
          <a:prstGeom prst="wedgeRoundRectCallout">
            <a:avLst>
              <a:gd name="adj1" fmla="val -59162"/>
              <a:gd name="adj2" fmla="val 26510"/>
              <a:gd name="adj3" fmla="val 16667"/>
            </a:avLst>
          </a:prstGeom>
          <a:solidFill>
            <a:srgbClr val="FBEB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hangingPunct="1">
              <a:defRPr/>
            </a:pPr>
            <a:endParaRPr lang="ko-KR" altLang="en-US" sz="1416">
              <a:solidFill>
                <a:prstClr val="white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0E2CDB-B7BC-E17F-D0BE-78A77760CFA7}"/>
              </a:ext>
            </a:extLst>
          </p:cNvPr>
          <p:cNvSpPr txBox="1"/>
          <p:nvPr/>
        </p:nvSpPr>
        <p:spPr>
          <a:xfrm>
            <a:off x="3231658" y="3034599"/>
            <a:ext cx="4673074" cy="982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가입 시 보장의 삭감기간에 대한 설명을 듣지 못해</a:t>
            </a:r>
            <a:r>
              <a:rPr lang="en-US" altLang="ko-KR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1</a:t>
            </a: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년 이내 암으로 진단 시 가입금액의</a:t>
            </a:r>
            <a:endParaRPr lang="en-US" altLang="ko-KR" sz="983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latinLnBrk="1" hangingPunct="1">
              <a:lnSpc>
                <a:spcPct val="120000"/>
              </a:lnSpc>
              <a:defRPr/>
            </a:pPr>
            <a:r>
              <a:rPr lang="en-US" altLang="ko-KR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50%</a:t>
            </a: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만</a:t>
            </a:r>
            <a:r>
              <a:rPr lang="en-US" altLang="ko-KR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</a:t>
            </a: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지급된다는 것을 알지 못했습니다</a:t>
            </a:r>
            <a:r>
              <a:rPr lang="en-US" altLang="ko-KR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 </a:t>
            </a: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또한 가입 이후 </a:t>
            </a:r>
            <a:r>
              <a:rPr lang="en-US" altLang="ko-KR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1</a:t>
            </a: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년이 경과해야 치매보장이</a:t>
            </a:r>
            <a:endParaRPr lang="en-US" altLang="ko-KR" sz="983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되는지도 몰랐고</a:t>
            </a:r>
            <a:r>
              <a:rPr lang="en-US" altLang="ko-KR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설계사는</a:t>
            </a:r>
            <a:r>
              <a:rPr lang="en-US" altLang="ko-KR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</a:t>
            </a: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가입 시 치매로 진단만 받으면 </a:t>
            </a:r>
            <a:r>
              <a:rPr lang="en-US" altLang="ko-KR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2,000</a:t>
            </a: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만원을 준다고만 했고</a:t>
            </a:r>
            <a:r>
              <a:rPr lang="en-US" altLang="ko-KR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, </a:t>
            </a:r>
          </a:p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치매상태에 따라 진단금이 달라진다는 설명도 듣지 못했습니다</a:t>
            </a:r>
            <a:r>
              <a:rPr lang="en-US" altLang="ko-KR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</a:t>
            </a:r>
          </a:p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이에 보험가입을 취소하고</a:t>
            </a:r>
            <a:r>
              <a:rPr lang="en-US" altLang="ko-KR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</a:t>
            </a: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이미 납입한 보험료의 반환을 </a:t>
            </a:r>
            <a:r>
              <a:rPr lang="ko-KR" altLang="en-US" sz="983" kern="1200" dirty="0" err="1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요청드립니다</a:t>
            </a:r>
            <a:r>
              <a:rPr lang="en-US" altLang="ko-KR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 </a:t>
            </a:r>
            <a:endParaRPr lang="ko-KR" altLang="en-US" sz="983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8F4C9F58-029A-D5D8-E326-E6867B32F17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19663" r="4722" b="19664"/>
          <a:stretch/>
        </p:blipFill>
        <p:spPr>
          <a:xfrm>
            <a:off x="6593730" y="4375211"/>
            <a:ext cx="1744786" cy="11618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CBC6C28-4D5A-6314-D7CC-4EFA5CE9D17E}"/>
              </a:ext>
            </a:extLst>
          </p:cNvPr>
          <p:cNvSpPr txBox="1"/>
          <p:nvPr/>
        </p:nvSpPr>
        <p:spPr>
          <a:xfrm>
            <a:off x="2018086" y="4534953"/>
            <a:ext cx="5153975" cy="6789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가입 당시 고객에게 암진단비에 대한 설명만 하고 </a:t>
            </a:r>
            <a:r>
              <a:rPr lang="en-US" altLang="ko-KR" sz="983" b="1" u="sng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1</a:t>
            </a:r>
            <a:r>
              <a:rPr lang="ko-KR" altLang="en-US" sz="983" b="1" u="sng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년 이내 </a:t>
            </a:r>
            <a:r>
              <a:rPr lang="en-US" altLang="ko-KR" sz="983" b="1" u="sng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50% </a:t>
            </a:r>
            <a:r>
              <a:rPr lang="ko-KR" altLang="en-US" sz="983" b="1" u="sng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감액에 대한 설명을 하지 않음</a:t>
            </a:r>
            <a:r>
              <a:rPr lang="en-US" altLang="ko-KR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 </a:t>
            </a:r>
          </a:p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치매보장 부분에 대해서도 진단비만 설명하고 </a:t>
            </a:r>
            <a:r>
              <a:rPr lang="ko-KR" altLang="en-US" sz="983" b="1" u="sng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면책기간에 대한 설명을 하지 않았음</a:t>
            </a:r>
            <a:r>
              <a:rPr lang="en-US" altLang="ko-KR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.</a:t>
            </a:r>
          </a:p>
          <a:p>
            <a:pPr latinLnBrk="1" hangingPunct="1">
              <a:lnSpc>
                <a:spcPct val="120000"/>
              </a:lnSpc>
              <a:defRPr/>
            </a:pP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설명의무 미흡 인정되어 </a:t>
            </a:r>
            <a:r>
              <a:rPr lang="ko-KR" altLang="en-US" sz="1337" b="1" u="sng" kern="1200" dirty="0">
                <a:solidFill>
                  <a:srgbClr val="FF0066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민원해지</a:t>
            </a:r>
            <a:r>
              <a:rPr lang="ko-KR" altLang="en-US" sz="983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 후 기납입보험료 반환함</a:t>
            </a:r>
          </a:p>
        </p:txBody>
      </p:sp>
      <p:graphicFrame>
        <p:nvGraphicFramePr>
          <p:cNvPr id="14" name="표 19">
            <a:extLst>
              <a:ext uri="{FF2B5EF4-FFF2-40B4-BE49-F238E27FC236}">
                <a16:creationId xmlns:a16="http://schemas.microsoft.com/office/drawing/2014/main" id="{EDE849CC-F372-7E04-1F0C-011393080F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719857"/>
              </p:ext>
            </p:extLst>
          </p:nvPr>
        </p:nvGraphicFramePr>
        <p:xfrm>
          <a:off x="2420818" y="2128093"/>
          <a:ext cx="5064370" cy="465808"/>
        </p:xfrm>
        <a:graphic>
          <a:graphicData uri="http://schemas.openxmlformats.org/drawingml/2006/table">
            <a:tbl>
              <a:tblPr firstRow="1" bandRow="1"/>
              <a:tblGrid>
                <a:gridCol w="1099918">
                  <a:extLst>
                    <a:ext uri="{9D8B030D-6E8A-4147-A177-3AD203B41FA5}">
                      <a16:colId xmlns:a16="http://schemas.microsoft.com/office/drawing/2014/main" val="3130897210"/>
                    </a:ext>
                  </a:extLst>
                </a:gridCol>
                <a:gridCol w="915342">
                  <a:extLst>
                    <a:ext uri="{9D8B030D-6E8A-4147-A177-3AD203B41FA5}">
                      <a16:colId xmlns:a16="http://schemas.microsoft.com/office/drawing/2014/main" val="4210561707"/>
                    </a:ext>
                  </a:extLst>
                </a:gridCol>
                <a:gridCol w="3049110">
                  <a:extLst>
                    <a:ext uri="{9D8B030D-6E8A-4147-A177-3AD203B41FA5}">
                      <a16:colId xmlns:a16="http://schemas.microsoft.com/office/drawing/2014/main" val="2212104955"/>
                    </a:ext>
                  </a:extLst>
                </a:gridCol>
              </a:tblGrid>
              <a:tr h="215760">
                <a:tc>
                  <a:txBody>
                    <a:bodyPr/>
                    <a:lstStyle>
                      <a:lvl1pPr marL="0" marR="0" indent="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1pPr>
                      <a:lvl2pPr marL="0" marR="0" indent="2286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2pPr>
                      <a:lvl3pPr marL="0" marR="0" indent="4572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3pPr>
                      <a:lvl4pPr marL="0" marR="0" indent="6858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4pPr>
                      <a:lvl5pPr marL="0" marR="0" indent="9144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5pPr>
                      <a:lvl6pPr marL="0" marR="0" indent="11430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6pPr>
                      <a:lvl7pPr marL="0" marR="0" indent="13716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7pPr>
                      <a:lvl8pPr marL="0" marR="0" indent="16002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8pPr>
                      <a:lvl9pPr marL="0" marR="0" indent="18288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계약일자</a:t>
                      </a:r>
                    </a:p>
                  </a:txBody>
                  <a:tcPr marL="71920" marR="71920" marT="35960" marB="35960" anchor="ctr">
                    <a:lnL w="12700" cmpd="sng">
                      <a:solidFill>
                        <a:sysClr val="window" lastClr="FFFFFF"/>
                      </a:solidFill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1pPr>
                      <a:lvl2pPr marL="0" marR="0" indent="2286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2pPr>
                      <a:lvl3pPr marL="0" marR="0" indent="4572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3pPr>
                      <a:lvl4pPr marL="0" marR="0" indent="6858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4pPr>
                      <a:lvl5pPr marL="0" marR="0" indent="9144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5pPr>
                      <a:lvl6pPr marL="0" marR="0" indent="11430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6pPr>
                      <a:lvl7pPr marL="0" marR="0" indent="13716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7pPr>
                      <a:lvl8pPr marL="0" marR="0" indent="16002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8pPr>
                      <a:lvl9pPr marL="0" marR="0" indent="18288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민원일자</a:t>
                      </a:r>
                    </a:p>
                  </a:txBody>
                  <a:tcPr marL="71920" marR="71920" marT="35960" marB="35960" anchor="ctr">
                    <a:lnL w="952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1pPr>
                      <a:lvl2pPr marL="0" marR="0" indent="2286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2pPr>
                      <a:lvl3pPr marL="0" marR="0" indent="4572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3pPr>
                      <a:lvl4pPr marL="0" marR="0" indent="6858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4pPr>
                      <a:lvl5pPr marL="0" marR="0" indent="9144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5pPr>
                      <a:lvl6pPr marL="0" marR="0" indent="11430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6pPr>
                      <a:lvl7pPr marL="0" marR="0" indent="13716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7pPr>
                      <a:lvl8pPr marL="0" marR="0" indent="16002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8pPr>
                      <a:lvl9pPr marL="0" marR="0" indent="18288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1" i="0" u="none" strike="noStrike" cap="none" spc="-15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상품명</a:t>
                      </a:r>
                    </a:p>
                  </a:txBody>
                  <a:tcPr marL="71920" marR="71920" marT="35960" marB="35960" anchor="ctr">
                    <a:lnL w="952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01321"/>
                  </a:ext>
                </a:extLst>
              </a:tr>
              <a:tr h="250048">
                <a:tc>
                  <a:txBody>
                    <a:bodyPr/>
                    <a:lstStyle>
                      <a:lvl1pPr marL="0" marR="0" indent="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1pPr>
                      <a:lvl2pPr marL="0" marR="0" indent="2286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2pPr>
                      <a:lvl3pPr marL="0" marR="0" indent="4572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3pPr>
                      <a:lvl4pPr marL="0" marR="0" indent="6858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4pPr>
                      <a:lvl5pPr marL="0" marR="0" indent="9144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5pPr>
                      <a:lvl6pPr marL="0" marR="0" indent="11430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6pPr>
                      <a:lvl7pPr marL="0" marR="0" indent="13716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7pPr>
                      <a:lvl8pPr marL="0" marR="0" indent="16002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8pPr>
                      <a:lvl9pPr marL="0" marR="0" indent="18288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2021-07-27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71920" marR="71920" marT="35960" marB="35960" anchor="ctr">
                    <a:lnL w="12700" cmpd="sng">
                      <a:solidFill>
                        <a:sysClr val="window" lastClr="FFFFFF"/>
                      </a:solidFill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1pPr>
                      <a:lvl2pPr marL="0" marR="0" indent="2286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2pPr>
                      <a:lvl3pPr marL="0" marR="0" indent="4572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3pPr>
                      <a:lvl4pPr marL="0" marR="0" indent="6858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4pPr>
                      <a:lvl5pPr marL="0" marR="0" indent="9144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5pPr>
                      <a:lvl6pPr marL="0" marR="0" indent="11430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6pPr>
                      <a:lvl7pPr marL="0" marR="0" indent="13716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7pPr>
                      <a:lvl8pPr marL="0" marR="0" indent="16002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8pPr>
                      <a:lvl9pPr marL="0" marR="0" indent="18288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2021-12-17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71920" marR="71920" marT="35960" marB="35960" anchor="ctr">
                    <a:lnL w="952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1pPr>
                      <a:lvl2pPr marL="0" marR="0" indent="2286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2pPr>
                      <a:lvl3pPr marL="0" marR="0" indent="4572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3pPr>
                      <a:lvl4pPr marL="0" marR="0" indent="6858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4pPr>
                      <a:lvl5pPr marL="0" marR="0" indent="9144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5pPr>
                      <a:lvl6pPr marL="0" marR="0" indent="11430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6pPr>
                      <a:lvl7pPr marL="0" marR="0" indent="13716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7pPr>
                      <a:lvl8pPr marL="0" marR="0" indent="16002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8pPr>
                      <a:lvl9pPr marL="0" marR="0" indent="182880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-15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맑은 고딕" panose="020F0502020204030204"/>
                          <a:sym typeface="KoPubWorld돋움체 Bold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무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)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흥국생명다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多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)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사랑통합보험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(</a:t>
                      </a:r>
                      <a:r>
                        <a:rPr lang="ko-KR" altLang="en-US" sz="700" b="0" dirty="0" err="1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해지환급금미지급형</a:t>
                      </a:r>
                      <a:r>
                        <a:rPr lang="en-US" altLang="ko-KR" sz="700" b="0" dirty="0">
                          <a:solidFill>
                            <a:schemeClr val="tx1"/>
                          </a:solidFill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)</a:t>
                      </a:r>
                      <a:endParaRPr lang="ko-KR" altLang="en-US" sz="700" b="0" dirty="0">
                        <a:solidFill>
                          <a:schemeClr val="tx1"/>
                        </a:solidFill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71920" marR="71920" marT="35960" marB="35960" anchor="ctr">
                    <a:lnL w="952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3332811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E2F08F66-59DA-4EE9-3925-D4EA2ABCF279}"/>
              </a:ext>
            </a:extLst>
          </p:cNvPr>
          <p:cNvSpPr txBox="1"/>
          <p:nvPr/>
        </p:nvSpPr>
        <p:spPr>
          <a:xfrm>
            <a:off x="3845917" y="1633417"/>
            <a:ext cx="2218877" cy="310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1" hangingPunct="1">
              <a:defRPr/>
            </a:pPr>
            <a:r>
              <a:rPr lang="en-US" altLang="ko-KR" sz="1416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[ </a:t>
            </a:r>
            <a:r>
              <a:rPr lang="ko-KR" altLang="en-US" sz="1416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고객 민원사례</a:t>
            </a:r>
            <a:r>
              <a:rPr lang="en-US" altLang="ko-KR" sz="1416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_</a:t>
            </a:r>
            <a:r>
              <a:rPr lang="ko-KR" altLang="en-US" sz="1416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건강보험 </a:t>
            </a:r>
            <a:r>
              <a:rPr lang="en-US" altLang="ko-KR" sz="1416" kern="1200" dirty="0">
                <a:solidFill>
                  <a:prstClr val="black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</a:rPr>
              <a:t>]</a:t>
            </a:r>
            <a:endParaRPr lang="ko-KR" altLang="en-US" sz="1416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B945B1-8B32-4333-6064-06C03D12D1CF}"/>
              </a:ext>
            </a:extLst>
          </p:cNvPr>
          <p:cNvSpPr txBox="1"/>
          <p:nvPr/>
        </p:nvSpPr>
        <p:spPr>
          <a:xfrm>
            <a:off x="4517268" y="4534956"/>
            <a:ext cx="1056124" cy="310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 hangingPunct="1">
              <a:defRPr/>
            </a:pPr>
            <a:endParaRPr lang="ko-KR" altLang="en-US" sz="1416" kern="1200" dirty="0">
              <a:solidFill>
                <a:prstClr val="black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Helvetica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82780E6-38E2-47DE-B146-1088695036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38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803076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3446F18C-3F30-26FF-0FCC-B68F5F0D81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17E58B2B-2E96-468B-850E-FEBB113BB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40000EB-6BD5-9588-339E-270BC5D9B169}"/>
              </a:ext>
            </a:extLst>
          </p:cNvPr>
          <p:cNvSpPr/>
          <p:nvPr/>
        </p:nvSpPr>
        <p:spPr>
          <a:xfrm>
            <a:off x="142875" y="1116012"/>
            <a:ext cx="4968875" cy="5508625"/>
          </a:xfrm>
          <a:prstGeom prst="roundRect">
            <a:avLst>
              <a:gd name="adj" fmla="val 2891"/>
            </a:avLst>
          </a:prstGeom>
          <a:solidFill>
            <a:srgbClr val="F8F8F8"/>
          </a:solidFill>
          <a:ln w="952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60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4DF654BC-0811-F2B8-3D38-311B3BD001F0}"/>
              </a:ext>
            </a:extLst>
          </p:cNvPr>
          <p:cNvSpPr/>
          <p:nvPr/>
        </p:nvSpPr>
        <p:spPr>
          <a:xfrm>
            <a:off x="5256213" y="1116012"/>
            <a:ext cx="4968875" cy="5508625"/>
          </a:xfrm>
          <a:prstGeom prst="roundRect">
            <a:avLst>
              <a:gd name="adj" fmla="val 2891"/>
            </a:avLst>
          </a:prstGeom>
          <a:solidFill>
            <a:srgbClr val="F8F8F8"/>
          </a:solidFill>
          <a:ln w="952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60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4F96AB5-B356-6B3E-D79D-8EBD4D64C4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39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120208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B2C715F0-135B-C8F4-C5D3-B887114FA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3485" b="88364" l="52421" r="83258">
                        <a14:foregroundMark x1="56833" y1="70061" x2="55090" y2="71515"/>
                        <a14:foregroundMark x1="52805" y1="74879" x2="52466" y2="75909"/>
                        <a14:foregroundMark x1="65339" y1="63485" x2="72873" y2="63758"/>
                        <a14:foregroundMark x1="83258" y1="67727" x2="83258" y2="73273"/>
                      </a14:backgroundRemoval>
                    </a14:imgEffect>
                  </a14:imgLayer>
                </a14:imgProps>
              </a:ext>
            </a:extLst>
          </a:blip>
          <a:srcRect l="51984" t="61203" r="14455" b="8597"/>
          <a:stretch/>
        </p:blipFill>
        <p:spPr>
          <a:xfrm>
            <a:off x="6132504" y="1370915"/>
            <a:ext cx="2701575" cy="1032195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06E2D0B0-486B-F152-4B4C-A6C80D519FB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0319"/>
          <a:stretch/>
        </p:blipFill>
        <p:spPr>
          <a:xfrm>
            <a:off x="20212" y="2096999"/>
            <a:ext cx="6178575" cy="4996295"/>
          </a:xfrm>
          <a:prstGeom prst="rect">
            <a:avLst/>
          </a:prstGeom>
        </p:spPr>
      </p:pic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2D03763-BF9D-BC3D-E2AF-990E31810C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01</a:t>
            </a:r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BE7D81A7-7151-9DBD-7F49-98D3FE0FA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2151798" cy="503590"/>
          </a:xfrm>
        </p:spPr>
        <p:txBody>
          <a:bodyPr/>
          <a:lstStyle/>
          <a:p>
            <a:r>
              <a:rPr lang="en-US" altLang="ko-KR" dirty="0"/>
              <a:t>7</a:t>
            </a:r>
            <a:r>
              <a:rPr lang="ko-KR" altLang="en-US" dirty="0"/>
              <a:t>월</a:t>
            </a:r>
            <a:r>
              <a:rPr lang="en-US" altLang="ko-KR" dirty="0"/>
              <a:t>, </a:t>
            </a:r>
            <a:r>
              <a:rPr lang="ko-KR" altLang="en-US" dirty="0"/>
              <a:t>고액할인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CE343B-03FC-20A5-A4B6-9CDED4528FFF}"/>
              </a:ext>
            </a:extLst>
          </p:cNvPr>
          <p:cNvSpPr txBox="1"/>
          <p:nvPr/>
        </p:nvSpPr>
        <p:spPr>
          <a:xfrm>
            <a:off x="3875924" y="3949691"/>
            <a:ext cx="2229492" cy="651905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흥국 좋아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..</a:t>
            </a:r>
          </a:p>
          <a:p>
            <a:pPr algn="l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할인해줘서 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.. 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좋아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..</a:t>
            </a:r>
            <a:endParaRPr lang="ko-KR" altLang="en-US" sz="2000" dirty="0">
              <a:ln>
                <a:solidFill>
                  <a:schemeClr val="tx1">
                    <a:alpha val="0"/>
                  </a:schemeClr>
                </a:solidFill>
              </a:ln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254E85-8373-6EA2-F5EE-799C501FD945}"/>
              </a:ext>
            </a:extLst>
          </p:cNvPr>
          <p:cNvSpPr txBox="1"/>
          <p:nvPr/>
        </p:nvSpPr>
        <p:spPr>
          <a:xfrm>
            <a:off x="1056646" y="1133583"/>
            <a:ext cx="8254670" cy="1021237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 월 보험료 </a:t>
            </a:r>
            <a:r>
              <a:rPr lang="en-US" altLang="ko-KR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여기어때 잘난체 2 TTF" pitchFamily="2" charset="-127"/>
                <a:ea typeface="여기어때 잘난체 2 TTF" pitchFamily="2" charset="-127"/>
              </a:rPr>
              <a:t>8</a:t>
            </a:r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여기어때 잘난체 2 TTF" pitchFamily="2" charset="-127"/>
                <a:ea typeface="여기어때 잘난체 2 TTF" pitchFamily="2" charset="-127"/>
              </a:rPr>
              <a:t>만원 초과분의 </a:t>
            </a:r>
            <a:r>
              <a:rPr lang="en-US" altLang="ko-KR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여기어때 잘난체 2 TTF" pitchFamily="2" charset="-127"/>
                <a:ea typeface="여기어때 잘난체 2 TTF" pitchFamily="2" charset="-127"/>
              </a:rPr>
              <a:t>50%,</a:t>
            </a:r>
          </a:p>
          <a:p>
            <a:pPr algn="ctr"/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 </a:t>
            </a:r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여기어때 잘난체 2 TTF" pitchFamily="2" charset="-127"/>
                <a:ea typeface="여기어때 잘난체 2 TTF" pitchFamily="2" charset="-127"/>
              </a:rPr>
              <a:t>최대 </a:t>
            </a:r>
            <a:r>
              <a:rPr lang="en-US" altLang="ko-KR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여기어때 잘난체 2 TTF" pitchFamily="2" charset="-127"/>
                <a:ea typeface="여기어때 잘난체 2 TTF" pitchFamily="2" charset="-127"/>
              </a:rPr>
              <a:t>5</a:t>
            </a:r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여기어때 잘난체 2 TTF" pitchFamily="2" charset="-127"/>
                <a:ea typeface="여기어때 잘난체 2 TTF" pitchFamily="2" charset="-127"/>
              </a:rPr>
              <a:t>천원</a:t>
            </a:r>
            <a:r>
              <a:rPr lang="en-US" altLang="ko-KR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여기어때 잘난체 2 TTF" pitchFamily="2" charset="-127"/>
                <a:ea typeface="여기어때 잘난체 2 TTF" pitchFamily="2" charset="-127"/>
              </a:rPr>
              <a:t> </a:t>
            </a:r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납입기간 중 </a:t>
            </a:r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여기어때 잘난체 2 TTF" pitchFamily="2" charset="-127"/>
                <a:ea typeface="여기어때 잘난체 2 TTF" pitchFamily="2" charset="-127"/>
              </a:rPr>
              <a:t>평</a:t>
            </a:r>
            <a:r>
              <a:rPr lang="en-US" altLang="ko-KR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여기어때 잘난체 2 TTF" pitchFamily="2" charset="-127"/>
                <a:ea typeface="여기어때 잘난체 2 TTF" pitchFamily="2" charset="-127"/>
              </a:rPr>
              <a:t>.</a:t>
            </a:r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여기어때 잘난체 2 TTF" pitchFamily="2" charset="-127"/>
                <a:ea typeface="여기어때 잘난체 2 TTF" pitchFamily="2" charset="-127"/>
              </a:rPr>
              <a:t>생</a:t>
            </a:r>
            <a:r>
              <a:rPr lang="en-US" altLang="ko-KR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여기어때 잘난체 2 TTF" pitchFamily="2" charset="-127"/>
                <a:ea typeface="여기어때 잘난체 2 TTF" pitchFamily="2" charset="-127"/>
              </a:rPr>
              <a:t>.</a:t>
            </a:r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여기어때 잘난체 2 TTF" pitchFamily="2" charset="-127"/>
                <a:ea typeface="여기어때 잘난체 2 TTF" pitchFamily="2" charset="-127"/>
              </a:rPr>
              <a:t>할</a:t>
            </a:r>
            <a:r>
              <a:rPr lang="en-US" altLang="ko-KR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여기어때 잘난체 2 TTF" pitchFamily="2" charset="-127"/>
                <a:ea typeface="여기어때 잘난체 2 TTF" pitchFamily="2" charset="-127"/>
              </a:rPr>
              <a:t>.</a:t>
            </a:r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여기어때 잘난체 2 TTF" pitchFamily="2" charset="-127"/>
                <a:ea typeface="여기어때 잘난체 2 TTF" pitchFamily="2" charset="-127"/>
              </a:rPr>
              <a:t>인</a:t>
            </a:r>
            <a:endParaRPr lang="en-US" altLang="ko-KR" sz="32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0000"/>
              </a:solidFill>
              <a:latin typeface="여기어때 잘난체 2 TTF" pitchFamily="2" charset="-127"/>
              <a:ea typeface="여기어때 잘난체 2 TTF" pitchFamily="2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DEEAAD2-CE0A-BBC4-A788-4F865D887A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65" b="20388" l="10000" r="90000">
                        <a14:foregroundMark x1="65598" y1="8203" x2="60419" y2="5371"/>
                        <a14:foregroundMark x1="43527" y1="8789" x2="19236" y2="16406"/>
                        <a14:foregroundMark x1="53514" y1="13281" x2="54501" y2="14844"/>
                        <a14:foregroundMark x1="54747" y1="15039" x2="54254" y2="18066"/>
                        <a14:foregroundMark x1="54007" y1="14160" x2="53268" y2="16406"/>
                        <a14:foregroundMark x1="77928" y1="8105" x2="78298" y2="6836"/>
                        <a14:foregroundMark x1="81258" y1="5664" x2="80271" y2="9375"/>
                        <a14:foregroundMark x1="24414" y1="12988" x2="24538" y2="11914"/>
                        <a14:foregroundMark x1="27127" y1="12500" x2="23921" y2="13281"/>
                        <a14:foregroundMark x1="23551" y1="14648" x2="25894" y2="15625"/>
                        <a14:foregroundMark x1="79285" y1="6641" x2="78668" y2="8301"/>
                      </a14:backgroundRemoval>
                    </a14:imgEffect>
                  </a14:imgLayer>
                </a14:imgProps>
              </a:ext>
            </a:extLst>
          </a:blip>
          <a:srcRect l="18393" t="2797" r="17033" b="77347"/>
          <a:stretch/>
        </p:blipFill>
        <p:spPr>
          <a:xfrm>
            <a:off x="1482776" y="2132603"/>
            <a:ext cx="3381132" cy="1312753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75121682-EA85-7892-7343-F438163682F0}"/>
              </a:ext>
            </a:extLst>
          </p:cNvPr>
          <p:cNvSpPr/>
          <p:nvPr/>
        </p:nvSpPr>
        <p:spPr>
          <a:xfrm>
            <a:off x="5553957" y="4334488"/>
            <a:ext cx="4621810" cy="516155"/>
          </a:xfrm>
          <a:prstGeom prst="rect">
            <a:avLst/>
          </a:prstGeom>
          <a:solidFill>
            <a:srgbClr val="EC008C"/>
          </a:solidFill>
          <a:ln w="9525"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다사랑통합보험</a:t>
            </a:r>
            <a:endParaRPr lang="en-US" altLang="ko-KR" sz="20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74BE7ABF-87D5-2448-EBF0-5BCEFA516DA1}"/>
              </a:ext>
            </a:extLst>
          </p:cNvPr>
          <p:cNvSpPr/>
          <p:nvPr/>
        </p:nvSpPr>
        <p:spPr>
          <a:xfrm>
            <a:off x="5553957" y="4928320"/>
            <a:ext cx="4621810" cy="516155"/>
          </a:xfrm>
          <a:prstGeom prst="rect">
            <a:avLst/>
          </a:prstGeom>
          <a:solidFill>
            <a:srgbClr val="EC008C"/>
          </a:solidFill>
          <a:ln w="9525"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다재다능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1540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F847C7F4-0B3E-8E4C-01BD-51FBE1AA4F1E}"/>
              </a:ext>
            </a:extLst>
          </p:cNvPr>
          <p:cNvSpPr/>
          <p:nvPr/>
        </p:nvSpPr>
        <p:spPr>
          <a:xfrm>
            <a:off x="5553957" y="6131536"/>
            <a:ext cx="4621810" cy="516155"/>
          </a:xfrm>
          <a:prstGeom prst="rect">
            <a:avLst/>
          </a:prstGeom>
          <a:solidFill>
            <a:srgbClr val="EC008C"/>
          </a:solidFill>
          <a:ln w="9525"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3.10.5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간편건강</a:t>
            </a:r>
            <a:endParaRPr lang="en-US" altLang="ko-KR" sz="20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430B784-3CCC-BDE5-1552-1FE30727C8FC}"/>
              </a:ext>
            </a:extLst>
          </p:cNvPr>
          <p:cNvSpPr/>
          <p:nvPr/>
        </p:nvSpPr>
        <p:spPr>
          <a:xfrm>
            <a:off x="5553957" y="5527831"/>
            <a:ext cx="4621810" cy="516155"/>
          </a:xfrm>
          <a:prstGeom prst="rect">
            <a:avLst/>
          </a:prstGeom>
          <a:solidFill>
            <a:srgbClr val="EC008C"/>
          </a:solidFill>
          <a:ln w="9525"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3.10.5.5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고당플러스</a:t>
            </a:r>
            <a:endParaRPr lang="en-US" altLang="ko-KR" sz="20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7C16076D-CC56-0987-8D22-E8B4D69C100A}"/>
              </a:ext>
            </a:extLst>
          </p:cNvPr>
          <p:cNvGrpSpPr/>
          <p:nvPr/>
        </p:nvGrpSpPr>
        <p:grpSpPr>
          <a:xfrm>
            <a:off x="5675668" y="2639104"/>
            <a:ext cx="4003703" cy="1797435"/>
            <a:chOff x="7169562" y="2149130"/>
            <a:chExt cx="3008041" cy="2174897"/>
          </a:xfrm>
          <a:solidFill>
            <a:srgbClr val="002060"/>
          </a:solidFill>
        </p:grpSpPr>
        <p:sp>
          <p:nvSpPr>
            <p:cNvPr id="48" name="화살표: 아래쪽 47">
              <a:extLst>
                <a:ext uri="{FF2B5EF4-FFF2-40B4-BE49-F238E27FC236}">
                  <a16:creationId xmlns:a16="http://schemas.microsoft.com/office/drawing/2014/main" id="{B0C4AD05-D742-39B2-B7FE-61E580DE96F9}"/>
                </a:ext>
              </a:extLst>
            </p:cNvPr>
            <p:cNvSpPr/>
            <p:nvPr/>
          </p:nvSpPr>
          <p:spPr>
            <a:xfrm>
              <a:off x="7169562" y="2934156"/>
              <a:ext cx="1068513" cy="1389871"/>
            </a:xfrm>
            <a:prstGeom prst="downArrow">
              <a:avLst/>
            </a:prstGeom>
            <a:solidFill>
              <a:srgbClr val="351B6F"/>
            </a:solidFill>
            <a:ln w="9525">
              <a:solidFill>
                <a:srgbClr val="351B6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49" name="직사각형 48">
              <a:extLst>
                <a:ext uri="{FF2B5EF4-FFF2-40B4-BE49-F238E27FC236}">
                  <a16:creationId xmlns:a16="http://schemas.microsoft.com/office/drawing/2014/main" id="{58BCCBD7-3CEF-DC4E-23AE-C3AE36A8D041}"/>
                </a:ext>
              </a:extLst>
            </p:cNvPr>
            <p:cNvSpPr/>
            <p:nvPr/>
          </p:nvSpPr>
          <p:spPr>
            <a:xfrm>
              <a:off x="7436463" y="2149130"/>
              <a:ext cx="2741140" cy="1181528"/>
            </a:xfrm>
            <a:prstGeom prst="rect">
              <a:avLst/>
            </a:prstGeom>
            <a:solidFill>
              <a:srgbClr val="351B6F"/>
            </a:solidFill>
            <a:ln w="9525">
              <a:solidFill>
                <a:srgbClr val="351B6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대상상품 </a:t>
              </a:r>
              <a:r>
                <a:rPr lang="en-US" altLang="ko-KR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4</a:t>
              </a:r>
              <a:r>
                <a:rPr lang="ko-KR" altLang="en-US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종 </a:t>
              </a:r>
              <a:r>
                <a:rPr lang="en-US" altLang="ko-KR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!</a:t>
              </a:r>
            </a:p>
            <a:p>
              <a:pPr algn="ctr"/>
              <a:r>
                <a:rPr lang="ko-KR" altLang="en-US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동일 할인조건 적용 </a:t>
              </a:r>
              <a:r>
                <a:rPr lang="en-US" altLang="ko-KR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!</a:t>
              </a:r>
            </a:p>
          </p:txBody>
        </p:sp>
      </p:grp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A293265B-3019-9143-8ED0-2B184835203B}"/>
              </a:ext>
            </a:extLst>
          </p:cNvPr>
          <p:cNvSpPr/>
          <p:nvPr/>
        </p:nvSpPr>
        <p:spPr>
          <a:xfrm>
            <a:off x="8616478" y="4485523"/>
            <a:ext cx="1348419" cy="215425"/>
          </a:xfrm>
          <a:prstGeom prst="roundRect">
            <a:avLst/>
          </a:prstGeom>
          <a:solidFill>
            <a:srgbClr val="0070C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무해지</a:t>
            </a:r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,</a:t>
            </a:r>
            <a:r>
              <a:rPr lang="ko-KR" altLang="en-US" sz="14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비갱신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B5575A5D-391C-7655-4664-FCD1EEACABB1}"/>
              </a:ext>
            </a:extLst>
          </p:cNvPr>
          <p:cNvSpPr/>
          <p:nvPr/>
        </p:nvSpPr>
        <p:spPr>
          <a:xfrm>
            <a:off x="8616478" y="5078684"/>
            <a:ext cx="1348419" cy="215425"/>
          </a:xfrm>
          <a:prstGeom prst="roundRect">
            <a:avLst/>
          </a:prstGeom>
          <a:solidFill>
            <a:srgbClr val="0070C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무해지</a:t>
            </a:r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,</a:t>
            </a:r>
            <a:r>
              <a:rPr lang="ko-KR" altLang="en-US" sz="14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비갱신</a:t>
            </a:r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7B55A650-6013-0B5F-C451-C897E19EDF66}"/>
              </a:ext>
            </a:extLst>
          </p:cNvPr>
          <p:cNvSpPr/>
          <p:nvPr/>
        </p:nvSpPr>
        <p:spPr>
          <a:xfrm>
            <a:off x="8616478" y="5673983"/>
            <a:ext cx="1348419" cy="215425"/>
          </a:xfrm>
          <a:prstGeom prst="roundRect">
            <a:avLst/>
          </a:prstGeom>
          <a:solidFill>
            <a:srgbClr val="0070C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무해지</a:t>
            </a:r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,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갱신</a:t>
            </a:r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FF7741B6-90A3-8582-3ECD-6AB09A884728}"/>
              </a:ext>
            </a:extLst>
          </p:cNvPr>
          <p:cNvSpPr/>
          <p:nvPr/>
        </p:nvSpPr>
        <p:spPr>
          <a:xfrm>
            <a:off x="8616478" y="6281900"/>
            <a:ext cx="1348419" cy="215425"/>
          </a:xfrm>
          <a:prstGeom prst="roundRect">
            <a:avLst/>
          </a:prstGeom>
          <a:solidFill>
            <a:srgbClr val="0070C0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무해지</a:t>
            </a:r>
            <a:r>
              <a:rPr lang="en-US" altLang="ko-KR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,</a:t>
            </a:r>
            <a:r>
              <a: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갱신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B464544-55A6-833F-ED2C-4D900A365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4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1977791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898ED834-AB3D-2C7B-FE60-FAE616F174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F8512F37-4F5D-516A-92C6-A8F788F39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62EF95AC-313F-EB8E-FC89-46EA9E33134A}"/>
              </a:ext>
            </a:extLst>
          </p:cNvPr>
          <p:cNvSpPr/>
          <p:nvPr/>
        </p:nvSpPr>
        <p:spPr>
          <a:xfrm>
            <a:off x="142875" y="1116012"/>
            <a:ext cx="3276600" cy="5508625"/>
          </a:xfrm>
          <a:prstGeom prst="roundRect">
            <a:avLst>
              <a:gd name="adj" fmla="val 4347"/>
            </a:avLst>
          </a:prstGeom>
          <a:solidFill>
            <a:srgbClr val="F8F8F8"/>
          </a:solidFill>
          <a:ln w="952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60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351EB198-5B12-A10B-591E-81063A481289}"/>
              </a:ext>
            </a:extLst>
          </p:cNvPr>
          <p:cNvSpPr/>
          <p:nvPr/>
        </p:nvSpPr>
        <p:spPr>
          <a:xfrm>
            <a:off x="3545681" y="1116012"/>
            <a:ext cx="3276600" cy="5508625"/>
          </a:xfrm>
          <a:prstGeom prst="roundRect">
            <a:avLst>
              <a:gd name="adj" fmla="val 4347"/>
            </a:avLst>
          </a:prstGeom>
          <a:solidFill>
            <a:srgbClr val="F8F8F8"/>
          </a:solidFill>
          <a:ln w="952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60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EF521FAC-8499-01F6-4A7F-0E91B4DF46B3}"/>
              </a:ext>
            </a:extLst>
          </p:cNvPr>
          <p:cNvSpPr/>
          <p:nvPr/>
        </p:nvSpPr>
        <p:spPr>
          <a:xfrm>
            <a:off x="6948488" y="1116012"/>
            <a:ext cx="3276600" cy="5508625"/>
          </a:xfrm>
          <a:prstGeom prst="roundRect">
            <a:avLst>
              <a:gd name="adj" fmla="val 4347"/>
            </a:avLst>
          </a:prstGeom>
          <a:solidFill>
            <a:srgbClr val="F8F8F8"/>
          </a:solidFill>
          <a:ln w="952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60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F63FA8B3-C23E-5976-41AA-9706B9D7B3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40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5750606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EBDCF41A-1FDF-6434-2BCA-C3CCC3E562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02</a:t>
            </a:r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2A493D83-6E51-70F3-7814-BAC0BFFF5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1749444" cy="503590"/>
          </a:xfrm>
        </p:spPr>
        <p:txBody>
          <a:bodyPr/>
          <a:lstStyle/>
          <a:p>
            <a:r>
              <a:rPr lang="ko-KR" altLang="en-US" dirty="0"/>
              <a:t>콘텐츠 박스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74B01E4-460F-FB9E-BF09-A22628477B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41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43662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600FED4-7831-A9E6-9B71-08E637B312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01</a:t>
            </a:r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40AE4A-1F59-D55A-60BC-B7FF3274CBE7}"/>
              </a:ext>
            </a:extLst>
          </p:cNvPr>
          <p:cNvSpPr txBox="1"/>
          <p:nvPr/>
        </p:nvSpPr>
        <p:spPr>
          <a:xfrm>
            <a:off x="1938234" y="1094762"/>
            <a:ext cx="6491494" cy="898126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매월 </a:t>
            </a:r>
            <a:r>
              <a:rPr lang="en-US" altLang="ko-KR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5</a:t>
            </a:r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천원을 절약한다면 </a:t>
            </a:r>
            <a:r>
              <a:rPr lang="en-US" altLang="ko-KR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?</a:t>
            </a:r>
          </a:p>
          <a:p>
            <a:pPr algn="ctr"/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3399"/>
                </a:solidFill>
                <a:latin typeface="여기어때 잘난체 2 TTF" pitchFamily="2" charset="-127"/>
                <a:ea typeface="여기어때 잘난체 2 TTF" pitchFamily="2" charset="-127"/>
              </a:rPr>
              <a:t>일상생활</a:t>
            </a:r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 누릴 수 있는 혜택 </a:t>
            </a:r>
            <a:r>
              <a:rPr lang="en-US" altLang="ko-KR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!</a:t>
            </a:r>
            <a:endParaRPr lang="ko-KR" altLang="en-US" sz="2800" dirty="0">
              <a:ln>
                <a:solidFill>
                  <a:schemeClr val="tx1">
                    <a:alpha val="0"/>
                  </a:schemeClr>
                </a:solidFill>
              </a:ln>
              <a:latin typeface="여기어때 잘난체 2 TTF" pitchFamily="2" charset="-127"/>
              <a:ea typeface="여기어때 잘난체 2 TTF" pitchFamily="2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90D55EE-F614-A6BA-7633-C3FE23EE9D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416" t="46015" r="58009" b="27574"/>
          <a:stretch/>
        </p:blipFill>
        <p:spPr>
          <a:xfrm>
            <a:off x="1992149" y="2087694"/>
            <a:ext cx="2960825" cy="1170908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7D5415A4-8F93-25DE-A635-998F4C96F0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840" y="3400137"/>
            <a:ext cx="2439441" cy="1398649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70830161-27FB-D3A5-7768-DEC0E981E8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275" y="4799208"/>
            <a:ext cx="2932699" cy="1378368"/>
          </a:xfrm>
          <a:prstGeom prst="rect">
            <a:avLst/>
          </a:prstGeom>
        </p:spPr>
      </p:pic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id="{B50BE2AE-6A74-8D7A-0706-D1216CFFC7CC}"/>
              </a:ext>
            </a:extLst>
          </p:cNvPr>
          <p:cNvSpPr/>
          <p:nvPr/>
        </p:nvSpPr>
        <p:spPr>
          <a:xfrm>
            <a:off x="6891463" y="5937569"/>
            <a:ext cx="982717" cy="18842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7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2026.6</a:t>
            </a:r>
            <a:r>
              <a:rPr lang="ko-KR" altLang="en-US" sz="7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rPr>
              <a:t>월 기준 요금제</a:t>
            </a:r>
            <a:endParaRPr lang="ko-KR" altLang="en-US" sz="7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.엘리스 디지털배움체 TTF" panose="02000503000000000000" pitchFamily="2" charset="-127"/>
              <a:ea typeface=".엘리스 디지털배움체 TTF" panose="02000503000000000000" pitchFamily="2" charset="-127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2DB9CC0F-9059-0829-84E7-D0F06A7E8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2151798" cy="503590"/>
          </a:xfrm>
        </p:spPr>
        <p:txBody>
          <a:bodyPr/>
          <a:lstStyle/>
          <a:p>
            <a:r>
              <a:rPr lang="en-US" altLang="ko-KR" dirty="0"/>
              <a:t>7</a:t>
            </a:r>
            <a:r>
              <a:rPr lang="ko-KR" altLang="en-US" dirty="0"/>
              <a:t>월</a:t>
            </a:r>
            <a:r>
              <a:rPr lang="en-US" altLang="ko-KR" dirty="0"/>
              <a:t>, </a:t>
            </a:r>
            <a:r>
              <a:rPr lang="ko-KR" altLang="en-US" dirty="0"/>
              <a:t>고액할인</a:t>
            </a: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B5F38ED4-9B75-E4FE-DB67-770F3C70F173}"/>
              </a:ext>
            </a:extLst>
          </p:cNvPr>
          <p:cNvGrpSpPr/>
          <p:nvPr/>
        </p:nvGrpSpPr>
        <p:grpSpPr>
          <a:xfrm>
            <a:off x="4932464" y="2135515"/>
            <a:ext cx="3541937" cy="1095067"/>
            <a:chOff x="6310894" y="2086831"/>
            <a:chExt cx="3541937" cy="109506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48306CA-726D-776E-8E98-F64D1AAFC00E}"/>
                </a:ext>
              </a:extLst>
            </p:cNvPr>
            <p:cNvSpPr txBox="1"/>
            <p:nvPr/>
          </p:nvSpPr>
          <p:spPr>
            <a:xfrm>
              <a:off x="6310894" y="2086831"/>
              <a:ext cx="3377629" cy="590349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&lt;</a:t>
              </a:r>
              <a:r>
                <a:rPr lang="ko-KR" altLang="en-US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넷플릭스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 멤버십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&gt;</a:t>
              </a:r>
            </a:p>
            <a:p>
              <a:pPr algn="ctr"/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광고형 스탠다드 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: </a:t>
              </a:r>
              <a:r>
                <a:rPr lang="ko-KR" altLang="en-US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월 </a:t>
              </a:r>
              <a:r>
                <a:rPr lang="en-US" altLang="ko-KR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7,000</a:t>
              </a:r>
              <a:r>
                <a:rPr lang="ko-KR" altLang="en-US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원</a:t>
              </a: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E3BF837B-6D01-428B-920E-911C3D596D25}"/>
                </a:ext>
              </a:extLst>
            </p:cNvPr>
            <p:cNvCxnSpPr/>
            <p:nvPr/>
          </p:nvCxnSpPr>
          <p:spPr>
            <a:xfrm>
              <a:off x="8192099" y="2502325"/>
              <a:ext cx="1279673" cy="0"/>
            </a:xfrm>
            <a:prstGeom prst="line">
              <a:avLst/>
            </a:prstGeom>
            <a:ln w="38100" cap="rnd">
              <a:solidFill>
                <a:srgbClr val="FF0000">
                  <a:alpha val="50000"/>
                </a:srgb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2A137D5-B0BB-E532-E03C-B0CA8BABCCED}"/>
                </a:ext>
              </a:extLst>
            </p:cNvPr>
            <p:cNvSpPr txBox="1"/>
            <p:nvPr/>
          </p:nvSpPr>
          <p:spPr>
            <a:xfrm>
              <a:off x="6475202" y="2776215"/>
              <a:ext cx="3377629" cy="405683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ko-KR" altLang="en-US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페이퍼로지 6 SemiBold" pitchFamily="2" charset="-127"/>
                  <a:ea typeface="페이퍼로지 6 SemiBold" pitchFamily="2" charset="-127"/>
                </a:rPr>
                <a:t>월 </a:t>
              </a:r>
              <a:r>
                <a:rPr lang="en-US" altLang="ko-KR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페이퍼로지 6 SemiBold" pitchFamily="2" charset="-127"/>
                  <a:ea typeface="페이퍼로지 6 SemiBold" pitchFamily="2" charset="-127"/>
                </a:rPr>
                <a:t>2,000</a:t>
              </a:r>
              <a:r>
                <a:rPr lang="ko-KR" altLang="en-US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페이퍼로지 6 SemiBold" pitchFamily="2" charset="-127"/>
                  <a:ea typeface="페이퍼로지 6 SemiBold" pitchFamily="2" charset="-127"/>
                </a:rPr>
                <a:t>원</a:t>
              </a: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3FFC741D-5443-1C95-FAE9-4596963EAC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68291" y="2511757"/>
              <a:ext cx="1495187" cy="500296"/>
            </a:xfrm>
            <a:prstGeom prst="line">
              <a:avLst/>
            </a:prstGeom>
            <a:ln w="38100" cap="rnd">
              <a:solidFill>
                <a:srgbClr val="FF0000">
                  <a:alpha val="50000"/>
                </a:srgb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화살표 연결선 19">
              <a:extLst>
                <a:ext uri="{FF2B5EF4-FFF2-40B4-BE49-F238E27FC236}">
                  <a16:creationId xmlns:a16="http://schemas.microsoft.com/office/drawing/2014/main" id="{87252BF9-4196-3D91-6899-0017D5374C1A}"/>
                </a:ext>
              </a:extLst>
            </p:cNvPr>
            <p:cNvCxnSpPr/>
            <p:nvPr/>
          </p:nvCxnSpPr>
          <p:spPr>
            <a:xfrm>
              <a:off x="6709387" y="3009996"/>
              <a:ext cx="664901" cy="0"/>
            </a:xfrm>
            <a:prstGeom prst="straightConnector1">
              <a:avLst/>
            </a:prstGeom>
            <a:ln w="57150" cap="rnd">
              <a:solidFill>
                <a:srgbClr val="FF0000">
                  <a:alpha val="50000"/>
                </a:srgbClr>
              </a:solidFill>
              <a:round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3495F280-68BC-01B9-D6D3-BCBA49BFE87C}"/>
              </a:ext>
            </a:extLst>
          </p:cNvPr>
          <p:cNvGrpSpPr/>
          <p:nvPr/>
        </p:nvGrpSpPr>
        <p:grpSpPr>
          <a:xfrm>
            <a:off x="4887791" y="3484298"/>
            <a:ext cx="3541937" cy="1095067"/>
            <a:chOff x="6310894" y="2086831"/>
            <a:chExt cx="3541937" cy="109506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C923182-822F-7330-AE33-35E515ACB348}"/>
                </a:ext>
              </a:extLst>
            </p:cNvPr>
            <p:cNvSpPr txBox="1"/>
            <p:nvPr/>
          </p:nvSpPr>
          <p:spPr>
            <a:xfrm>
              <a:off x="6310894" y="2086831"/>
              <a:ext cx="3377629" cy="590349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&lt;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디즈니플러스 멤버십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&gt;</a:t>
              </a:r>
            </a:p>
            <a:p>
              <a:pPr algn="ctr"/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디즈니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+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스탠다드 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: </a:t>
              </a:r>
              <a:r>
                <a:rPr lang="ko-KR" altLang="en-US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월 </a:t>
              </a:r>
              <a:r>
                <a:rPr lang="en-US" altLang="ko-KR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9,900</a:t>
              </a:r>
              <a:r>
                <a:rPr lang="ko-KR" altLang="en-US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원</a:t>
              </a:r>
            </a:p>
          </p:txBody>
        </p: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34FF9F2E-3EDD-BDF3-B6B1-C243193C738B}"/>
                </a:ext>
              </a:extLst>
            </p:cNvPr>
            <p:cNvCxnSpPr/>
            <p:nvPr/>
          </p:nvCxnSpPr>
          <p:spPr>
            <a:xfrm>
              <a:off x="8192099" y="2502325"/>
              <a:ext cx="1279673" cy="0"/>
            </a:xfrm>
            <a:prstGeom prst="line">
              <a:avLst/>
            </a:prstGeom>
            <a:ln w="38100" cap="rnd">
              <a:solidFill>
                <a:srgbClr val="FF0000">
                  <a:alpha val="50000"/>
                </a:srgb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4F2FC9B-757D-3A61-0803-B8ED144CFB00}"/>
                </a:ext>
              </a:extLst>
            </p:cNvPr>
            <p:cNvSpPr txBox="1"/>
            <p:nvPr/>
          </p:nvSpPr>
          <p:spPr>
            <a:xfrm>
              <a:off x="6475202" y="2776215"/>
              <a:ext cx="3377629" cy="405683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ko-KR" altLang="en-US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페이퍼로지 6 SemiBold" pitchFamily="2" charset="-127"/>
                  <a:ea typeface="페이퍼로지 6 SemiBold" pitchFamily="2" charset="-127"/>
                </a:rPr>
                <a:t>월 </a:t>
              </a:r>
              <a:r>
                <a:rPr lang="en-US" altLang="ko-KR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페이퍼로지 6 SemiBold" pitchFamily="2" charset="-127"/>
                  <a:ea typeface="페이퍼로지 6 SemiBold" pitchFamily="2" charset="-127"/>
                </a:rPr>
                <a:t>4,900</a:t>
              </a:r>
              <a:r>
                <a:rPr lang="ko-KR" altLang="en-US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페이퍼로지 6 SemiBold" pitchFamily="2" charset="-127"/>
                  <a:ea typeface="페이퍼로지 6 SemiBold" pitchFamily="2" charset="-127"/>
                </a:rPr>
                <a:t>원</a:t>
              </a:r>
            </a:p>
          </p:txBody>
        </p:sp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B9B51E7D-1E4F-15CB-66A7-819B39F857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68291" y="2511757"/>
              <a:ext cx="1495187" cy="500296"/>
            </a:xfrm>
            <a:prstGeom prst="line">
              <a:avLst/>
            </a:prstGeom>
            <a:ln w="38100" cap="rnd">
              <a:solidFill>
                <a:srgbClr val="FF0000">
                  <a:alpha val="50000"/>
                </a:srgb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화살표 연결선 27">
              <a:extLst>
                <a:ext uri="{FF2B5EF4-FFF2-40B4-BE49-F238E27FC236}">
                  <a16:creationId xmlns:a16="http://schemas.microsoft.com/office/drawing/2014/main" id="{F3C67AD1-4E87-9299-DBD8-0CE34C8D4575}"/>
                </a:ext>
              </a:extLst>
            </p:cNvPr>
            <p:cNvCxnSpPr/>
            <p:nvPr/>
          </p:nvCxnSpPr>
          <p:spPr>
            <a:xfrm>
              <a:off x="6709387" y="3009996"/>
              <a:ext cx="664901" cy="0"/>
            </a:xfrm>
            <a:prstGeom prst="straightConnector1">
              <a:avLst/>
            </a:prstGeom>
            <a:ln w="57150" cap="rnd">
              <a:solidFill>
                <a:srgbClr val="FF0000">
                  <a:alpha val="50000"/>
                </a:srgbClr>
              </a:solidFill>
              <a:round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8CE0303-288D-63A0-6EE4-263F0B45A41D}"/>
              </a:ext>
            </a:extLst>
          </p:cNvPr>
          <p:cNvGrpSpPr/>
          <p:nvPr/>
        </p:nvGrpSpPr>
        <p:grpSpPr>
          <a:xfrm>
            <a:off x="4887791" y="4833081"/>
            <a:ext cx="3541937" cy="1095067"/>
            <a:chOff x="6310894" y="2086831"/>
            <a:chExt cx="3541937" cy="109506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350FC63-4C04-1E88-B525-F73742A0D809}"/>
                </a:ext>
              </a:extLst>
            </p:cNvPr>
            <p:cNvSpPr txBox="1"/>
            <p:nvPr/>
          </p:nvSpPr>
          <p:spPr>
            <a:xfrm>
              <a:off x="6310894" y="2086831"/>
              <a:ext cx="3377629" cy="590349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&lt;</a:t>
              </a:r>
              <a:r>
                <a:rPr lang="ko-KR" altLang="en-US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왓챠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 멤버십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&gt;</a:t>
              </a:r>
            </a:p>
            <a:p>
              <a:pPr algn="ctr"/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베이직 요금제 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페이퍼로지 6 SemiBold" pitchFamily="2" charset="-127"/>
                  <a:ea typeface="페이퍼로지 6 SemiBold" pitchFamily="2" charset="-127"/>
                </a:rPr>
                <a:t>: </a:t>
              </a:r>
              <a:r>
                <a:rPr lang="ko-KR" altLang="en-US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월 </a:t>
              </a:r>
              <a:r>
                <a:rPr lang="en-US" altLang="ko-KR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7,900</a:t>
              </a:r>
              <a:r>
                <a:rPr lang="ko-KR" altLang="en-US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원</a:t>
              </a:r>
            </a:p>
          </p:txBody>
        </p: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AE5C1C50-8E67-0254-2D32-0EE82EE0C55A}"/>
                </a:ext>
              </a:extLst>
            </p:cNvPr>
            <p:cNvCxnSpPr/>
            <p:nvPr/>
          </p:nvCxnSpPr>
          <p:spPr>
            <a:xfrm>
              <a:off x="8192099" y="2502325"/>
              <a:ext cx="1279673" cy="0"/>
            </a:xfrm>
            <a:prstGeom prst="line">
              <a:avLst/>
            </a:prstGeom>
            <a:ln w="38100" cap="rnd">
              <a:solidFill>
                <a:srgbClr val="FF0000">
                  <a:alpha val="50000"/>
                </a:srgb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CBF51C0-051F-2D99-2465-EA3330DA81A2}"/>
                </a:ext>
              </a:extLst>
            </p:cNvPr>
            <p:cNvSpPr txBox="1"/>
            <p:nvPr/>
          </p:nvSpPr>
          <p:spPr>
            <a:xfrm>
              <a:off x="6475202" y="2776215"/>
              <a:ext cx="3377629" cy="405683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ctr"/>
              <a:r>
                <a:rPr lang="ko-KR" altLang="en-US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페이퍼로지 6 SemiBold" pitchFamily="2" charset="-127"/>
                  <a:ea typeface="페이퍼로지 6 SemiBold" pitchFamily="2" charset="-127"/>
                </a:rPr>
                <a:t>월 </a:t>
              </a:r>
              <a:r>
                <a:rPr lang="en-US" altLang="ko-KR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페이퍼로지 6 SemiBold" pitchFamily="2" charset="-127"/>
                  <a:ea typeface="페이퍼로지 6 SemiBold" pitchFamily="2" charset="-127"/>
                </a:rPr>
                <a:t>2,900</a:t>
              </a:r>
              <a:r>
                <a:rPr lang="ko-KR" altLang="en-US" sz="24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페이퍼로지 6 SemiBold" pitchFamily="2" charset="-127"/>
                  <a:ea typeface="페이퍼로지 6 SemiBold" pitchFamily="2" charset="-127"/>
                </a:rPr>
                <a:t>원</a:t>
              </a:r>
            </a:p>
          </p:txBody>
        </p:sp>
        <p:cxnSp>
          <p:nvCxnSpPr>
            <p:cNvPr id="33" name="직선 연결선 32">
              <a:extLst>
                <a:ext uri="{FF2B5EF4-FFF2-40B4-BE49-F238E27FC236}">
                  <a16:creationId xmlns:a16="http://schemas.microsoft.com/office/drawing/2014/main" id="{91C489B8-CE5C-512B-6658-57CB9F00B6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68291" y="2511757"/>
              <a:ext cx="1495187" cy="500296"/>
            </a:xfrm>
            <a:prstGeom prst="line">
              <a:avLst/>
            </a:prstGeom>
            <a:ln w="38100" cap="rnd">
              <a:solidFill>
                <a:srgbClr val="FF0000">
                  <a:alpha val="50000"/>
                </a:srgb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화살표 연결선 33">
              <a:extLst>
                <a:ext uri="{FF2B5EF4-FFF2-40B4-BE49-F238E27FC236}">
                  <a16:creationId xmlns:a16="http://schemas.microsoft.com/office/drawing/2014/main" id="{90A10C1A-2B6F-DA1A-35DD-746C31FCBF84}"/>
                </a:ext>
              </a:extLst>
            </p:cNvPr>
            <p:cNvCxnSpPr/>
            <p:nvPr/>
          </p:nvCxnSpPr>
          <p:spPr>
            <a:xfrm>
              <a:off x="6709387" y="3009996"/>
              <a:ext cx="664901" cy="0"/>
            </a:xfrm>
            <a:prstGeom prst="straightConnector1">
              <a:avLst/>
            </a:prstGeom>
            <a:ln w="57150" cap="rnd">
              <a:solidFill>
                <a:srgbClr val="FF0000">
                  <a:alpha val="50000"/>
                </a:srgbClr>
              </a:solidFill>
              <a:round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3C760AE2-C67D-5B53-8F16-B8C9A17137DA}"/>
              </a:ext>
            </a:extLst>
          </p:cNvPr>
          <p:cNvGrpSpPr/>
          <p:nvPr/>
        </p:nvGrpSpPr>
        <p:grpSpPr>
          <a:xfrm>
            <a:off x="2468463" y="5801506"/>
            <a:ext cx="5431037" cy="1292747"/>
            <a:chOff x="2638151" y="5801506"/>
            <a:chExt cx="5431037" cy="1292747"/>
          </a:xfrm>
        </p:grpSpPr>
        <p:pic>
          <p:nvPicPr>
            <p:cNvPr id="48" name="그림 47">
              <a:extLst>
                <a:ext uri="{FF2B5EF4-FFF2-40B4-BE49-F238E27FC236}">
                  <a16:creationId xmlns:a16="http://schemas.microsoft.com/office/drawing/2014/main" id="{0BFA1BC7-7887-CC02-9687-ECC7AB483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38151" y="5801506"/>
              <a:ext cx="1929697" cy="1292747"/>
            </a:xfrm>
            <a:prstGeom prst="rect">
              <a:avLst/>
            </a:prstGeom>
          </p:spPr>
        </p:pic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E03BF0D9-0DF6-62EA-B5FE-129B857CA432}"/>
                </a:ext>
              </a:extLst>
            </p:cNvPr>
            <p:cNvSpPr/>
            <p:nvPr/>
          </p:nvSpPr>
          <p:spPr>
            <a:xfrm>
              <a:off x="4249511" y="6366530"/>
              <a:ext cx="3819677" cy="687003"/>
            </a:xfrm>
            <a:prstGeom prst="rect">
              <a:avLst/>
            </a:prstGeom>
            <a:solidFill>
              <a:srgbClr val="EC008C"/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흥국생명으로 매월 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5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천원 할인혜택 받고</a:t>
              </a:r>
              <a:endPara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매월 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OTT 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컨텐츠 </a:t>
              </a:r>
              <a:r>
                <a:rPr lang="ko-KR" altLang="en-US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할인받으세요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!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 </a:t>
              </a:r>
              <a:endPara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77ED9B6-888F-A968-AABC-25F8DE16FCC9}"/>
                </a:ext>
              </a:extLst>
            </p:cNvPr>
            <p:cNvSpPr txBox="1"/>
            <p:nvPr/>
          </p:nvSpPr>
          <p:spPr>
            <a:xfrm>
              <a:off x="4277427" y="6027183"/>
              <a:ext cx="3137622" cy="313350"/>
            </a:xfrm>
            <a:prstGeom prst="rect">
              <a:avLst/>
            </a:prstGeom>
            <a:noFill/>
          </p:spPr>
          <p:txBody>
            <a:bodyPr wrap="square" lIns="36000" tIns="18000" rIns="36000" bIns="18000" rtlCol="0">
              <a:spAutoFit/>
            </a:bodyPr>
            <a:lstStyle/>
            <a:p>
              <a:pPr algn="l"/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강원교육새음 Medium" panose="02020603020101020101" pitchFamily="18" charset="-127"/>
                  <a:ea typeface="강원교육새음 Medium" panose="02020603020101020101" pitchFamily="18" charset="-127"/>
                </a:rPr>
                <a:t>흥국 좋아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강원교육새음 Medium" panose="02020603020101020101" pitchFamily="18" charset="-127"/>
                  <a:ea typeface="강원교육새음 Medium" panose="02020603020101020101" pitchFamily="18" charset="-127"/>
                </a:rPr>
                <a:t>..5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강원교육새음 Medium" panose="02020603020101020101" pitchFamily="18" charset="-127"/>
                  <a:ea typeface="강원교육새음 Medium" panose="02020603020101020101" pitchFamily="18" charset="-127"/>
                </a:rPr>
                <a:t>천원 할인해줘서 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강원교육새음 Medium" panose="02020603020101020101" pitchFamily="18" charset="-127"/>
                  <a:ea typeface="강원교육새음 Medium" panose="02020603020101020101" pitchFamily="18" charset="-127"/>
                </a:rPr>
                <a:t>.. 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강원교육새음 Medium" panose="02020603020101020101" pitchFamily="18" charset="-127"/>
                  <a:ea typeface="강원교육새음 Medium" panose="02020603020101020101" pitchFamily="18" charset="-127"/>
                </a:rPr>
                <a:t>좋아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latin typeface="강원교육새음 Medium" panose="02020603020101020101" pitchFamily="18" charset="-127"/>
                  <a:ea typeface="강원교육새음 Medium" panose="02020603020101020101" pitchFamily="18" charset="-127"/>
                </a:rPr>
                <a:t>..</a:t>
              </a:r>
              <a:endPara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endParaRPr>
            </a:p>
          </p:txBody>
        </p:sp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EFD1AB08-838E-049C-1D41-349A995318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5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28646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A6C724A-0D78-DBDE-942D-E261BD451C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01</a:t>
            </a:r>
            <a:endParaRPr lang="ko-KR" altLang="en-US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D6D9B975-50FC-D128-BDC7-956BF4B3B818}"/>
              </a:ext>
            </a:extLst>
          </p:cNvPr>
          <p:cNvGrpSpPr/>
          <p:nvPr/>
        </p:nvGrpSpPr>
        <p:grpSpPr>
          <a:xfrm>
            <a:off x="851438" y="3654282"/>
            <a:ext cx="8665086" cy="2924559"/>
            <a:chOff x="418184" y="4096069"/>
            <a:chExt cx="9531595" cy="2924559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222D1B81-A6C4-61DD-933C-3D0CD440DE35}"/>
                </a:ext>
              </a:extLst>
            </p:cNvPr>
            <p:cNvSpPr/>
            <p:nvPr/>
          </p:nvSpPr>
          <p:spPr>
            <a:xfrm>
              <a:off x="418184" y="4496380"/>
              <a:ext cx="2293513" cy="533217"/>
            </a:xfrm>
            <a:prstGeom prst="roundRect">
              <a:avLst/>
            </a:prstGeom>
            <a:solidFill>
              <a:srgbClr val="FFFD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6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페이퍼로지 6 SemiBold" pitchFamily="2" charset="-127"/>
                  <a:ea typeface="페이퍼로지 6 SemiBold" pitchFamily="2" charset="-127"/>
                </a:rPr>
                <a:t>1540</a:t>
              </a:r>
              <a:endParaRPr lang="ko-KR" altLang="en-US" sz="16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3702BA6F-395A-01D2-5A06-A034FBEB9FB5}"/>
                </a:ext>
              </a:extLst>
            </p:cNvPr>
            <p:cNvSpPr/>
            <p:nvPr/>
          </p:nvSpPr>
          <p:spPr>
            <a:xfrm>
              <a:off x="429200" y="4096069"/>
              <a:ext cx="4684174" cy="364195"/>
            </a:xfrm>
            <a:prstGeom prst="round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30</a:t>
              </a:r>
              <a:r>
                <a:rPr lang="ko-KR" altLang="en-US" sz="9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년납</a:t>
              </a:r>
              <a:r>
                <a:rPr lang="ko-KR" altLang="en-US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 종신만기</a:t>
              </a:r>
              <a:r>
                <a:rPr lang="en-US" altLang="ko-KR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(5</a:t>
              </a:r>
              <a:r>
                <a:rPr lang="ko-KR" altLang="en-US" sz="90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년고지</a:t>
              </a:r>
              <a:r>
                <a:rPr lang="en-US" altLang="ko-KR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), </a:t>
              </a:r>
              <a:r>
                <a:rPr lang="ko-KR" altLang="en-US" sz="9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해약환급금미지급형</a:t>
              </a:r>
              <a:r>
                <a:rPr lang="en-US" altLang="ko-KR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V2</a:t>
              </a:r>
              <a:r>
                <a:rPr lang="en-US" altLang="ko-KR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, </a:t>
              </a:r>
              <a:r>
                <a:rPr lang="ko-KR" altLang="en-US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납입면제강화형</a:t>
              </a:r>
              <a:r>
                <a:rPr lang="en-US" altLang="ko-KR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, 30</a:t>
              </a:r>
              <a:r>
                <a:rPr lang="ko-KR" altLang="en-US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세 기준</a:t>
              </a:r>
            </a:p>
          </p:txBody>
        </p:sp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C657775A-C236-A9F3-521F-ABB692C99799}"/>
                </a:ext>
              </a:extLst>
            </p:cNvPr>
            <p:cNvSpPr/>
            <p:nvPr/>
          </p:nvSpPr>
          <p:spPr>
            <a:xfrm>
              <a:off x="2830878" y="4496380"/>
              <a:ext cx="2293513" cy="533217"/>
            </a:xfrm>
            <a:prstGeom prst="roundRect">
              <a:avLst/>
            </a:prstGeom>
            <a:solidFill>
              <a:srgbClr val="FFFD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페이퍼로지 6 SemiBold" pitchFamily="2" charset="-127"/>
                  <a:ea typeface="페이퍼로지 6 SemiBold" pitchFamily="2" charset="-127"/>
                </a:rPr>
                <a:t>뇌혈관질환진단비</a:t>
              </a:r>
              <a:endParaRPr lang="en-US" altLang="ko-KR" sz="1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  <a:p>
              <a:pPr algn="ctr"/>
              <a:r>
                <a:rPr lang="en-US" altLang="ko-KR" sz="1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1</a:t>
              </a:r>
              <a:r>
                <a:rPr lang="ko-KR" altLang="en-US" sz="1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천만원</a:t>
              </a:r>
              <a:endParaRPr lang="ko-KR" altLang="en-US" sz="16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6C1DE4BD-1913-5982-2C45-0A98218960A0}"/>
                </a:ext>
              </a:extLst>
            </p:cNvPr>
            <p:cNvSpPr/>
            <p:nvPr/>
          </p:nvSpPr>
          <p:spPr>
            <a:xfrm>
              <a:off x="5243572" y="4496380"/>
              <a:ext cx="2293513" cy="533217"/>
            </a:xfrm>
            <a:prstGeom prst="round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r"/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                  4,790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원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	</a:t>
              </a:r>
              <a:endParaRPr lang="en-US" altLang="ko-KR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4C2437C7-43B7-E0B6-281E-EDEB319BD8AB}"/>
                </a:ext>
              </a:extLst>
            </p:cNvPr>
            <p:cNvSpPr/>
            <p:nvPr/>
          </p:nvSpPr>
          <p:spPr>
            <a:xfrm>
              <a:off x="7656266" y="4496380"/>
              <a:ext cx="2293513" cy="533217"/>
            </a:xfrm>
            <a:prstGeom prst="round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r"/>
              <a:r>
                <a:rPr lang="en-US" altLang="ko-KR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          4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,63</a:t>
              </a:r>
              <a:r>
                <a:rPr lang="en-US" altLang="ko-KR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0</a:t>
              </a:r>
              <a:r>
                <a:rPr lang="ko-KR" altLang="en-US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원</a:t>
              </a:r>
              <a:endParaRPr lang="en-US" altLang="ko-KR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id="{0E0836D8-AED9-C889-0353-C7BB5B708DCB}"/>
                </a:ext>
              </a:extLst>
            </p:cNvPr>
            <p:cNvSpPr/>
            <p:nvPr/>
          </p:nvSpPr>
          <p:spPr>
            <a:xfrm>
              <a:off x="418184" y="5509931"/>
              <a:ext cx="2293513" cy="533217"/>
            </a:xfrm>
            <a:prstGeom prst="roundRect">
              <a:avLst/>
            </a:prstGeom>
            <a:solidFill>
              <a:srgbClr val="FFFD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6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페이퍼로지 6 SemiBold" pitchFamily="2" charset="-127"/>
                  <a:ea typeface="페이퍼로지 6 SemiBold" pitchFamily="2" charset="-127"/>
                </a:rPr>
                <a:t>다사랑통합보험</a:t>
              </a:r>
            </a:p>
          </p:txBody>
        </p:sp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40A3CC84-D186-D2E5-D367-A6AE1206C171}"/>
                </a:ext>
              </a:extLst>
            </p:cNvPr>
            <p:cNvSpPr/>
            <p:nvPr/>
          </p:nvSpPr>
          <p:spPr>
            <a:xfrm>
              <a:off x="429200" y="5109620"/>
              <a:ext cx="4684174" cy="364195"/>
            </a:xfrm>
            <a:prstGeom prst="round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30</a:t>
              </a:r>
              <a:r>
                <a:rPr lang="ko-KR" altLang="en-US" sz="9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년납</a:t>
              </a:r>
              <a:r>
                <a:rPr lang="ko-KR" altLang="en-US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 </a:t>
              </a:r>
              <a:r>
                <a:rPr lang="en-US" altLang="ko-KR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100</a:t>
              </a:r>
              <a:r>
                <a:rPr lang="ko-KR" altLang="en-US" sz="90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세</a:t>
              </a:r>
              <a:r>
                <a:rPr lang="ko-KR" altLang="en-US" sz="9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만기</a:t>
              </a:r>
              <a:r>
                <a:rPr lang="en-US" altLang="ko-KR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, </a:t>
              </a:r>
              <a:r>
                <a:rPr lang="ko-KR" altLang="en-US" sz="9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해약환급금미지급형</a:t>
              </a:r>
              <a:r>
                <a:rPr lang="en-US" altLang="ko-KR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V2</a:t>
              </a:r>
              <a:r>
                <a:rPr lang="en-US" altLang="ko-KR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, </a:t>
              </a:r>
              <a:r>
                <a:rPr lang="ko-KR" altLang="en-US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기본</a:t>
              </a:r>
              <a:r>
                <a:rPr lang="ko-KR" altLang="en-US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형</a:t>
              </a:r>
              <a:r>
                <a:rPr lang="en-US" altLang="ko-KR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, 50</a:t>
              </a:r>
              <a:r>
                <a:rPr lang="ko-KR" altLang="en-US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세 기준</a:t>
              </a:r>
            </a:p>
          </p:txBody>
        </p:sp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id="{20FC60FE-B0B2-5F16-42D9-6CC260D0D37E}"/>
                </a:ext>
              </a:extLst>
            </p:cNvPr>
            <p:cNvSpPr/>
            <p:nvPr/>
          </p:nvSpPr>
          <p:spPr>
            <a:xfrm>
              <a:off x="2830878" y="5509931"/>
              <a:ext cx="2293513" cy="533217"/>
            </a:xfrm>
            <a:prstGeom prst="roundRect">
              <a:avLst/>
            </a:prstGeom>
            <a:solidFill>
              <a:srgbClr val="FFFD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sz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페이퍼로지 6 SemiBold" pitchFamily="2" charset="-127"/>
                  <a:ea typeface="페이퍼로지 6 SemiBold" pitchFamily="2" charset="-127"/>
                </a:rPr>
                <a:t>기타부정맥</a:t>
              </a:r>
              <a:r>
                <a:rPr lang="en-US" altLang="ko-KR" sz="105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페이퍼로지 6 SemiBold" pitchFamily="2" charset="-127"/>
                  <a:ea typeface="페이퍼로지 6 SemiBold" pitchFamily="2" charset="-127"/>
                </a:rPr>
                <a:t>(I49)</a:t>
              </a:r>
              <a:r>
                <a:rPr lang="en-US" altLang="ko-KR" sz="12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페이퍼로지 6 SemiBold" pitchFamily="2" charset="-127"/>
                  <a:ea typeface="페이퍼로지 6 SemiBold" pitchFamily="2" charset="-127"/>
                </a:rPr>
                <a:t>,</a:t>
              </a:r>
              <a:r>
                <a:rPr lang="ko-KR" altLang="en-US" sz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페이퍼로지 6 SemiBold" pitchFamily="2" charset="-127"/>
                  <a:ea typeface="페이퍼로지 6 SemiBold" pitchFamily="2" charset="-127"/>
                </a:rPr>
                <a:t>특정부정맥</a:t>
              </a:r>
              <a:r>
                <a:rPr lang="en-US" altLang="ko-KR" sz="105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페이퍼로지 6 SemiBold" pitchFamily="2" charset="-127"/>
                  <a:ea typeface="페이퍼로지 6 SemiBold" pitchFamily="2" charset="-127"/>
                </a:rPr>
                <a:t>(I48)</a:t>
              </a:r>
              <a:endPara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  <a:p>
              <a:pPr algn="ctr"/>
              <a:r>
                <a:rPr lang="ko-KR" altLang="en-US" sz="1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각 </a:t>
              </a:r>
              <a:r>
                <a:rPr lang="en-US" altLang="ko-KR" sz="1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5</a:t>
              </a:r>
              <a:r>
                <a:rPr lang="ko-KR" altLang="en-US" sz="1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백만원</a:t>
              </a:r>
              <a:endParaRPr lang="ko-KR" altLang="en-US" sz="16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24" name="사각형: 둥근 모서리 23">
              <a:extLst>
                <a:ext uri="{FF2B5EF4-FFF2-40B4-BE49-F238E27FC236}">
                  <a16:creationId xmlns:a16="http://schemas.microsoft.com/office/drawing/2014/main" id="{D853B7D5-2D11-0945-9106-68AFBAAD7ADE}"/>
                </a:ext>
              </a:extLst>
            </p:cNvPr>
            <p:cNvSpPr/>
            <p:nvPr/>
          </p:nvSpPr>
          <p:spPr>
            <a:xfrm>
              <a:off x="5243572" y="5509931"/>
              <a:ext cx="2293513" cy="533217"/>
            </a:xfrm>
            <a:prstGeom prst="round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r"/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         4,800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원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	</a:t>
              </a:r>
              <a:endParaRPr lang="en-US" altLang="ko-KR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9C9FD9F1-5915-E34C-6A6B-1FC0A87B7855}"/>
                </a:ext>
              </a:extLst>
            </p:cNvPr>
            <p:cNvSpPr/>
            <p:nvPr/>
          </p:nvSpPr>
          <p:spPr>
            <a:xfrm>
              <a:off x="7656266" y="5509931"/>
              <a:ext cx="2293513" cy="533217"/>
            </a:xfrm>
            <a:prstGeom prst="round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r"/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4</a:t>
              </a:r>
              <a:r>
                <a:rPr lang="en-US" altLang="ko-KR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,2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5</a:t>
              </a:r>
              <a:r>
                <a:rPr lang="en-US" altLang="ko-KR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0</a:t>
              </a:r>
              <a:r>
                <a:rPr lang="ko-KR" altLang="en-US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원</a:t>
              </a:r>
              <a:endParaRPr lang="en-US" altLang="ko-KR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FB9A8978-8F1D-6A37-2178-56814FAF95B5}"/>
                </a:ext>
              </a:extLst>
            </p:cNvPr>
            <p:cNvSpPr/>
            <p:nvPr/>
          </p:nvSpPr>
          <p:spPr>
            <a:xfrm>
              <a:off x="418184" y="6487411"/>
              <a:ext cx="2293513" cy="533217"/>
            </a:xfrm>
            <a:prstGeom prst="roundRect">
              <a:avLst/>
            </a:prstGeom>
            <a:solidFill>
              <a:srgbClr val="FFFD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6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페이퍼로지 6 SemiBold" pitchFamily="2" charset="-127"/>
                  <a:ea typeface="페이퍼로지 6 SemiBold" pitchFamily="2" charset="-127"/>
                </a:rPr>
                <a:t>3.10.5.5 </a:t>
              </a:r>
              <a:r>
                <a:rPr lang="ko-KR" altLang="en-US" sz="16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페이퍼로지 6 SemiBold" pitchFamily="2" charset="-127"/>
                  <a:ea typeface="페이퍼로지 6 SemiBold" pitchFamily="2" charset="-127"/>
                </a:rPr>
                <a:t>고당플러스</a:t>
              </a:r>
            </a:p>
          </p:txBody>
        </p:sp>
        <p:sp>
          <p:nvSpPr>
            <p:cNvPr id="27" name="사각형: 둥근 모서리 26">
              <a:extLst>
                <a:ext uri="{FF2B5EF4-FFF2-40B4-BE49-F238E27FC236}">
                  <a16:creationId xmlns:a16="http://schemas.microsoft.com/office/drawing/2014/main" id="{3EEA0988-AA09-7181-8D29-F3DB1F460DDE}"/>
                </a:ext>
              </a:extLst>
            </p:cNvPr>
            <p:cNvSpPr/>
            <p:nvPr/>
          </p:nvSpPr>
          <p:spPr>
            <a:xfrm>
              <a:off x="429200" y="6087100"/>
              <a:ext cx="4684174" cy="364195"/>
            </a:xfrm>
            <a:prstGeom prst="round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30</a:t>
              </a:r>
              <a:r>
                <a:rPr lang="ko-KR" altLang="en-US" sz="9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년납</a:t>
              </a:r>
              <a:r>
                <a:rPr lang="ko-KR" altLang="en-US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 </a:t>
              </a:r>
              <a:r>
                <a:rPr lang="en-US" altLang="ko-KR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100</a:t>
              </a:r>
              <a:r>
                <a:rPr lang="ko-KR" altLang="en-US" sz="90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세</a:t>
              </a:r>
              <a:r>
                <a:rPr lang="ko-KR" altLang="en-US" sz="9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만기</a:t>
              </a:r>
              <a:r>
                <a:rPr lang="en-US" altLang="ko-KR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(</a:t>
              </a:r>
              <a:r>
                <a:rPr lang="ko-KR" altLang="en-US" sz="90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고혈압및당뇨고지</a:t>
              </a:r>
              <a:r>
                <a:rPr lang="en-US" altLang="ko-KR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), </a:t>
              </a:r>
              <a:r>
                <a:rPr lang="ko-KR" altLang="en-US" sz="900" b="0" dirty="0" err="1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해약환급금미지급형</a:t>
              </a:r>
              <a:r>
                <a:rPr lang="en-US" altLang="ko-KR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V2</a:t>
              </a:r>
              <a:r>
                <a:rPr lang="en-US" altLang="ko-KR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, </a:t>
              </a:r>
              <a:r>
                <a:rPr lang="ko-KR" altLang="en-US" sz="9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기본</a:t>
              </a:r>
              <a:r>
                <a:rPr lang="ko-KR" altLang="en-US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형</a:t>
              </a:r>
              <a:r>
                <a:rPr lang="en-US" altLang="ko-KR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, 50</a:t>
              </a:r>
              <a:r>
                <a:rPr lang="ko-KR" altLang="en-US" sz="9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</a:rPr>
                <a:t>세 기준</a:t>
              </a:r>
            </a:p>
          </p:txBody>
        </p:sp>
        <p:sp>
          <p:nvSpPr>
            <p:cNvPr id="28" name="사각형: 둥근 모서리 27">
              <a:extLst>
                <a:ext uri="{FF2B5EF4-FFF2-40B4-BE49-F238E27FC236}">
                  <a16:creationId xmlns:a16="http://schemas.microsoft.com/office/drawing/2014/main" id="{E8DD13DB-FE61-C6ED-B23A-78736250E329}"/>
                </a:ext>
              </a:extLst>
            </p:cNvPr>
            <p:cNvSpPr/>
            <p:nvPr/>
          </p:nvSpPr>
          <p:spPr>
            <a:xfrm>
              <a:off x="2830878" y="6487411"/>
              <a:ext cx="2293513" cy="533217"/>
            </a:xfrm>
            <a:prstGeom prst="roundRect">
              <a:avLst/>
            </a:prstGeom>
            <a:solidFill>
              <a:srgbClr val="FFFD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en-US" altLang="ko-KR" sz="12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페이퍼로지 6 SemiBold" pitchFamily="2" charset="-127"/>
                  <a:ea typeface="페이퍼로지 6 SemiBold" pitchFamily="2" charset="-127"/>
                </a:rPr>
                <a:t>ALL </a:t>
              </a:r>
              <a:r>
                <a:rPr lang="en-US" altLang="ko-KR" sz="12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페이퍼로지 6 SemiBold" pitchFamily="2" charset="-127"/>
                  <a:ea typeface="페이퍼로지 6 SemiBold" pitchFamily="2" charset="-127"/>
                </a:rPr>
                <a:t>RISK </a:t>
              </a:r>
              <a:r>
                <a:rPr lang="ko-KR" altLang="en-US" sz="12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페이퍼로지 6 SemiBold" pitchFamily="2" charset="-127"/>
                  <a:ea typeface="페이퍼로지 6 SemiBold" pitchFamily="2" charset="-127"/>
                </a:rPr>
                <a:t>질병수술특약</a:t>
              </a:r>
              <a:endParaRPr lang="en-US" altLang="ko-KR" sz="12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  <a:p>
              <a:pPr algn="ctr"/>
              <a:r>
                <a:rPr lang="en-US" altLang="ko-KR" sz="1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20</a:t>
              </a:r>
              <a:r>
                <a:rPr lang="ko-KR" altLang="en-US" sz="16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만원</a:t>
              </a:r>
              <a:endParaRPr lang="ko-KR" altLang="en-US" sz="16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29" name="사각형: 둥근 모서리 28">
              <a:extLst>
                <a:ext uri="{FF2B5EF4-FFF2-40B4-BE49-F238E27FC236}">
                  <a16:creationId xmlns:a16="http://schemas.microsoft.com/office/drawing/2014/main" id="{CF3C8C75-B94B-85EB-06CD-6848860C086D}"/>
                </a:ext>
              </a:extLst>
            </p:cNvPr>
            <p:cNvSpPr/>
            <p:nvPr/>
          </p:nvSpPr>
          <p:spPr>
            <a:xfrm>
              <a:off x="5243572" y="6487411"/>
              <a:ext cx="2293513" cy="533217"/>
            </a:xfrm>
            <a:prstGeom prst="round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r"/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         4,438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원</a:t>
              </a:r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	</a:t>
              </a:r>
              <a:endParaRPr lang="en-US" altLang="ko-KR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sp>
          <p:nvSpPr>
            <p:cNvPr id="30" name="사각형: 둥근 모서리 29">
              <a:extLst>
                <a:ext uri="{FF2B5EF4-FFF2-40B4-BE49-F238E27FC236}">
                  <a16:creationId xmlns:a16="http://schemas.microsoft.com/office/drawing/2014/main" id="{EBC419EC-F1A3-E54E-0453-33C9CBCB08AF}"/>
                </a:ext>
              </a:extLst>
            </p:cNvPr>
            <p:cNvSpPr/>
            <p:nvPr/>
          </p:nvSpPr>
          <p:spPr>
            <a:xfrm>
              <a:off x="7656266" y="6487411"/>
              <a:ext cx="2293513" cy="533217"/>
            </a:xfrm>
            <a:prstGeom prst="round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r"/>
              <a:r>
                <a:rPr lang="en-US" altLang="ko-KR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4</a:t>
              </a:r>
              <a:r>
                <a:rPr lang="en-US" altLang="ko-KR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,902</a:t>
              </a:r>
              <a:r>
                <a:rPr lang="ko-KR" altLang="en-US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EC008C"/>
                  </a:solidFill>
                  <a:latin typeface="페이퍼로지 6 SemiBold" pitchFamily="2" charset="-127"/>
                  <a:ea typeface="페이퍼로지 6 SemiBold" pitchFamily="2" charset="-127"/>
                </a:rPr>
                <a:t>원</a:t>
              </a:r>
              <a:endParaRPr lang="en-US" altLang="ko-KR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6 SemiBold" pitchFamily="2" charset="-127"/>
                <a:ea typeface="페이퍼로지 6 SemiBold" pitchFamily="2" charset="-127"/>
              </a:endParaRPr>
            </a:p>
          </p:txBody>
        </p:sp>
        <p:pic>
          <p:nvPicPr>
            <p:cNvPr id="31" name="그림 30">
              <a:extLst>
                <a:ext uri="{FF2B5EF4-FFF2-40B4-BE49-F238E27FC236}">
                  <a16:creationId xmlns:a16="http://schemas.microsoft.com/office/drawing/2014/main" id="{6C2675DD-75A3-B817-A395-C446A7BE2A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649" r="2814" b="2636"/>
            <a:stretch>
              <a:fillRect/>
            </a:stretch>
          </p:blipFill>
          <p:spPr>
            <a:xfrm>
              <a:off x="5124391" y="4374754"/>
              <a:ext cx="664377" cy="648000"/>
            </a:xfrm>
            <a:custGeom>
              <a:avLst/>
              <a:gdLst>
                <a:gd name="csX0" fmla="*/ 974165 w 2820542"/>
                <a:gd name="csY0" fmla="*/ 0 h 2751014"/>
                <a:gd name="csX1" fmla="*/ 1846377 w 2820542"/>
                <a:gd name="csY1" fmla="*/ 0 h 2751014"/>
                <a:gd name="csX2" fmla="*/ 1959212 w 2820542"/>
                <a:gd name="csY2" fmla="*/ 41298 h 2751014"/>
                <a:gd name="csX3" fmla="*/ 2820542 w 2820542"/>
                <a:gd name="csY3" fmla="*/ 1340743 h 2751014"/>
                <a:gd name="csX4" fmla="*/ 1410271 w 2820542"/>
                <a:gd name="csY4" fmla="*/ 2751014 h 2751014"/>
                <a:gd name="csX5" fmla="*/ 0 w 2820542"/>
                <a:gd name="csY5" fmla="*/ 1340743 h 2751014"/>
                <a:gd name="csX6" fmla="*/ 861330 w 2820542"/>
                <a:gd name="csY6" fmla="*/ 41298 h 27510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820542" h="2751014">
                  <a:moveTo>
                    <a:pt x="974165" y="0"/>
                  </a:moveTo>
                  <a:lnTo>
                    <a:pt x="1846377" y="0"/>
                  </a:lnTo>
                  <a:lnTo>
                    <a:pt x="1959212" y="41298"/>
                  </a:lnTo>
                  <a:cubicBezTo>
                    <a:pt x="2465380" y="255389"/>
                    <a:pt x="2820542" y="756590"/>
                    <a:pt x="2820542" y="1340743"/>
                  </a:cubicBezTo>
                  <a:cubicBezTo>
                    <a:pt x="2820542" y="2119614"/>
                    <a:pt x="2189142" y="2751014"/>
                    <a:pt x="1410271" y="2751014"/>
                  </a:cubicBezTo>
                  <a:cubicBezTo>
                    <a:pt x="631400" y="2751014"/>
                    <a:pt x="0" y="2119614"/>
                    <a:pt x="0" y="1340743"/>
                  </a:cubicBezTo>
                  <a:cubicBezTo>
                    <a:pt x="0" y="756590"/>
                    <a:pt x="355163" y="255389"/>
                    <a:pt x="861330" y="41298"/>
                  </a:cubicBezTo>
                  <a:close/>
                </a:path>
              </a:pathLst>
            </a:custGeom>
          </p:spPr>
        </p:pic>
        <p:pic>
          <p:nvPicPr>
            <p:cNvPr id="32" name="그림 31">
              <a:extLst>
                <a:ext uri="{FF2B5EF4-FFF2-40B4-BE49-F238E27FC236}">
                  <a16:creationId xmlns:a16="http://schemas.microsoft.com/office/drawing/2014/main" id="{82876A12-E3E7-D684-A563-1EC6D0E833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b="2172"/>
            <a:stretch>
              <a:fillRect/>
            </a:stretch>
          </p:blipFill>
          <p:spPr>
            <a:xfrm>
              <a:off x="7571606" y="4374754"/>
              <a:ext cx="623422" cy="648000"/>
            </a:xfrm>
            <a:custGeom>
              <a:avLst/>
              <a:gdLst>
                <a:gd name="csX0" fmla="*/ 831751 w 2633477"/>
                <a:gd name="csY0" fmla="*/ 0 h 2737298"/>
                <a:gd name="csX1" fmla="*/ 1778913 w 2633477"/>
                <a:gd name="csY1" fmla="*/ 0 h 2737298"/>
                <a:gd name="csX2" fmla="*/ 1854273 w 2633477"/>
                <a:gd name="csY2" fmla="*/ 27582 h 2737298"/>
                <a:gd name="csX3" fmla="*/ 2604777 w 2633477"/>
                <a:gd name="csY3" fmla="*/ 778086 h 2737298"/>
                <a:gd name="csX4" fmla="*/ 2633477 w 2633477"/>
                <a:gd name="csY4" fmla="*/ 856501 h 2737298"/>
                <a:gd name="csX5" fmla="*/ 2633477 w 2633477"/>
                <a:gd name="csY5" fmla="*/ 1797554 h 2737298"/>
                <a:gd name="csX6" fmla="*/ 2604777 w 2633477"/>
                <a:gd name="csY6" fmla="*/ 1875968 h 2737298"/>
                <a:gd name="csX7" fmla="*/ 1305332 w 2633477"/>
                <a:gd name="csY7" fmla="*/ 2737298 h 2737298"/>
                <a:gd name="csX8" fmla="*/ 5887 w 2633477"/>
                <a:gd name="csY8" fmla="*/ 1875968 h 2737298"/>
                <a:gd name="csX9" fmla="*/ 0 w 2633477"/>
                <a:gd name="csY9" fmla="*/ 1859884 h 2737298"/>
                <a:gd name="csX10" fmla="*/ 0 w 2633477"/>
                <a:gd name="csY10" fmla="*/ 794171 h 2737298"/>
                <a:gd name="csX11" fmla="*/ 5887 w 2633477"/>
                <a:gd name="csY11" fmla="*/ 778086 h 2737298"/>
                <a:gd name="csX12" fmla="*/ 756391 w 2633477"/>
                <a:gd name="csY12" fmla="*/ 27582 h 2737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633477" h="2737298">
                  <a:moveTo>
                    <a:pt x="831751" y="0"/>
                  </a:moveTo>
                  <a:lnTo>
                    <a:pt x="1778913" y="0"/>
                  </a:lnTo>
                  <a:lnTo>
                    <a:pt x="1854273" y="27582"/>
                  </a:lnTo>
                  <a:cubicBezTo>
                    <a:pt x="2191718" y="170309"/>
                    <a:pt x="2462050" y="440641"/>
                    <a:pt x="2604777" y="778086"/>
                  </a:cubicBezTo>
                  <a:lnTo>
                    <a:pt x="2633477" y="856501"/>
                  </a:lnTo>
                  <a:lnTo>
                    <a:pt x="2633477" y="1797554"/>
                  </a:lnTo>
                  <a:lnTo>
                    <a:pt x="2604777" y="1875968"/>
                  </a:lnTo>
                  <a:cubicBezTo>
                    <a:pt x="2390686" y="2382136"/>
                    <a:pt x="1889485" y="2737298"/>
                    <a:pt x="1305332" y="2737298"/>
                  </a:cubicBezTo>
                  <a:cubicBezTo>
                    <a:pt x="721179" y="2737298"/>
                    <a:pt x="219978" y="2382136"/>
                    <a:pt x="5887" y="1875968"/>
                  </a:cubicBezTo>
                  <a:lnTo>
                    <a:pt x="0" y="1859884"/>
                  </a:lnTo>
                  <a:lnTo>
                    <a:pt x="0" y="794171"/>
                  </a:lnTo>
                  <a:lnTo>
                    <a:pt x="5887" y="778086"/>
                  </a:lnTo>
                  <a:cubicBezTo>
                    <a:pt x="148615" y="440641"/>
                    <a:pt x="418946" y="170309"/>
                    <a:pt x="756391" y="27582"/>
                  </a:cubicBezTo>
                  <a:close/>
                </a:path>
              </a:pathLst>
            </a:custGeom>
          </p:spPr>
        </p:pic>
        <p:pic>
          <p:nvPicPr>
            <p:cNvPr id="33" name="그림 32">
              <a:extLst>
                <a:ext uri="{FF2B5EF4-FFF2-40B4-BE49-F238E27FC236}">
                  <a16:creationId xmlns:a16="http://schemas.microsoft.com/office/drawing/2014/main" id="{483C754A-FBDC-5E9A-C913-ED148CD14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649" r="2814" b="2636"/>
            <a:stretch>
              <a:fillRect/>
            </a:stretch>
          </p:blipFill>
          <p:spPr>
            <a:xfrm>
              <a:off x="5124391" y="5387820"/>
              <a:ext cx="664377" cy="648000"/>
            </a:xfrm>
            <a:custGeom>
              <a:avLst/>
              <a:gdLst>
                <a:gd name="csX0" fmla="*/ 974165 w 2820542"/>
                <a:gd name="csY0" fmla="*/ 0 h 2751014"/>
                <a:gd name="csX1" fmla="*/ 1846377 w 2820542"/>
                <a:gd name="csY1" fmla="*/ 0 h 2751014"/>
                <a:gd name="csX2" fmla="*/ 1959212 w 2820542"/>
                <a:gd name="csY2" fmla="*/ 41298 h 2751014"/>
                <a:gd name="csX3" fmla="*/ 2820542 w 2820542"/>
                <a:gd name="csY3" fmla="*/ 1340743 h 2751014"/>
                <a:gd name="csX4" fmla="*/ 1410271 w 2820542"/>
                <a:gd name="csY4" fmla="*/ 2751014 h 2751014"/>
                <a:gd name="csX5" fmla="*/ 0 w 2820542"/>
                <a:gd name="csY5" fmla="*/ 1340743 h 2751014"/>
                <a:gd name="csX6" fmla="*/ 861330 w 2820542"/>
                <a:gd name="csY6" fmla="*/ 41298 h 27510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820542" h="2751014">
                  <a:moveTo>
                    <a:pt x="974165" y="0"/>
                  </a:moveTo>
                  <a:lnTo>
                    <a:pt x="1846377" y="0"/>
                  </a:lnTo>
                  <a:lnTo>
                    <a:pt x="1959212" y="41298"/>
                  </a:lnTo>
                  <a:cubicBezTo>
                    <a:pt x="2465380" y="255389"/>
                    <a:pt x="2820542" y="756590"/>
                    <a:pt x="2820542" y="1340743"/>
                  </a:cubicBezTo>
                  <a:cubicBezTo>
                    <a:pt x="2820542" y="2119614"/>
                    <a:pt x="2189142" y="2751014"/>
                    <a:pt x="1410271" y="2751014"/>
                  </a:cubicBezTo>
                  <a:cubicBezTo>
                    <a:pt x="631400" y="2751014"/>
                    <a:pt x="0" y="2119614"/>
                    <a:pt x="0" y="1340743"/>
                  </a:cubicBezTo>
                  <a:cubicBezTo>
                    <a:pt x="0" y="756590"/>
                    <a:pt x="355163" y="255389"/>
                    <a:pt x="861330" y="41298"/>
                  </a:cubicBezTo>
                  <a:close/>
                </a:path>
              </a:pathLst>
            </a:custGeom>
          </p:spPr>
        </p:pic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8AEFFB45-338C-7D93-BD4F-D14FBC872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b="2172"/>
            <a:stretch>
              <a:fillRect/>
            </a:stretch>
          </p:blipFill>
          <p:spPr>
            <a:xfrm>
              <a:off x="7571606" y="5387820"/>
              <a:ext cx="623422" cy="648000"/>
            </a:xfrm>
            <a:custGeom>
              <a:avLst/>
              <a:gdLst>
                <a:gd name="csX0" fmla="*/ 831751 w 2633477"/>
                <a:gd name="csY0" fmla="*/ 0 h 2737298"/>
                <a:gd name="csX1" fmla="*/ 1778913 w 2633477"/>
                <a:gd name="csY1" fmla="*/ 0 h 2737298"/>
                <a:gd name="csX2" fmla="*/ 1854273 w 2633477"/>
                <a:gd name="csY2" fmla="*/ 27582 h 2737298"/>
                <a:gd name="csX3" fmla="*/ 2604777 w 2633477"/>
                <a:gd name="csY3" fmla="*/ 778086 h 2737298"/>
                <a:gd name="csX4" fmla="*/ 2633477 w 2633477"/>
                <a:gd name="csY4" fmla="*/ 856501 h 2737298"/>
                <a:gd name="csX5" fmla="*/ 2633477 w 2633477"/>
                <a:gd name="csY5" fmla="*/ 1797554 h 2737298"/>
                <a:gd name="csX6" fmla="*/ 2604777 w 2633477"/>
                <a:gd name="csY6" fmla="*/ 1875968 h 2737298"/>
                <a:gd name="csX7" fmla="*/ 1305332 w 2633477"/>
                <a:gd name="csY7" fmla="*/ 2737298 h 2737298"/>
                <a:gd name="csX8" fmla="*/ 5887 w 2633477"/>
                <a:gd name="csY8" fmla="*/ 1875968 h 2737298"/>
                <a:gd name="csX9" fmla="*/ 0 w 2633477"/>
                <a:gd name="csY9" fmla="*/ 1859884 h 2737298"/>
                <a:gd name="csX10" fmla="*/ 0 w 2633477"/>
                <a:gd name="csY10" fmla="*/ 794171 h 2737298"/>
                <a:gd name="csX11" fmla="*/ 5887 w 2633477"/>
                <a:gd name="csY11" fmla="*/ 778086 h 2737298"/>
                <a:gd name="csX12" fmla="*/ 756391 w 2633477"/>
                <a:gd name="csY12" fmla="*/ 27582 h 2737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633477" h="2737298">
                  <a:moveTo>
                    <a:pt x="831751" y="0"/>
                  </a:moveTo>
                  <a:lnTo>
                    <a:pt x="1778913" y="0"/>
                  </a:lnTo>
                  <a:lnTo>
                    <a:pt x="1854273" y="27582"/>
                  </a:lnTo>
                  <a:cubicBezTo>
                    <a:pt x="2191718" y="170309"/>
                    <a:pt x="2462050" y="440641"/>
                    <a:pt x="2604777" y="778086"/>
                  </a:cubicBezTo>
                  <a:lnTo>
                    <a:pt x="2633477" y="856501"/>
                  </a:lnTo>
                  <a:lnTo>
                    <a:pt x="2633477" y="1797554"/>
                  </a:lnTo>
                  <a:lnTo>
                    <a:pt x="2604777" y="1875968"/>
                  </a:lnTo>
                  <a:cubicBezTo>
                    <a:pt x="2390686" y="2382136"/>
                    <a:pt x="1889485" y="2737298"/>
                    <a:pt x="1305332" y="2737298"/>
                  </a:cubicBezTo>
                  <a:cubicBezTo>
                    <a:pt x="721179" y="2737298"/>
                    <a:pt x="219978" y="2382136"/>
                    <a:pt x="5887" y="1875968"/>
                  </a:cubicBezTo>
                  <a:lnTo>
                    <a:pt x="0" y="1859884"/>
                  </a:lnTo>
                  <a:lnTo>
                    <a:pt x="0" y="794171"/>
                  </a:lnTo>
                  <a:lnTo>
                    <a:pt x="5887" y="778086"/>
                  </a:lnTo>
                  <a:cubicBezTo>
                    <a:pt x="148615" y="440641"/>
                    <a:pt x="418946" y="170309"/>
                    <a:pt x="756391" y="27582"/>
                  </a:cubicBezTo>
                  <a:close/>
                </a:path>
              </a:pathLst>
            </a:custGeom>
          </p:spPr>
        </p:pic>
        <p:pic>
          <p:nvPicPr>
            <p:cNvPr id="35" name="그림 34">
              <a:extLst>
                <a:ext uri="{FF2B5EF4-FFF2-40B4-BE49-F238E27FC236}">
                  <a16:creationId xmlns:a16="http://schemas.microsoft.com/office/drawing/2014/main" id="{0209A7F9-CF05-3978-A8F7-9FD7FD945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649" r="2814" b="2636"/>
            <a:stretch>
              <a:fillRect/>
            </a:stretch>
          </p:blipFill>
          <p:spPr>
            <a:xfrm>
              <a:off x="5124391" y="6357531"/>
              <a:ext cx="664377" cy="648000"/>
            </a:xfrm>
            <a:custGeom>
              <a:avLst/>
              <a:gdLst>
                <a:gd name="csX0" fmla="*/ 974165 w 2820542"/>
                <a:gd name="csY0" fmla="*/ 0 h 2751014"/>
                <a:gd name="csX1" fmla="*/ 1846377 w 2820542"/>
                <a:gd name="csY1" fmla="*/ 0 h 2751014"/>
                <a:gd name="csX2" fmla="*/ 1959212 w 2820542"/>
                <a:gd name="csY2" fmla="*/ 41298 h 2751014"/>
                <a:gd name="csX3" fmla="*/ 2820542 w 2820542"/>
                <a:gd name="csY3" fmla="*/ 1340743 h 2751014"/>
                <a:gd name="csX4" fmla="*/ 1410271 w 2820542"/>
                <a:gd name="csY4" fmla="*/ 2751014 h 2751014"/>
                <a:gd name="csX5" fmla="*/ 0 w 2820542"/>
                <a:gd name="csY5" fmla="*/ 1340743 h 2751014"/>
                <a:gd name="csX6" fmla="*/ 861330 w 2820542"/>
                <a:gd name="csY6" fmla="*/ 41298 h 27510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820542" h="2751014">
                  <a:moveTo>
                    <a:pt x="974165" y="0"/>
                  </a:moveTo>
                  <a:lnTo>
                    <a:pt x="1846377" y="0"/>
                  </a:lnTo>
                  <a:lnTo>
                    <a:pt x="1959212" y="41298"/>
                  </a:lnTo>
                  <a:cubicBezTo>
                    <a:pt x="2465380" y="255389"/>
                    <a:pt x="2820542" y="756590"/>
                    <a:pt x="2820542" y="1340743"/>
                  </a:cubicBezTo>
                  <a:cubicBezTo>
                    <a:pt x="2820542" y="2119614"/>
                    <a:pt x="2189142" y="2751014"/>
                    <a:pt x="1410271" y="2751014"/>
                  </a:cubicBezTo>
                  <a:cubicBezTo>
                    <a:pt x="631400" y="2751014"/>
                    <a:pt x="0" y="2119614"/>
                    <a:pt x="0" y="1340743"/>
                  </a:cubicBezTo>
                  <a:cubicBezTo>
                    <a:pt x="0" y="756590"/>
                    <a:pt x="355163" y="255389"/>
                    <a:pt x="861330" y="41298"/>
                  </a:cubicBezTo>
                  <a:close/>
                </a:path>
              </a:pathLst>
            </a:custGeom>
          </p:spPr>
        </p:pic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D237390D-BA18-0929-6662-45E517A78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b="2172"/>
            <a:stretch>
              <a:fillRect/>
            </a:stretch>
          </p:blipFill>
          <p:spPr>
            <a:xfrm>
              <a:off x="7571606" y="6357531"/>
              <a:ext cx="623422" cy="648000"/>
            </a:xfrm>
            <a:custGeom>
              <a:avLst/>
              <a:gdLst>
                <a:gd name="csX0" fmla="*/ 831751 w 2633477"/>
                <a:gd name="csY0" fmla="*/ 0 h 2737298"/>
                <a:gd name="csX1" fmla="*/ 1778913 w 2633477"/>
                <a:gd name="csY1" fmla="*/ 0 h 2737298"/>
                <a:gd name="csX2" fmla="*/ 1854273 w 2633477"/>
                <a:gd name="csY2" fmla="*/ 27582 h 2737298"/>
                <a:gd name="csX3" fmla="*/ 2604777 w 2633477"/>
                <a:gd name="csY3" fmla="*/ 778086 h 2737298"/>
                <a:gd name="csX4" fmla="*/ 2633477 w 2633477"/>
                <a:gd name="csY4" fmla="*/ 856501 h 2737298"/>
                <a:gd name="csX5" fmla="*/ 2633477 w 2633477"/>
                <a:gd name="csY5" fmla="*/ 1797554 h 2737298"/>
                <a:gd name="csX6" fmla="*/ 2604777 w 2633477"/>
                <a:gd name="csY6" fmla="*/ 1875968 h 2737298"/>
                <a:gd name="csX7" fmla="*/ 1305332 w 2633477"/>
                <a:gd name="csY7" fmla="*/ 2737298 h 2737298"/>
                <a:gd name="csX8" fmla="*/ 5887 w 2633477"/>
                <a:gd name="csY8" fmla="*/ 1875968 h 2737298"/>
                <a:gd name="csX9" fmla="*/ 0 w 2633477"/>
                <a:gd name="csY9" fmla="*/ 1859884 h 2737298"/>
                <a:gd name="csX10" fmla="*/ 0 w 2633477"/>
                <a:gd name="csY10" fmla="*/ 794171 h 2737298"/>
                <a:gd name="csX11" fmla="*/ 5887 w 2633477"/>
                <a:gd name="csY11" fmla="*/ 778086 h 2737298"/>
                <a:gd name="csX12" fmla="*/ 756391 w 2633477"/>
                <a:gd name="csY12" fmla="*/ 27582 h 27372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633477" h="2737298">
                  <a:moveTo>
                    <a:pt x="831751" y="0"/>
                  </a:moveTo>
                  <a:lnTo>
                    <a:pt x="1778913" y="0"/>
                  </a:lnTo>
                  <a:lnTo>
                    <a:pt x="1854273" y="27582"/>
                  </a:lnTo>
                  <a:cubicBezTo>
                    <a:pt x="2191718" y="170309"/>
                    <a:pt x="2462050" y="440641"/>
                    <a:pt x="2604777" y="778086"/>
                  </a:cubicBezTo>
                  <a:lnTo>
                    <a:pt x="2633477" y="856501"/>
                  </a:lnTo>
                  <a:lnTo>
                    <a:pt x="2633477" y="1797554"/>
                  </a:lnTo>
                  <a:lnTo>
                    <a:pt x="2604777" y="1875968"/>
                  </a:lnTo>
                  <a:cubicBezTo>
                    <a:pt x="2390686" y="2382136"/>
                    <a:pt x="1889485" y="2737298"/>
                    <a:pt x="1305332" y="2737298"/>
                  </a:cubicBezTo>
                  <a:cubicBezTo>
                    <a:pt x="721179" y="2737298"/>
                    <a:pt x="219978" y="2382136"/>
                    <a:pt x="5887" y="1875968"/>
                  </a:cubicBezTo>
                  <a:lnTo>
                    <a:pt x="0" y="1859884"/>
                  </a:lnTo>
                  <a:lnTo>
                    <a:pt x="0" y="794171"/>
                  </a:lnTo>
                  <a:lnTo>
                    <a:pt x="5887" y="778086"/>
                  </a:lnTo>
                  <a:cubicBezTo>
                    <a:pt x="148615" y="440641"/>
                    <a:pt x="418946" y="170309"/>
                    <a:pt x="756391" y="27582"/>
                  </a:cubicBezTo>
                  <a:close/>
                </a:path>
              </a:pathLst>
            </a:custGeom>
          </p:spPr>
        </p:pic>
      </p:grpSp>
      <p:sp>
        <p:nvSpPr>
          <p:cNvPr id="7" name="제목 1">
            <a:extLst>
              <a:ext uri="{FF2B5EF4-FFF2-40B4-BE49-F238E27FC236}">
                <a16:creationId xmlns:a16="http://schemas.microsoft.com/office/drawing/2014/main" id="{B13B1947-6115-F268-3E51-73DAAFE35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2151798" cy="503590"/>
          </a:xfrm>
        </p:spPr>
        <p:txBody>
          <a:bodyPr/>
          <a:lstStyle/>
          <a:p>
            <a:r>
              <a:rPr lang="en-US" altLang="ko-KR" dirty="0"/>
              <a:t>7</a:t>
            </a:r>
            <a:r>
              <a:rPr lang="ko-KR" altLang="en-US" dirty="0"/>
              <a:t>월</a:t>
            </a:r>
            <a:r>
              <a:rPr lang="en-US" altLang="ko-KR" dirty="0"/>
              <a:t>, </a:t>
            </a:r>
            <a:r>
              <a:rPr lang="ko-KR" altLang="en-US" dirty="0"/>
              <a:t>고액할인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5E342A-19D6-5959-C59B-E9D85901B9FE}"/>
              </a:ext>
            </a:extLst>
          </p:cNvPr>
          <p:cNvSpPr txBox="1"/>
          <p:nvPr/>
        </p:nvSpPr>
        <p:spPr>
          <a:xfrm>
            <a:off x="1938234" y="1094762"/>
            <a:ext cx="6491494" cy="898126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매월 </a:t>
            </a:r>
            <a:r>
              <a:rPr lang="en-US" altLang="ko-KR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5</a:t>
            </a:r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천원을 절약한다면 </a:t>
            </a:r>
            <a:r>
              <a:rPr lang="en-US" altLang="ko-KR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?</a:t>
            </a:r>
          </a:p>
          <a:p>
            <a:pPr algn="ctr"/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3399"/>
                </a:solidFill>
                <a:latin typeface="여기어때 잘난체 2 TTF" pitchFamily="2" charset="-127"/>
                <a:ea typeface="여기어때 잘난체 2 TTF" pitchFamily="2" charset="-127"/>
              </a:rPr>
              <a:t>보험에서</a:t>
            </a:r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 누릴 수 있는 혜택 </a:t>
            </a:r>
            <a:r>
              <a:rPr lang="en-US" altLang="ko-KR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!</a:t>
            </a:r>
            <a:endParaRPr lang="ko-KR" altLang="en-US" sz="2800" dirty="0">
              <a:ln>
                <a:solidFill>
                  <a:schemeClr val="tx1">
                    <a:alpha val="0"/>
                  </a:schemeClr>
                </a:solidFill>
              </a:ln>
              <a:latin typeface="여기어때 잘난체 2 TTF" pitchFamily="2" charset="-127"/>
              <a:ea typeface="여기어때 잘난체 2 TTF" pitchFamily="2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10693DCE-7C4C-8A93-CD6F-CD2F02F1D759}"/>
              </a:ext>
            </a:extLst>
          </p:cNvPr>
          <p:cNvSpPr/>
          <p:nvPr/>
        </p:nvSpPr>
        <p:spPr>
          <a:xfrm>
            <a:off x="1596514" y="2428213"/>
            <a:ext cx="7174935" cy="950373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매월 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5</a:t>
            </a:r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천원 할인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,</a:t>
            </a:r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 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30</a:t>
            </a:r>
            <a:r>
              <a:rPr lang="ko-KR" altLang="en-US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년납</a:t>
            </a:r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 가입 시 </a:t>
            </a:r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페이퍼로지 6 SemiBold" pitchFamily="2" charset="-127"/>
                <a:ea typeface="페이퍼로지 6 SemiBold" pitchFamily="2" charset="-127"/>
              </a:rPr>
              <a:t>최대 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페이퍼로지 6 SemiBold" pitchFamily="2" charset="-127"/>
                <a:ea typeface="페이퍼로지 6 SemiBold" pitchFamily="2" charset="-127"/>
              </a:rPr>
              <a:t>180</a:t>
            </a:r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FF00"/>
                </a:solidFill>
                <a:latin typeface="페이퍼로지 6 SemiBold" pitchFamily="2" charset="-127"/>
                <a:ea typeface="페이퍼로지 6 SemiBold" pitchFamily="2" charset="-127"/>
              </a:rPr>
              <a:t>만원 할인 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!</a:t>
            </a:r>
            <a:endParaRPr lang="en-US" altLang="ko-KR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2"/>
              </a:solidFill>
              <a:latin typeface="페이퍼로지 6 SemiBold" pitchFamily="2" charset="-127"/>
              <a:ea typeface="페이퍼로지 6 SemiBold" pitchFamily="2" charset="-127"/>
            </a:endParaRPr>
          </a:p>
          <a:p>
            <a:pPr algn="ctr"/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매월 </a:t>
            </a:r>
            <a:r>
              <a:rPr lang="en-US" altLang="ko-KR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5</a:t>
            </a:r>
            <a:r>
              <a: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천원 아끼고 남보다 더 큰 보장준비</a:t>
            </a:r>
            <a:endParaRPr lang="en-US" altLang="ko-KR" sz="32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CB7952C-C83E-4843-0893-8FBEDDD2C6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6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5436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1B11AF6-F5C8-80C7-59B8-0896C8C28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7337" y="5388352"/>
            <a:ext cx="1198190" cy="802695"/>
          </a:xfrm>
          <a:prstGeom prst="rect">
            <a:avLst/>
          </a:prstGeom>
        </p:spPr>
      </p:pic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520C54CC-2C90-128D-74A6-0FC33E4FF0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01</a:t>
            </a:r>
            <a:endParaRPr lang="ko-KR" altLang="en-US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3702BA6F-395A-01D2-5A06-A034FBEB9FB5}"/>
              </a:ext>
            </a:extLst>
          </p:cNvPr>
          <p:cNvSpPr/>
          <p:nvPr/>
        </p:nvSpPr>
        <p:spPr>
          <a:xfrm>
            <a:off x="176831" y="2105525"/>
            <a:ext cx="6139300" cy="226136"/>
          </a:xfrm>
          <a:prstGeom prst="round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1540, 30</a:t>
            </a:r>
            <a:r>
              <a:rPr lang="ko-KR" altLang="en-US" sz="10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년납</a:t>
            </a:r>
            <a:r>
              <a:rPr lang="ko-KR" altLang="en-US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 종신만기</a:t>
            </a:r>
            <a:r>
              <a:rPr lang="en-US" altLang="ko-KR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(5</a:t>
            </a:r>
            <a:r>
              <a:rPr lang="ko-KR" altLang="en-US" sz="100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년고지</a:t>
            </a:r>
            <a:r>
              <a:rPr lang="en-US" altLang="ko-KR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), </a:t>
            </a:r>
            <a:r>
              <a:rPr lang="ko-KR" altLang="en-US" sz="10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해약환급금미지급형</a:t>
            </a:r>
            <a:r>
              <a:rPr lang="en-US" altLang="ko-KR" sz="1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V2</a:t>
            </a:r>
            <a:r>
              <a:rPr lang="en-US" altLang="ko-KR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, </a:t>
            </a:r>
            <a:r>
              <a:rPr lang="ko-KR" altLang="en-US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납입면제강화형</a:t>
            </a:r>
            <a:r>
              <a:rPr lang="en-US" altLang="ko-KR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, </a:t>
            </a:r>
            <a:r>
              <a:rPr lang="ko-KR" altLang="en-US" sz="1000" b="0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주계약</a:t>
            </a:r>
            <a:r>
              <a:rPr lang="ko-KR" altLang="en-US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 </a:t>
            </a:r>
            <a:r>
              <a:rPr lang="en-US" altLang="ko-KR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3</a:t>
            </a:r>
            <a:r>
              <a:rPr lang="ko-KR" altLang="en-US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백만 포함</a:t>
            </a:r>
            <a:r>
              <a:rPr lang="en-US" altLang="ko-KR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, 30</a:t>
            </a:r>
            <a:r>
              <a:rPr lang="ko-KR" altLang="en-US" sz="10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</a:rPr>
              <a:t>세 남자 기준</a:t>
            </a: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BD8BD35D-F575-F6AF-8D60-4378F9A35C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94266"/>
              </p:ext>
            </p:extLst>
          </p:nvPr>
        </p:nvGraphicFramePr>
        <p:xfrm>
          <a:off x="162077" y="2367049"/>
          <a:ext cx="3473635" cy="43583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66997">
                  <a:extLst>
                    <a:ext uri="{9D8B030D-6E8A-4147-A177-3AD203B41FA5}">
                      <a16:colId xmlns:a16="http://schemas.microsoft.com/office/drawing/2014/main" val="3987528521"/>
                    </a:ext>
                  </a:extLst>
                </a:gridCol>
                <a:gridCol w="753319">
                  <a:extLst>
                    <a:ext uri="{9D8B030D-6E8A-4147-A177-3AD203B41FA5}">
                      <a16:colId xmlns:a16="http://schemas.microsoft.com/office/drawing/2014/main" val="461315376"/>
                    </a:ext>
                  </a:extLst>
                </a:gridCol>
                <a:gridCol w="753319">
                  <a:extLst>
                    <a:ext uri="{9D8B030D-6E8A-4147-A177-3AD203B41FA5}">
                      <a16:colId xmlns:a16="http://schemas.microsoft.com/office/drawing/2014/main" val="1189896862"/>
                    </a:ext>
                  </a:extLst>
                </a:gridCol>
              </a:tblGrid>
              <a:tr h="25298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설계 </a:t>
                      </a:r>
                      <a:r>
                        <a:rPr lang="en-US" altLang="ko-KR" sz="1000" u="none" strike="noStrike" dirty="0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</a:t>
                      </a:r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안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3670497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암진단비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5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천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3483700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소액암진단비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</a:t>
                      </a:r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천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2764046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전이암진단생활비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100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6388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항암약물치료비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3</a:t>
                      </a:r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천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3948867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항암방사선치료비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3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천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680430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로봇암</a:t>
                      </a:r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(</a:t>
                      </a:r>
                      <a:r>
                        <a:rPr lang="ko-KR" altLang="en-US" sz="10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특정암제외</a:t>
                      </a:r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)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수술</a:t>
                      </a:r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(10</a:t>
                      </a:r>
                      <a:r>
                        <a:rPr lang="ko-KR" altLang="en-US" sz="10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년만기</a:t>
                      </a:r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)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3</a:t>
                      </a:r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천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281126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로봇특정암수술</a:t>
                      </a:r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(10</a:t>
                      </a:r>
                      <a:r>
                        <a:rPr lang="ko-KR" altLang="en-US" sz="10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년만기</a:t>
                      </a:r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)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1.5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천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6579024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뇌혈관질환진단비</a:t>
                      </a:r>
                      <a:endParaRPr lang="ko-KR" alt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solidFill>
                            <a:schemeClr val="tx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2</a:t>
                      </a:r>
                      <a:r>
                        <a:rPr lang="ko-KR" altLang="en-US" sz="1000" u="none" strike="noStrike" dirty="0">
                          <a:solidFill>
                            <a:schemeClr val="tx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천</a:t>
                      </a:r>
                      <a:endParaRPr lang="ko-KR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6619181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허혈심장질환진단비</a:t>
                      </a:r>
                      <a:endParaRPr lang="ko-KR" alt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u="none" strike="noStrike" dirty="0">
                          <a:solidFill>
                            <a:schemeClr val="tx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2</a:t>
                      </a:r>
                      <a:r>
                        <a:rPr lang="ko-KR" altLang="en-US" sz="1000" b="0" u="none" strike="noStrike" dirty="0">
                          <a:solidFill>
                            <a:schemeClr val="tx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천</a:t>
                      </a:r>
                      <a:endParaRPr lang="ko-KR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4397686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질병수술비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30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379779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재해수술비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50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653858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상급종합병원질병수술비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100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1376278"/>
                  </a:ext>
                </a:extLst>
              </a:tr>
              <a:tr h="156837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질병종수술비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</a:t>
                      </a:r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종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30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288407"/>
                  </a:ext>
                </a:extLst>
              </a:tr>
              <a:tr h="1568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2</a:t>
                      </a:r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종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40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8362545"/>
                  </a:ext>
                </a:extLst>
              </a:tr>
              <a:tr h="1568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3</a:t>
                      </a:r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종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3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백만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489838"/>
                  </a:ext>
                </a:extLst>
              </a:tr>
              <a:tr h="1568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4</a:t>
                      </a:r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종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6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백만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1473681"/>
                  </a:ext>
                </a:extLst>
              </a:tr>
              <a:tr h="1568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5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종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8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백만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5888830"/>
                  </a:ext>
                </a:extLst>
              </a:tr>
              <a:tr h="28540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할인 전 보험료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300" u="none" strike="noStrike" dirty="0">
                          <a:solidFill>
                            <a:schemeClr val="tx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115,700</a:t>
                      </a:r>
                      <a:endParaRPr lang="en-US" altLang="ko-KR" sz="1300" b="0" i="0" u="none" strike="noStrike" dirty="0">
                        <a:solidFill>
                          <a:schemeClr val="tx1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6271969"/>
                  </a:ext>
                </a:extLst>
              </a:tr>
            </a:tbl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3461DB51-4A20-2AEF-5CE5-FC194DC50C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454123"/>
              </p:ext>
            </p:extLst>
          </p:nvPr>
        </p:nvGraphicFramePr>
        <p:xfrm>
          <a:off x="3913975" y="2367284"/>
          <a:ext cx="3473635" cy="43741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66997">
                  <a:extLst>
                    <a:ext uri="{9D8B030D-6E8A-4147-A177-3AD203B41FA5}">
                      <a16:colId xmlns:a16="http://schemas.microsoft.com/office/drawing/2014/main" val="3987528521"/>
                    </a:ext>
                  </a:extLst>
                </a:gridCol>
                <a:gridCol w="753319">
                  <a:extLst>
                    <a:ext uri="{9D8B030D-6E8A-4147-A177-3AD203B41FA5}">
                      <a16:colId xmlns:a16="http://schemas.microsoft.com/office/drawing/2014/main" val="461315376"/>
                    </a:ext>
                  </a:extLst>
                </a:gridCol>
                <a:gridCol w="753319">
                  <a:extLst>
                    <a:ext uri="{9D8B030D-6E8A-4147-A177-3AD203B41FA5}">
                      <a16:colId xmlns:a16="http://schemas.microsoft.com/office/drawing/2014/main" val="1189896862"/>
                    </a:ext>
                  </a:extLst>
                </a:gridCol>
              </a:tblGrid>
              <a:tr h="25769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설계 </a:t>
                      </a:r>
                      <a:r>
                        <a:rPr lang="en-US" altLang="ko-KR" sz="1100" u="none" strike="noStrike" dirty="0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2</a:t>
                      </a:r>
                      <a:r>
                        <a:rPr lang="ko-KR" altLang="en-US" sz="1100" u="none" strike="noStrike" dirty="0">
                          <a:solidFill>
                            <a:schemeClr val="bg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안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3670497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암진단비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5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천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3483700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소액암진단비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</a:t>
                      </a:r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천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2764046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전이암진단생활비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100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6388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항암약물치료비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3</a:t>
                      </a:r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천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3948867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항암방사선치료비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3</a:t>
                      </a:r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천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680430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로봇암</a:t>
                      </a:r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(</a:t>
                      </a:r>
                      <a:r>
                        <a:rPr lang="ko-KR" altLang="en-US" sz="10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특정암제외</a:t>
                      </a:r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)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수술</a:t>
                      </a:r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(10</a:t>
                      </a:r>
                      <a:r>
                        <a:rPr lang="ko-KR" altLang="en-US" sz="10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년만기</a:t>
                      </a:r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)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3</a:t>
                      </a:r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천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281126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로봇특정암수술</a:t>
                      </a:r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(10</a:t>
                      </a:r>
                      <a:r>
                        <a:rPr lang="ko-KR" altLang="en-US" sz="10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년만기</a:t>
                      </a:r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)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1.5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천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6579024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뇌혈관질환진단비</a:t>
                      </a:r>
                      <a:endParaRPr lang="ko-KR" alt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u="none" strike="noStrike" dirty="0">
                          <a:solidFill>
                            <a:srgbClr val="FF3399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3</a:t>
                      </a:r>
                      <a:r>
                        <a:rPr lang="ko-KR" altLang="en-US" sz="1300" u="none" strike="noStrike" dirty="0">
                          <a:solidFill>
                            <a:srgbClr val="FF3399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천</a:t>
                      </a:r>
                      <a:endParaRPr lang="ko-KR" altLang="en-US" sz="1300" b="0" i="0" u="none" strike="noStrike" dirty="0">
                        <a:solidFill>
                          <a:srgbClr val="FF3399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6619181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허혈심장질환진단비</a:t>
                      </a:r>
                      <a:endParaRPr lang="ko-KR" alt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solidFill>
                            <a:schemeClr val="tx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2</a:t>
                      </a:r>
                      <a:r>
                        <a:rPr lang="ko-KR" altLang="en-US" sz="1000" u="none" strike="noStrike" dirty="0">
                          <a:solidFill>
                            <a:schemeClr val="tx1"/>
                          </a:solidFill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천</a:t>
                      </a:r>
                      <a:endParaRPr lang="ko-KR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4397686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질병수술비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30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379779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재해수술비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50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653858"/>
                  </a:ext>
                </a:extLst>
              </a:tr>
              <a:tr h="2529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상급종합병원질병수술비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100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1376278"/>
                  </a:ext>
                </a:extLst>
              </a:tr>
              <a:tr h="156837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err="1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질병종수술비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1</a:t>
                      </a:r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종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30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288407"/>
                  </a:ext>
                </a:extLst>
              </a:tr>
              <a:tr h="1568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2</a:t>
                      </a:r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종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40</a:t>
                      </a:r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만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8362545"/>
                  </a:ext>
                </a:extLst>
              </a:tr>
              <a:tr h="1568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3</a:t>
                      </a:r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종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3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백만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489838"/>
                  </a:ext>
                </a:extLst>
              </a:tr>
              <a:tr h="1568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4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종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6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백만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1473681"/>
                  </a:ext>
                </a:extLst>
              </a:tr>
              <a:tr h="1568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5</a:t>
                      </a:r>
                      <a:r>
                        <a:rPr lang="ko-KR" altLang="en-US" sz="1000" u="none" strike="noStrike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종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8</a:t>
                      </a:r>
                      <a:r>
                        <a:rPr lang="ko-KR" altLang="en-US" sz="1000" u="none" strike="noStrike" dirty="0">
                          <a:effectLst/>
                          <a:latin typeface=".엘리스 디지털배움체 TTF" panose="02000503000000000000" pitchFamily="2" charset="-127"/>
                          <a:ea typeface=".엘리스 디지털배움체 TTF" panose="02000503000000000000" pitchFamily="2" charset="-127"/>
                        </a:rPr>
                        <a:t>백만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.엘리스 디지털배움체 TTF" panose="02000503000000000000" pitchFamily="2" charset="-127"/>
                        <a:ea typeface=".엘리스 디지털배움체 TTF" panose="02000503000000000000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5888830"/>
                  </a:ext>
                </a:extLst>
              </a:tr>
              <a:tr h="28540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할인 후 보험료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464" marR="10464" marT="443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dirty="0">
                          <a:solidFill>
                            <a:srgbClr val="FF3399"/>
                          </a:solidFill>
                          <a:effectLst/>
                          <a:latin typeface="페이퍼로지 6 SemiBold" pitchFamily="2" charset="-127"/>
                          <a:ea typeface="페이퍼로지 6 SemiBold" pitchFamily="2" charset="-127"/>
                        </a:rPr>
                        <a:t>115,490</a:t>
                      </a:r>
                      <a:endParaRPr lang="en-US" altLang="ko-KR" sz="1400" b="1" i="0" u="none" strike="noStrike" dirty="0">
                        <a:solidFill>
                          <a:srgbClr val="FF3399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100584" marR="100584" marT="41564" marB="41564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6271969"/>
                  </a:ext>
                </a:extLst>
              </a:tr>
            </a:tbl>
          </a:graphicData>
        </a:graphic>
      </p:graphicFrame>
      <p:sp>
        <p:nvSpPr>
          <p:cNvPr id="7" name="직사각형 6">
            <a:extLst>
              <a:ext uri="{FF2B5EF4-FFF2-40B4-BE49-F238E27FC236}">
                <a16:creationId xmlns:a16="http://schemas.microsoft.com/office/drawing/2014/main" id="{E2829A5B-DE7D-8348-2219-437DF1F0EC79}"/>
              </a:ext>
            </a:extLst>
          </p:cNvPr>
          <p:cNvSpPr/>
          <p:nvPr/>
        </p:nvSpPr>
        <p:spPr>
          <a:xfrm>
            <a:off x="168627" y="4394466"/>
            <a:ext cx="3467083" cy="253734"/>
          </a:xfrm>
          <a:prstGeom prst="rect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CC8C9D4A-C2B2-3E7A-1C8B-4713FF820AF1}"/>
              </a:ext>
            </a:extLst>
          </p:cNvPr>
          <p:cNvSpPr/>
          <p:nvPr/>
        </p:nvSpPr>
        <p:spPr>
          <a:xfrm>
            <a:off x="3913973" y="4384941"/>
            <a:ext cx="3467083" cy="257525"/>
          </a:xfrm>
          <a:prstGeom prst="rect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65EF979-36A4-F924-F2E9-BFC99B6AB6CB}"/>
              </a:ext>
            </a:extLst>
          </p:cNvPr>
          <p:cNvSpPr/>
          <p:nvPr/>
        </p:nvSpPr>
        <p:spPr>
          <a:xfrm>
            <a:off x="3913973" y="6426375"/>
            <a:ext cx="3467083" cy="327762"/>
          </a:xfrm>
          <a:prstGeom prst="rect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D3AA1B9-2A54-76F8-DE1A-7981E96E19BD}"/>
              </a:ext>
            </a:extLst>
          </p:cNvPr>
          <p:cNvSpPr txBox="1"/>
          <p:nvPr/>
        </p:nvSpPr>
        <p:spPr>
          <a:xfrm>
            <a:off x="7386174" y="4183812"/>
            <a:ext cx="2791429" cy="651905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20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뇌혈관질환진단비</a:t>
            </a:r>
            <a:endParaRPr lang="en-US" altLang="ko-KR" sz="20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en-US" altLang="ko-KR" sz="20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20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천만원 추가</a:t>
            </a:r>
            <a:endParaRPr lang="en-US" altLang="ko-KR" sz="20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EC008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8862C3-B906-3B98-F87E-C58516AAD62C}"/>
              </a:ext>
            </a:extLst>
          </p:cNvPr>
          <p:cNvSpPr txBox="1"/>
          <p:nvPr/>
        </p:nvSpPr>
        <p:spPr>
          <a:xfrm>
            <a:off x="7386174" y="6169312"/>
            <a:ext cx="2791429" cy="651905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20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보장은 늘었지만 </a:t>
            </a:r>
            <a:r>
              <a:rPr lang="en-US" altLang="ko-KR" sz="20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</a:t>
            </a:r>
            <a:r>
              <a:rPr lang="ko-KR" altLang="en-US" sz="20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천원 할인으로 더 저렴하게 </a:t>
            </a:r>
            <a:r>
              <a:rPr lang="en-US" altLang="ko-KR" sz="20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</a:p>
        </p:txBody>
      </p:sp>
      <p:sp>
        <p:nvSpPr>
          <p:cNvPr id="18" name="화살표: 오른쪽 17">
            <a:extLst>
              <a:ext uri="{FF2B5EF4-FFF2-40B4-BE49-F238E27FC236}">
                <a16:creationId xmlns:a16="http://schemas.microsoft.com/office/drawing/2014/main" id="{A2F7BD91-E55B-EE3F-B602-FB2A5C980453}"/>
              </a:ext>
            </a:extLst>
          </p:cNvPr>
          <p:cNvSpPr/>
          <p:nvPr/>
        </p:nvSpPr>
        <p:spPr>
          <a:xfrm>
            <a:off x="3641799" y="4346459"/>
            <a:ext cx="421671" cy="338764"/>
          </a:xfrm>
          <a:prstGeom prst="rightArrow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9" name="화살표: 오른쪽 18">
            <a:extLst>
              <a:ext uri="{FF2B5EF4-FFF2-40B4-BE49-F238E27FC236}">
                <a16:creationId xmlns:a16="http://schemas.microsoft.com/office/drawing/2014/main" id="{0AA0AC01-E5D4-8DCA-48B2-34A4C8DFC189}"/>
              </a:ext>
            </a:extLst>
          </p:cNvPr>
          <p:cNvSpPr/>
          <p:nvPr/>
        </p:nvSpPr>
        <p:spPr>
          <a:xfrm>
            <a:off x="3644507" y="6436073"/>
            <a:ext cx="421671" cy="338764"/>
          </a:xfrm>
          <a:prstGeom prst="rightArrow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D962A567-50C4-C69F-DC57-88A53A4AE97F}"/>
              </a:ext>
            </a:extLst>
          </p:cNvPr>
          <p:cNvSpPr/>
          <p:nvPr/>
        </p:nvSpPr>
        <p:spPr>
          <a:xfrm>
            <a:off x="182623" y="6426375"/>
            <a:ext cx="3467083" cy="327762"/>
          </a:xfrm>
          <a:prstGeom prst="rect">
            <a:avLst/>
          </a:prstGeom>
          <a:noFill/>
          <a:ln w="38100">
            <a:solidFill>
              <a:srgbClr val="FF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1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562C315E-85B1-5938-46B1-4E60604C3DDA}"/>
              </a:ext>
            </a:extLst>
          </p:cNvPr>
          <p:cNvGrpSpPr/>
          <p:nvPr/>
        </p:nvGrpSpPr>
        <p:grpSpPr>
          <a:xfrm>
            <a:off x="7306291" y="2369912"/>
            <a:ext cx="2734583" cy="1977179"/>
            <a:chOff x="7169562" y="2149130"/>
            <a:chExt cx="3008041" cy="2174897"/>
          </a:xfrm>
          <a:solidFill>
            <a:srgbClr val="002060"/>
          </a:solidFill>
        </p:grpSpPr>
        <p:sp>
          <p:nvSpPr>
            <p:cNvPr id="40" name="화살표: 아래쪽 39">
              <a:extLst>
                <a:ext uri="{FF2B5EF4-FFF2-40B4-BE49-F238E27FC236}">
                  <a16:creationId xmlns:a16="http://schemas.microsoft.com/office/drawing/2014/main" id="{6BC1B36C-D1B1-B363-1D03-12D26ACDC952}"/>
                </a:ext>
              </a:extLst>
            </p:cNvPr>
            <p:cNvSpPr/>
            <p:nvPr/>
          </p:nvSpPr>
          <p:spPr>
            <a:xfrm>
              <a:off x="7169562" y="2934156"/>
              <a:ext cx="1068513" cy="1389871"/>
            </a:xfrm>
            <a:prstGeom prst="downArrow">
              <a:avLst/>
            </a:prstGeom>
            <a:solidFill>
              <a:srgbClr val="351B6F"/>
            </a:solidFill>
            <a:ln w="9525">
              <a:solidFill>
                <a:srgbClr val="351B6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DF0A0972-37DC-05AC-03FA-F0102ECBA858}"/>
                </a:ext>
              </a:extLst>
            </p:cNvPr>
            <p:cNvSpPr/>
            <p:nvPr/>
          </p:nvSpPr>
          <p:spPr>
            <a:xfrm>
              <a:off x="7436463" y="2149130"/>
              <a:ext cx="2741140" cy="1181528"/>
            </a:xfrm>
            <a:prstGeom prst="rect">
              <a:avLst/>
            </a:prstGeom>
            <a:solidFill>
              <a:srgbClr val="351B6F"/>
            </a:solidFill>
            <a:ln w="9525">
              <a:solidFill>
                <a:srgbClr val="351B6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r>
                <a:rPr lang="ko-KR" altLang="en-US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실제 설계 예시로 </a:t>
              </a:r>
              <a:r>
                <a:rPr lang="ko-KR" altLang="en-US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보는</a:t>
              </a:r>
              <a:endPara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.엘리스 디지털배움체 TTF" panose="02000503000000000000" pitchFamily="2" charset="-127"/>
                <a:ea typeface=".엘리스 디지털배움체 TTF" panose="02000503000000000000" pitchFamily="2" charset="-127"/>
              </a:endParaRPr>
            </a:p>
            <a:p>
              <a:pPr algn="ctr"/>
              <a:r>
                <a:rPr lang="en-US" altLang="ko-KR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5</a:t>
              </a:r>
              <a:r>
                <a:rPr lang="ko-KR" altLang="en-US" sz="240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천</a:t>
              </a:r>
              <a:r>
                <a:rPr lang="ko-KR" altLang="en-US" sz="2400" b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.엘리스 디지털배움체 TTF" panose="02000503000000000000" pitchFamily="2" charset="-127"/>
                  <a:ea typeface=".엘리스 디지털배움체 TTF" panose="02000503000000000000" pitchFamily="2" charset="-127"/>
                </a:rPr>
                <a:t>원 할인의 기적</a:t>
              </a: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FE7CA3DC-A471-9AEA-3745-1805E2B4A0FF}"/>
              </a:ext>
            </a:extLst>
          </p:cNvPr>
          <p:cNvSpPr txBox="1"/>
          <p:nvPr/>
        </p:nvSpPr>
        <p:spPr>
          <a:xfrm>
            <a:off x="8399033" y="5609545"/>
            <a:ext cx="1922783" cy="528794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l"/>
            <a:r>
              <a:rPr lang="ko-KR" altLang="en-US" sz="1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흥국 좋아</a:t>
            </a:r>
            <a:r>
              <a:rPr lang="en-US" altLang="ko-KR" sz="1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..</a:t>
            </a:r>
          </a:p>
          <a:p>
            <a:pPr algn="l"/>
            <a:r>
              <a:rPr lang="en-US" altLang="ko-KR" sz="1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5</a:t>
            </a:r>
            <a:r>
              <a:rPr lang="ko-KR" altLang="en-US" sz="1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천원 할인해줘서 </a:t>
            </a:r>
            <a:r>
              <a:rPr lang="en-US" altLang="ko-KR" sz="1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.. </a:t>
            </a:r>
            <a:r>
              <a:rPr lang="ko-KR" altLang="en-US" sz="1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좋아</a:t>
            </a:r>
            <a:r>
              <a:rPr lang="en-US" altLang="ko-KR" sz="1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..</a:t>
            </a:r>
            <a:endParaRPr lang="ko-KR" altLang="en-US" sz="1600" dirty="0">
              <a:ln>
                <a:solidFill>
                  <a:schemeClr val="tx1">
                    <a:alpha val="0"/>
                  </a:schemeClr>
                </a:solidFill>
              </a:ln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0126A9-5EB8-251F-CAC3-65EDBEAE89E2}"/>
              </a:ext>
            </a:extLst>
          </p:cNvPr>
          <p:cNvSpPr txBox="1"/>
          <p:nvPr/>
        </p:nvSpPr>
        <p:spPr>
          <a:xfrm>
            <a:off x="1938234" y="1094762"/>
            <a:ext cx="6491494" cy="898126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매월 </a:t>
            </a:r>
            <a:r>
              <a:rPr lang="en-US" altLang="ko-KR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5</a:t>
            </a:r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천원을 절약한다면 </a:t>
            </a:r>
            <a:r>
              <a:rPr lang="en-US" altLang="ko-KR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?</a:t>
            </a:r>
          </a:p>
          <a:p>
            <a:pPr algn="ctr"/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3399"/>
                </a:solidFill>
                <a:latin typeface="여기어때 잘난체 2 TTF" pitchFamily="2" charset="-127"/>
                <a:ea typeface="여기어때 잘난체 2 TTF" pitchFamily="2" charset="-127"/>
              </a:rPr>
              <a:t>보험에서</a:t>
            </a:r>
            <a:r>
              <a:rPr lang="ko-KR" altLang="en-US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 누릴 수 있는 혜택 </a:t>
            </a:r>
            <a:r>
              <a:rPr lang="en-US" altLang="ko-KR" sz="28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여기어때 잘난체 2 TTF" pitchFamily="2" charset="-127"/>
                <a:ea typeface="여기어때 잘난체 2 TTF" pitchFamily="2" charset="-127"/>
              </a:rPr>
              <a:t>!</a:t>
            </a:r>
            <a:endParaRPr lang="ko-KR" altLang="en-US" sz="2800" dirty="0">
              <a:ln>
                <a:solidFill>
                  <a:schemeClr val="tx1">
                    <a:alpha val="0"/>
                  </a:schemeClr>
                </a:solidFill>
              </a:ln>
              <a:latin typeface="여기어때 잘난체 2 TTF" pitchFamily="2" charset="-127"/>
              <a:ea typeface="여기어때 잘난체 2 TTF" pitchFamily="2" charset="-127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BA56C233-8334-01E8-60F3-CFCF35B0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2151798" cy="503590"/>
          </a:xfrm>
        </p:spPr>
        <p:txBody>
          <a:bodyPr/>
          <a:lstStyle/>
          <a:p>
            <a:r>
              <a:rPr lang="en-US" altLang="ko-KR" dirty="0"/>
              <a:t>7</a:t>
            </a:r>
            <a:r>
              <a:rPr lang="ko-KR" altLang="en-US" dirty="0"/>
              <a:t>월</a:t>
            </a:r>
            <a:r>
              <a:rPr lang="en-US" altLang="ko-KR" dirty="0"/>
              <a:t>, </a:t>
            </a:r>
            <a:r>
              <a:rPr lang="ko-KR" altLang="en-US" dirty="0"/>
              <a:t>고액할인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8BFFB14-F57A-B415-9119-C80B0F3482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7</a:t>
            </a:fld>
            <a:r>
              <a:rPr lang="en-US" altLang="ko-KR"/>
              <a:t>/38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80569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C0F3F1-02ED-EC45-B891-C3AB33F9743A}"/>
              </a:ext>
            </a:extLst>
          </p:cNvPr>
          <p:cNvSpPr txBox="1"/>
          <p:nvPr/>
        </p:nvSpPr>
        <p:spPr>
          <a:xfrm>
            <a:off x="2486094" y="876465"/>
            <a:ext cx="5395775" cy="344128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흥국생명 꺾이지 않는 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3</a:t>
            </a:r>
            <a:r>
              <a:rPr lang="ko-KR" altLang="en-US" sz="2000" dirty="0" err="1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대보장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 보험료 </a:t>
            </a:r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!</a:t>
            </a:r>
            <a:endParaRPr lang="ko-KR" altLang="en-US" sz="2000" dirty="0">
              <a:ln>
                <a:solidFill>
                  <a:schemeClr val="tx1">
                    <a:alpha val="0"/>
                  </a:schemeClr>
                </a:solidFill>
              </a:ln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A5AF9C-A16E-7FC3-831F-90C8906EA3CC}"/>
              </a:ext>
            </a:extLst>
          </p:cNvPr>
          <p:cNvSpPr txBox="1"/>
          <p:nvPr/>
        </p:nvSpPr>
        <p:spPr>
          <a:xfrm>
            <a:off x="1593093" y="1131002"/>
            <a:ext cx="7181777" cy="590349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en-US" altLang="ko-KR" sz="3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7</a:t>
            </a:r>
            <a:r>
              <a:rPr lang="ko-KR" altLang="en-US" sz="3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월</a:t>
            </a:r>
            <a:r>
              <a:rPr lang="en-US" altLang="ko-KR" sz="3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,</a:t>
            </a:r>
            <a:r>
              <a:rPr lang="ko-KR" altLang="en-US" sz="3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 </a:t>
            </a:r>
            <a:r>
              <a:rPr lang="en-US" altLang="ko-KR" sz="3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‘</a:t>
            </a:r>
            <a:r>
              <a:rPr lang="en-US" altLang="ko-KR" sz="3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페이퍼로지 6 SemiBold" pitchFamily="2" charset="-127"/>
                <a:ea typeface="페이퍼로지 6 SemiBold" pitchFamily="2" charset="-127"/>
              </a:rPr>
              <a:t>3</a:t>
            </a:r>
            <a:r>
              <a:rPr lang="ko-KR" altLang="en-US" sz="3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7030A0"/>
                </a:solidFill>
                <a:latin typeface="페이퍼로지 6 SemiBold" pitchFamily="2" charset="-127"/>
                <a:ea typeface="페이퍼로지 6 SemiBold" pitchFamily="2" charset="-127"/>
              </a:rPr>
              <a:t>대 보장</a:t>
            </a:r>
            <a:r>
              <a:rPr lang="en-US" altLang="ko-KR" sz="3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’</a:t>
            </a:r>
            <a:r>
              <a:rPr lang="ko-KR" altLang="en-US" sz="36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6 SemiBold" pitchFamily="2" charset="-127"/>
                <a:ea typeface="페이퍼로지 6 SemiBold" pitchFamily="2" charset="-127"/>
              </a:rPr>
              <a:t>준비는 여전히 흥국생명 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05215D8C-F5AB-284F-5F8D-554AB0F174DF}"/>
              </a:ext>
            </a:extLst>
          </p:cNvPr>
          <p:cNvGrpSpPr/>
          <p:nvPr/>
        </p:nvGrpSpPr>
        <p:grpSpPr>
          <a:xfrm>
            <a:off x="2025891" y="4604420"/>
            <a:ext cx="1887361" cy="1458577"/>
            <a:chOff x="1835478" y="4727408"/>
            <a:chExt cx="1887361" cy="1941366"/>
          </a:xfrm>
          <a:solidFill>
            <a:srgbClr val="7030A0"/>
          </a:solidFill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3E86D800-B1DA-6109-8E32-6989412D2ABA}"/>
                </a:ext>
              </a:extLst>
            </p:cNvPr>
            <p:cNvSpPr/>
            <p:nvPr/>
          </p:nvSpPr>
          <p:spPr>
            <a:xfrm>
              <a:off x="1835478" y="4817728"/>
              <a:ext cx="1887361" cy="1851046"/>
            </a:xfrm>
            <a:prstGeom prst="round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56C875FB-CC40-C68D-A07A-DF198F85D44B}"/>
                </a:ext>
              </a:extLst>
            </p:cNvPr>
            <p:cNvSpPr/>
            <p:nvPr/>
          </p:nvSpPr>
          <p:spPr>
            <a:xfrm>
              <a:off x="1835478" y="4727408"/>
              <a:ext cx="1887361" cy="185104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48173CF-6A7E-0A28-A843-E3E6581E786E}"/>
              </a:ext>
            </a:extLst>
          </p:cNvPr>
          <p:cNvSpPr txBox="1"/>
          <p:nvPr/>
        </p:nvSpPr>
        <p:spPr>
          <a:xfrm>
            <a:off x="2216990" y="5005036"/>
            <a:ext cx="1525713" cy="621127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7 Bold" pitchFamily="2" charset="-127"/>
                <a:ea typeface="페이퍼로지 7 Bold" pitchFamily="2" charset="-127"/>
              </a:rPr>
              <a:t>3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7 Bold" pitchFamily="2" charset="-127"/>
                <a:ea typeface="페이퍼로지 7 Bold" pitchFamily="2" charset="-127"/>
              </a:rPr>
              <a:t>대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진단비</a:t>
            </a:r>
            <a:endParaRPr lang="en-US" altLang="ko-KR" sz="2000" dirty="0">
              <a:ln>
                <a:solidFill>
                  <a:schemeClr val="tx1">
                    <a:alpha val="0"/>
                  </a:schemeClr>
                </a:solidFill>
              </a:ln>
              <a:latin typeface="페이퍼로지 7 Bold" pitchFamily="2" charset="-127"/>
              <a:ea typeface="페이퍼로지 7 Bold" pitchFamily="2" charset="-127"/>
            </a:endParaRPr>
          </a:p>
          <a:p>
            <a:pPr algn="ctr"/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(</a:t>
            </a:r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암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,</a:t>
            </a:r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뇌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,</a:t>
            </a:r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허진단비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)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A70C65DF-0F9D-6839-CFE3-FEA9DACB8A7E}"/>
              </a:ext>
            </a:extLst>
          </p:cNvPr>
          <p:cNvGrpSpPr/>
          <p:nvPr/>
        </p:nvGrpSpPr>
        <p:grpSpPr>
          <a:xfrm>
            <a:off x="4240301" y="4604420"/>
            <a:ext cx="1887361" cy="1458577"/>
            <a:chOff x="1835478" y="4727408"/>
            <a:chExt cx="1887361" cy="1941366"/>
          </a:xfrm>
          <a:solidFill>
            <a:srgbClr val="7030A0"/>
          </a:solidFill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0C2EE011-5FA6-329B-E892-0A48D5FB331E}"/>
                </a:ext>
              </a:extLst>
            </p:cNvPr>
            <p:cNvSpPr/>
            <p:nvPr/>
          </p:nvSpPr>
          <p:spPr>
            <a:xfrm>
              <a:off x="1835478" y="4817728"/>
              <a:ext cx="1887361" cy="1851046"/>
            </a:xfrm>
            <a:prstGeom prst="round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27A8066B-9726-1824-4404-C02CBCD63344}"/>
                </a:ext>
              </a:extLst>
            </p:cNvPr>
            <p:cNvSpPr/>
            <p:nvPr/>
          </p:nvSpPr>
          <p:spPr>
            <a:xfrm>
              <a:off x="1835478" y="4727408"/>
              <a:ext cx="1887361" cy="185104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92586CA-EB8A-D96F-2438-558C6DA863ED}"/>
              </a:ext>
            </a:extLst>
          </p:cNvPr>
          <p:cNvSpPr txBox="1"/>
          <p:nvPr/>
        </p:nvSpPr>
        <p:spPr>
          <a:xfrm>
            <a:off x="4431400" y="5005036"/>
            <a:ext cx="1525713" cy="621127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en-US" altLang="ko-KR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7 Bold" pitchFamily="2" charset="-127"/>
                <a:ea typeface="페이퍼로지 7 Bold" pitchFamily="2" charset="-127"/>
              </a:rPr>
              <a:t>2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7 Bold" pitchFamily="2" charset="-127"/>
                <a:ea typeface="페이퍼로지 7 Bold" pitchFamily="2" charset="-127"/>
              </a:rPr>
              <a:t>대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진단비</a:t>
            </a:r>
            <a:endParaRPr lang="en-US" altLang="ko-KR" sz="2000" dirty="0">
              <a:ln>
                <a:solidFill>
                  <a:schemeClr val="tx1">
                    <a:alpha val="0"/>
                  </a:schemeClr>
                </a:solidFill>
              </a:ln>
              <a:latin typeface="페이퍼로지 7 Bold" pitchFamily="2" charset="-127"/>
              <a:ea typeface="페이퍼로지 7 Bold" pitchFamily="2" charset="-127"/>
            </a:endParaRPr>
          </a:p>
          <a:p>
            <a:pPr algn="ctr"/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(</a:t>
            </a:r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뇌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,</a:t>
            </a:r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허진단비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)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E1F9A07D-4B72-7E88-E1D0-3B7A115C581C}"/>
              </a:ext>
            </a:extLst>
          </p:cNvPr>
          <p:cNvGrpSpPr/>
          <p:nvPr/>
        </p:nvGrpSpPr>
        <p:grpSpPr>
          <a:xfrm>
            <a:off x="6454710" y="4604420"/>
            <a:ext cx="1887361" cy="1458577"/>
            <a:chOff x="1835478" y="4727408"/>
            <a:chExt cx="1887361" cy="1941366"/>
          </a:xfrm>
          <a:solidFill>
            <a:srgbClr val="7030A0"/>
          </a:solidFill>
        </p:grpSpPr>
        <p:sp>
          <p:nvSpPr>
            <p:cNvPr id="23" name="사각형: 둥근 모서리 22">
              <a:extLst>
                <a:ext uri="{FF2B5EF4-FFF2-40B4-BE49-F238E27FC236}">
                  <a16:creationId xmlns:a16="http://schemas.microsoft.com/office/drawing/2014/main" id="{0A89E8CF-C829-0B26-33E9-35341EAA3E3A}"/>
                </a:ext>
              </a:extLst>
            </p:cNvPr>
            <p:cNvSpPr/>
            <p:nvPr/>
          </p:nvSpPr>
          <p:spPr>
            <a:xfrm>
              <a:off x="1835478" y="4817728"/>
              <a:ext cx="1887361" cy="1851046"/>
            </a:xfrm>
            <a:prstGeom prst="round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24" name="사각형: 둥근 모서리 23">
              <a:extLst>
                <a:ext uri="{FF2B5EF4-FFF2-40B4-BE49-F238E27FC236}">
                  <a16:creationId xmlns:a16="http://schemas.microsoft.com/office/drawing/2014/main" id="{10A7FB72-59ED-F5C4-CD25-D63318E507FA}"/>
                </a:ext>
              </a:extLst>
            </p:cNvPr>
            <p:cNvSpPr/>
            <p:nvPr/>
          </p:nvSpPr>
          <p:spPr>
            <a:xfrm>
              <a:off x="1835478" y="4727408"/>
              <a:ext cx="1887361" cy="185104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EC008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8000" rIns="36000" bIns="18000" rtlCol="0" anchor="ctr"/>
            <a:lstStyle/>
            <a:p>
              <a:pPr algn="ctr"/>
              <a:endParaRPr lang="ko-KR" altLang="en-US" sz="1400" b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32027336-6633-486A-4D18-E5ED73038668}"/>
              </a:ext>
            </a:extLst>
          </p:cNvPr>
          <p:cNvSpPr txBox="1"/>
          <p:nvPr/>
        </p:nvSpPr>
        <p:spPr>
          <a:xfrm>
            <a:off x="6645809" y="5005036"/>
            <a:ext cx="1525713" cy="621127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EC008C"/>
                </a:solidFill>
                <a:latin typeface="페이퍼로지 7 Bold" pitchFamily="2" charset="-127"/>
                <a:ea typeface="페이퍼로지 7 Bold" pitchFamily="2" charset="-127"/>
              </a:rPr>
              <a:t>항암</a:t>
            </a:r>
            <a:r>
              <a:rPr lang="ko-KR" altLang="en-US" sz="20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치료비</a:t>
            </a:r>
            <a:endParaRPr lang="en-US" altLang="ko-KR" sz="2000" dirty="0">
              <a:ln>
                <a:solidFill>
                  <a:schemeClr val="tx1">
                    <a:alpha val="0"/>
                  </a:schemeClr>
                </a:solidFill>
              </a:ln>
              <a:latin typeface="페이퍼로지 7 Bold" pitchFamily="2" charset="-127"/>
              <a:ea typeface="페이퍼로지 7 Bold" pitchFamily="2" charset="-127"/>
            </a:endParaRPr>
          </a:p>
          <a:p>
            <a:pPr algn="ctr"/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(</a:t>
            </a:r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약물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,</a:t>
            </a:r>
            <a:r>
              <a:rPr lang="ko-KR" altLang="en-US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방사선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페이퍼로지 7 Bold" pitchFamily="2" charset="-127"/>
                <a:ea typeface="페이퍼로지 7 Bold" pitchFamily="2" charset="-127"/>
              </a:rPr>
              <a:t>)</a:t>
            </a:r>
            <a:endParaRPr lang="en-US" altLang="ko-KR" sz="2000" dirty="0">
              <a:ln>
                <a:solidFill>
                  <a:schemeClr val="tx1">
                    <a:alpha val="0"/>
                  </a:schemeClr>
                </a:solidFill>
              </a:ln>
              <a:latin typeface="페이퍼로지 7 Bold" pitchFamily="2" charset="-127"/>
              <a:ea typeface="페이퍼로지 7 Bold" pitchFamily="2" charset="-127"/>
            </a:endParaRPr>
          </a:p>
        </p:txBody>
      </p:sp>
      <p:sp>
        <p:nvSpPr>
          <p:cNvPr id="54" name="사각형: 둥근 모서리 53">
            <a:extLst>
              <a:ext uri="{FF2B5EF4-FFF2-40B4-BE49-F238E27FC236}">
                <a16:creationId xmlns:a16="http://schemas.microsoft.com/office/drawing/2014/main" id="{4912EB5A-3388-209F-2872-360D618FFB64}"/>
              </a:ext>
            </a:extLst>
          </p:cNvPr>
          <p:cNvSpPr/>
          <p:nvPr/>
        </p:nvSpPr>
        <p:spPr>
          <a:xfrm>
            <a:off x="3039476" y="6107274"/>
            <a:ext cx="4289010" cy="404183"/>
          </a:xfrm>
          <a:prstGeom prst="round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ko-KR" altLang="en-US" sz="1400" b="0" dirty="0">
                <a:ln w="38100">
                  <a:solidFill>
                    <a:srgbClr val="FFFDE6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여기어때 잘난체 2 TTF" pitchFamily="2" charset="-127"/>
                <a:ea typeface="여기어때 잘난체 2 TTF" pitchFamily="2" charset="-127"/>
              </a:rPr>
              <a:t>흥국생명 </a:t>
            </a:r>
            <a:r>
              <a:rPr lang="ko-KR" altLang="en-US" sz="1400" dirty="0">
                <a:ln w="38100">
                  <a:solidFill>
                    <a:srgbClr val="FFFDE6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여기어때 잘난체 2 TTF" pitchFamily="2" charset="-127"/>
                <a:ea typeface="여기어때 잘난체 2 TTF" pitchFamily="2" charset="-127"/>
              </a:rPr>
              <a:t>보험료 경쟁력 지금 확인하세요 </a:t>
            </a:r>
            <a:r>
              <a:rPr lang="en-US" altLang="ko-KR" sz="1400" dirty="0">
                <a:ln w="38100">
                  <a:solidFill>
                    <a:srgbClr val="FFFDE6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여기어때 잘난체 2 TTF" pitchFamily="2" charset="-127"/>
                <a:ea typeface="여기어때 잘난체 2 TTF" pitchFamily="2" charset="-127"/>
              </a:rPr>
              <a:t>!</a:t>
            </a:r>
            <a:endParaRPr lang="ko-KR" altLang="en-US" sz="1400" b="0" dirty="0">
              <a:ln w="38100">
                <a:solidFill>
                  <a:srgbClr val="FFFDE6">
                    <a:alpha val="0"/>
                  </a:srgb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여기어때 잘난체 2 TTF" pitchFamily="2" charset="-127"/>
              <a:ea typeface="여기어때 잘난체 2 TTF" pitchFamily="2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11379EB-1ECD-BB94-E864-C7AC84175C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8</a:t>
            </a:fld>
            <a:r>
              <a:rPr lang="en-US" altLang="ko-KR"/>
              <a:t>/38</a:t>
            </a:r>
            <a:endParaRPr lang="en-US" altLang="ko-KR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146685A8-D32C-FB28-4953-337B14B67AF5}"/>
              </a:ext>
            </a:extLst>
          </p:cNvPr>
          <p:cNvSpPr/>
          <p:nvPr/>
        </p:nvSpPr>
        <p:spPr>
          <a:xfrm>
            <a:off x="5500562" y="4243408"/>
            <a:ext cx="432271" cy="210439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en-US" altLang="ko-KR" sz="7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7030A0"/>
              </a:solidFill>
              <a:latin typeface="+mj-ea"/>
              <a:ea typeface="+mj-ea"/>
            </a:endParaRPr>
          </a:p>
          <a:p>
            <a:pPr algn="ctr"/>
            <a:endParaRPr lang="ko-KR" altLang="en-US" sz="7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7030A0"/>
              </a:solidFill>
              <a:latin typeface="+mj-ea"/>
              <a:ea typeface="+mj-ea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E50BC95D-5744-732B-FB8D-F6F8E52F92CD}"/>
              </a:ext>
            </a:extLst>
          </p:cNvPr>
          <p:cNvGrpSpPr/>
          <p:nvPr/>
        </p:nvGrpSpPr>
        <p:grpSpPr>
          <a:xfrm>
            <a:off x="1588124" y="1741392"/>
            <a:ext cx="7191715" cy="3706174"/>
            <a:chOff x="934548" y="2250033"/>
            <a:chExt cx="5403242" cy="278450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A5C40A1-233A-1240-6DE2-A06D4C57C03A}"/>
                </a:ext>
              </a:extLst>
            </p:cNvPr>
            <p:cNvSpPr txBox="1"/>
            <p:nvPr/>
          </p:nvSpPr>
          <p:spPr>
            <a:xfrm>
              <a:off x="934548" y="2250033"/>
              <a:ext cx="5403242" cy="2784504"/>
            </a:xfrm>
            <a:prstGeom prst="rect">
              <a:avLst/>
            </a:prstGeom>
            <a:noFill/>
          </p:spPr>
          <p:txBody>
            <a:bodyPr wrap="none" lIns="0" tIns="0" rIns="0" bIns="0" rtlCol="0">
              <a:prstTxWarp prst="textArchUp">
                <a:avLst>
                  <a:gd name="adj" fmla="val 12582898"/>
                </a:avLst>
              </a:prstTxWarp>
              <a:spAutoFit/>
            </a:bodyPr>
            <a:lstStyle/>
            <a:p>
              <a:pPr algn="ctr" latinLnBrk="1"/>
              <a:endParaRPr lang="ko-KR" altLang="en-US" sz="2000" dirty="0">
                <a:solidFill>
                  <a:srgbClr val="351B6F"/>
                </a:solidFill>
                <a:latin typeface="긱블말랑이" panose="020D0504000000000000" pitchFamily="50" charset="-127"/>
                <a:ea typeface="긱블말랑이" panose="020D0504000000000000" pitchFamily="50" charset="-127"/>
              </a:endParaRPr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7AC082F9-0503-9C80-B6F7-922E969FCA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36169" y="2250306"/>
              <a:ext cx="5400000" cy="16696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4964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텍스트 개체 틀 54">
            <a:extLst>
              <a:ext uri="{FF2B5EF4-FFF2-40B4-BE49-F238E27FC236}">
                <a16:creationId xmlns:a16="http://schemas.microsoft.com/office/drawing/2014/main" id="{278D39E1-4CB8-497B-7076-12E3C995E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" y="36000"/>
            <a:ext cx="621965" cy="677108"/>
          </a:xfrm>
        </p:spPr>
        <p:txBody>
          <a:bodyPr/>
          <a:lstStyle/>
          <a:p>
            <a:r>
              <a:rPr lang="en-US" altLang="ko-KR" dirty="0"/>
              <a:t>01</a:t>
            </a:r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9FC0DA9E-725A-176E-EF01-08869D78F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0" y="187204"/>
            <a:ext cx="3092761" cy="503590"/>
          </a:xfrm>
        </p:spPr>
        <p:txBody>
          <a:bodyPr/>
          <a:lstStyle/>
          <a:p>
            <a:r>
              <a:rPr lang="en-US" altLang="ko-KR" dirty="0"/>
              <a:t>8</a:t>
            </a:r>
            <a:r>
              <a:rPr lang="ko-KR" altLang="en-US" dirty="0"/>
              <a:t>월 보험료 인상 확정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394C9C-5E5B-C773-92B9-5C2FAD15746E}"/>
              </a:ext>
            </a:extLst>
          </p:cNvPr>
          <p:cNvSpPr txBox="1"/>
          <p:nvPr/>
        </p:nvSpPr>
        <p:spPr>
          <a:xfrm>
            <a:off x="1838602" y="5993931"/>
            <a:ext cx="6690758" cy="775015"/>
          </a:xfrm>
          <a:prstGeom prst="rect">
            <a:avLst/>
          </a:prstGeom>
          <a:noFill/>
        </p:spPr>
        <p:txBody>
          <a:bodyPr wrap="square" lIns="36000" tIns="18000" rIns="36000" bIns="18000" rtlCol="0">
            <a:spAutoFit/>
          </a:bodyPr>
          <a:lstStyle/>
          <a:p>
            <a:pPr algn="ctr"/>
            <a:r>
              <a:rPr lang="ko-KR" altLang="en-US" sz="24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보험가입하기 좋은 </a:t>
            </a:r>
            <a:r>
              <a:rPr lang="en-US" altLang="ko-KR" sz="24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7</a:t>
            </a:r>
            <a:r>
              <a:rPr lang="ko-KR" altLang="en-US" sz="24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 </a:t>
            </a:r>
            <a:endParaRPr lang="en-US" altLang="ko-KR" sz="2400" dirty="0">
              <a:ln>
                <a:solidFill>
                  <a:schemeClr val="tx1">
                    <a:alpha val="0"/>
                  </a:schemeClr>
                </a:solidFill>
              </a:ln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algn="ctr"/>
            <a:r>
              <a:rPr lang="ko-KR" altLang="en-US" sz="24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흥국생명과 함께하세요 </a:t>
            </a:r>
            <a:r>
              <a:rPr lang="en-US" altLang="ko-KR" sz="2400" dirty="0">
                <a:ln>
                  <a:solidFill>
                    <a:schemeClr val="tx1">
                      <a:alpha val="0"/>
                    </a:schemeClr>
                  </a:solidFill>
                </a:ln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E16C527-099D-84F3-D92F-430020D8E618}"/>
              </a:ext>
            </a:extLst>
          </p:cNvPr>
          <p:cNvSpPr/>
          <p:nvPr/>
        </p:nvSpPr>
        <p:spPr>
          <a:xfrm>
            <a:off x="3039476" y="1639811"/>
            <a:ext cx="4289010" cy="404183"/>
          </a:xfrm>
          <a:prstGeom prst="roundRect">
            <a:avLst/>
          </a:prstGeom>
          <a:solidFill>
            <a:srgbClr val="FF3399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r>
              <a:rPr lang="en-US" altLang="ko-KR" sz="2000" dirty="0">
                <a:ln w="38100">
                  <a:solidFill>
                    <a:srgbClr val="FFFDE6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여기어때 잘난체 2 TTF" pitchFamily="2" charset="-127"/>
                <a:ea typeface="여기어때 잘난체 2 TTF" pitchFamily="2" charset="-127"/>
              </a:rPr>
              <a:t>8</a:t>
            </a:r>
            <a:r>
              <a:rPr lang="ko-KR" altLang="en-US" sz="2000" dirty="0">
                <a:ln w="38100">
                  <a:solidFill>
                    <a:srgbClr val="FFFDE6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여기어때 잘난체 2 TTF" pitchFamily="2" charset="-127"/>
                <a:ea typeface="여기어때 잘난체 2 TTF" pitchFamily="2" charset="-127"/>
              </a:rPr>
              <a:t>월 </a:t>
            </a:r>
            <a:r>
              <a:rPr lang="ko-KR" altLang="en-US" sz="2000" dirty="0" err="1">
                <a:ln w="38100">
                  <a:solidFill>
                    <a:srgbClr val="FFFDE6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여기어때 잘난체 2 TTF" pitchFamily="2" charset="-127"/>
                <a:ea typeface="여기어때 잘난체 2 TTF" pitchFamily="2" charset="-127"/>
              </a:rPr>
              <a:t>전상품</a:t>
            </a:r>
            <a:r>
              <a:rPr lang="ko-KR" altLang="en-US" sz="2000" dirty="0">
                <a:ln w="38100">
                  <a:solidFill>
                    <a:srgbClr val="FFFDE6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여기어때 잘난체 2 TTF" pitchFamily="2" charset="-127"/>
                <a:ea typeface="여기어때 잘난체 2 TTF" pitchFamily="2" charset="-127"/>
              </a:rPr>
              <a:t> 보험료인상 확정 </a:t>
            </a:r>
            <a:r>
              <a:rPr lang="en-US" altLang="ko-KR" sz="2000" dirty="0">
                <a:ln w="38100">
                  <a:solidFill>
                    <a:srgbClr val="FFFDE6"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여기어때 잘난체 2 TTF" pitchFamily="2" charset="-127"/>
                <a:ea typeface="여기어때 잘난체 2 TTF" pitchFamily="2" charset="-127"/>
              </a:rPr>
              <a:t>!</a:t>
            </a:r>
            <a:endParaRPr lang="ko-KR" altLang="en-US" sz="2000" b="0" dirty="0">
              <a:ln w="38100">
                <a:solidFill>
                  <a:srgbClr val="FFFDE6">
                    <a:alpha val="0"/>
                  </a:srgb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여기어때 잘난체 2 TTF" pitchFamily="2" charset="-127"/>
              <a:ea typeface="여기어때 잘난체 2 TTF" pitchFamily="2" charset="-127"/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293637D-F779-79C3-1571-E7E16E545D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9</a:t>
            </a:fld>
            <a:r>
              <a:rPr lang="en-US" altLang="ko-KR"/>
              <a:t>/38</a:t>
            </a:r>
            <a:endParaRPr lang="en-US" altLang="ko-KR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666D136-0FB8-9C47-4010-72AA5770C23E}"/>
              </a:ext>
            </a:extLst>
          </p:cNvPr>
          <p:cNvSpPr/>
          <p:nvPr/>
        </p:nvSpPr>
        <p:spPr>
          <a:xfrm>
            <a:off x="5293589" y="4356977"/>
            <a:ext cx="295247" cy="118786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" rIns="36000" bIns="18000" rtlCol="0" anchor="ctr"/>
          <a:lstStyle/>
          <a:p>
            <a:pPr algn="ctr"/>
            <a:endParaRPr lang="ko-KR" altLang="en-US" sz="400" b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7030A0"/>
              </a:solidFill>
              <a:latin typeface="+mj-ea"/>
              <a:ea typeface="+mj-ea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A0DDA31B-FE30-B647-6609-C440A53725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1" b="89844" l="50572" r="96462">
                        <a14:foregroundMark x1="72737" y1="35645" x2="71904" y2="32813"/>
                        <a14:foregroundMark x1="54839" y1="33301" x2="50676" y2="32324"/>
                        <a14:foregroundMark x1="83559" y1="33594" x2="72737" y2="36719"/>
                        <a14:foregroundMark x1="71072" y1="31543" x2="67742" y2="40332"/>
                        <a14:foregroundMark x1="68054" y1="34863" x2="66909" y2="37988"/>
                        <a14:foregroundMark x1="67742" y1="33301" x2="67534" y2="42090"/>
                        <a14:foregroundMark x1="96462" y1="33594" x2="94589" y2="33105"/>
                      </a14:backgroundRemoval>
                    </a14:imgEffect>
                  </a14:imgLayer>
                </a14:imgProps>
              </a:ext>
            </a:extLst>
          </a:blip>
          <a:srcRect l="47362"/>
          <a:stretch/>
        </p:blipFill>
        <p:spPr>
          <a:xfrm>
            <a:off x="3957125" y="1475705"/>
            <a:ext cx="2453713" cy="496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400878"/>
      </p:ext>
    </p:extLst>
  </p:cSld>
  <p:clrMapOvr>
    <a:masterClrMapping/>
  </p:clrMapOvr>
</p:sld>
</file>

<file path=ppt/theme/theme1.xml><?xml version="1.0" encoding="utf-8"?>
<a:theme xmlns:a="http://schemas.openxmlformats.org/drawingml/2006/main" name="영업방향">
  <a:themeElements>
    <a:clrScheme name="Soft Tone">
      <a:dk1>
        <a:sysClr val="windowText" lastClr="000000"/>
      </a:dk1>
      <a:lt1>
        <a:sysClr val="window" lastClr="FFFFFF"/>
      </a:lt1>
      <a:dk2>
        <a:srgbClr val="FF8021"/>
      </a:dk2>
      <a:lt2>
        <a:srgbClr val="F14124"/>
      </a:lt2>
      <a:accent1>
        <a:srgbClr val="FFCA08"/>
      </a:accent1>
      <a:accent2>
        <a:srgbClr val="70AD47"/>
      </a:accent2>
      <a:accent3>
        <a:srgbClr val="2683C6"/>
      </a:accent3>
      <a:accent4>
        <a:srgbClr val="8064A2"/>
      </a:accent4>
      <a:accent5>
        <a:srgbClr val="C88299"/>
      </a:accent5>
      <a:accent6>
        <a:srgbClr val="A29974"/>
      </a:accent6>
      <a:hlink>
        <a:srgbClr val="3288BD"/>
      </a:hlink>
      <a:folHlink>
        <a:srgbClr val="5E4FA2"/>
      </a:folHlink>
    </a:clrScheme>
    <a:fontScheme name="흥국씨앗">
      <a:majorFont>
        <a:latin typeface="흥국씨앗 B"/>
        <a:ea typeface="흥국씨앗 B"/>
        <a:cs typeface=""/>
      </a:majorFont>
      <a:minorFont>
        <a:latin typeface="흥국씨앗 M"/>
        <a:ea typeface="흥국씨앗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 w="9525">
          <a:noFill/>
        </a:ln>
      </a:spPr>
      <a:bodyPr lIns="36000" tIns="18000" rIns="36000" bIns="18000" rtlCol="0" anchor="ctr"/>
      <a:lstStyle>
        <a:defPPr algn="ctr">
          <a:defRPr sz="1400" b="0" dirty="0">
            <a:ln>
              <a:solidFill>
                <a:schemeClr val="tx1">
                  <a:alpha val="0"/>
                </a:schemeClr>
              </a:solidFill>
            </a:ln>
            <a:solidFill>
              <a:schemeClr val="tx1"/>
            </a:solidFill>
            <a:latin typeface="+mn-ea"/>
            <a:ea typeface="+mn-ea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1"/>
          </a:solidFill>
          <a:round/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36000" tIns="18000" rIns="36000" bIns="18000" rtlCol="0">
        <a:spAutoFit/>
      </a:bodyPr>
      <a:lstStyle>
        <a:defPPr algn="l">
          <a:defRPr sz="1400" smtClean="0">
            <a:ln>
              <a:solidFill>
                <a:schemeClr val="tx1">
                  <a:alpha val="0"/>
                </a:schemeClr>
              </a:solidFill>
            </a:ln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a293c0d-c674-4d4c-8a4b-5461894cf89c">
      <Terms xmlns="http://schemas.microsoft.com/office/infopath/2007/PartnerControls"/>
    </lcf76f155ced4ddcb4097134ff3c332f>
    <TaxCatchAll xmlns="0fb3d70d-df8b-4999-9ef4-f984727f799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0D953C02A379DD4D84EA20B142B39CBD" ma:contentTypeVersion="13" ma:contentTypeDescription="새 문서를 만듭니다." ma:contentTypeScope="" ma:versionID="3e4a18231a501698c8c12aefdf0f7f28">
  <xsd:schema xmlns:xsd="http://www.w3.org/2001/XMLSchema" xmlns:xs="http://www.w3.org/2001/XMLSchema" xmlns:p="http://schemas.microsoft.com/office/2006/metadata/properties" xmlns:ns2="ca293c0d-c674-4d4c-8a4b-5461894cf89c" xmlns:ns3="0fb3d70d-df8b-4999-9ef4-f984727f7999" targetNamespace="http://schemas.microsoft.com/office/2006/metadata/properties" ma:root="true" ma:fieldsID="ee32f0c70276e6973e8fd8eb2921bd6d" ns2:_="" ns3:_="">
    <xsd:import namespace="ca293c0d-c674-4d4c-8a4b-5461894cf89c"/>
    <xsd:import namespace="0fb3d70d-df8b-4999-9ef4-f984727f799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293c0d-c674-4d4c-8a4b-5461894cf8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2" nillable="true" ma:taxonomy="true" ma:internalName="lcf76f155ced4ddcb4097134ff3c332f" ma:taxonomyFieldName="MediaServiceImageTags" ma:displayName="이미지 태그" ma:readOnly="false" ma:fieldId="{5cf76f15-5ced-4ddc-b409-7134ff3c332f}" ma:taxonomyMulti="true" ma:sspId="25919c36-17d8-4503-a13f-49c0a064cdb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b3d70d-df8b-4999-9ef4-f984727f7999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5223ea72-f2a9-439b-9ba7-eb2a9e2bef1d}" ma:internalName="TaxCatchAll" ma:showField="CatchAllData" ma:web="0fb3d70d-df8b-4999-9ef4-f984727f799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E67D454-107E-49F0-A8D7-D513F1DB1489}">
  <ds:schemaRefs>
    <ds:schemaRef ds:uri="0fb3d70d-df8b-4999-9ef4-f984727f7999"/>
    <ds:schemaRef ds:uri="ca293c0d-c674-4d4c-8a4b-5461894cf89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29231CD-6AD9-403C-B05D-81A90AACA20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E0C612-D2C4-4162-8085-36B185565D2F}">
  <ds:schemaRefs>
    <ds:schemaRef ds:uri="0fb3d70d-df8b-4999-9ef4-f984727f7999"/>
    <ds:schemaRef ds:uri="ca293c0d-c674-4d4c-8a4b-5461894cf89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13844</TotalTime>
  <Words>4566</Words>
  <Application>Microsoft Office PowerPoint</Application>
  <PresentationFormat>사용자 지정</PresentationFormat>
  <Paragraphs>1277</Paragraphs>
  <Slides>41</Slides>
  <Notes>16</Notes>
  <HiddenSlides>3</HiddenSlides>
  <MMClips>0</MMClips>
  <ScaleCrop>false</ScaleCrop>
  <HeadingPairs>
    <vt:vector size="6" baseType="variant">
      <vt:variant>
        <vt:lpstr>사용한 글꼴</vt:lpstr>
      </vt:variant>
      <vt:variant>
        <vt:i4>23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41</vt:i4>
      </vt:variant>
    </vt:vector>
  </HeadingPairs>
  <TitlesOfParts>
    <vt:vector size="65" baseType="lpstr">
      <vt:lpstr>프리젠테이션 7 Bold</vt:lpstr>
      <vt:lpstr>맑은 고딕</vt:lpstr>
      <vt:lpstr>Arial</vt:lpstr>
      <vt:lpstr>페이퍼로지 9 Black</vt:lpstr>
      <vt:lpstr>강원교육튼튼</vt:lpstr>
      <vt:lpstr>페이퍼로지 8 ExtraBold</vt:lpstr>
      <vt:lpstr>긱블말랑이</vt:lpstr>
      <vt:lpstr>배달의민족 주아</vt:lpstr>
      <vt:lpstr>흥국씨앗 M</vt:lpstr>
      <vt:lpstr>SB 어그로 Bold</vt:lpstr>
      <vt:lpstr>Wingdings</vt:lpstr>
      <vt:lpstr>강원교육새음 Medium</vt:lpstr>
      <vt:lpstr>페이퍼로지 7 Bold</vt:lpstr>
      <vt:lpstr>G마켓 산스 TTF Bold</vt:lpstr>
      <vt:lpstr>페이퍼로지 6 SemiBold</vt:lpstr>
      <vt:lpstr>페이퍼로지 5 Medium</vt:lpstr>
      <vt:lpstr>배달의민족 도현</vt:lpstr>
      <vt:lpstr>G마켓 산스 Bold</vt:lpstr>
      <vt:lpstr>강원교육모두 Bold</vt:lpstr>
      <vt:lpstr>여기어때 잘난체 2 TTF</vt:lpstr>
      <vt:lpstr>흥국씨앗 L</vt:lpstr>
      <vt:lpstr>프리젠테이션 6 SemiBold</vt:lpstr>
      <vt:lpstr>.엘리스 디지털배움체 TTF</vt:lpstr>
      <vt:lpstr>영업방향</vt:lpstr>
      <vt:lpstr>PowerPoint 프레젠테이션</vt:lpstr>
      <vt:lpstr>PowerPoint 프레젠테이션</vt:lpstr>
      <vt:lpstr>PowerPoint 프레젠테이션</vt:lpstr>
      <vt:lpstr>7월, 고액할인</vt:lpstr>
      <vt:lpstr>7월, 고액할인</vt:lpstr>
      <vt:lpstr>7월, 고액할인</vt:lpstr>
      <vt:lpstr>7월, 고액할인</vt:lpstr>
      <vt:lpstr>PowerPoint 프레젠테이션</vt:lpstr>
      <vt:lpstr>8월 보험료 인상 확정</vt:lpstr>
      <vt:lpstr>3대진단비 보험료 대진표</vt:lpstr>
      <vt:lpstr>2대진단비 보험료 대진표</vt:lpstr>
      <vt:lpstr>항암치료비 보험료 대진표</vt:lpstr>
      <vt:lpstr>고.당 간편보험</vt:lpstr>
      <vt:lpstr>고.당 간편보험</vt:lpstr>
      <vt:lpstr>주요 혈관질환 보장 라인업</vt:lpstr>
      <vt:lpstr>주요 혈관질환 보장 라인업</vt:lpstr>
      <vt:lpstr>주요 혈관질환 보장 라인업</vt:lpstr>
      <vt:lpstr>주요 혈관질환 보장 라인업</vt:lpstr>
      <vt:lpstr>주요 혈관질환 보장 라인업</vt:lpstr>
      <vt:lpstr>추천플랜</vt:lpstr>
      <vt:lpstr>PowerPoint 프레젠테이션</vt:lpstr>
      <vt:lpstr>PowerPoint 프레젠테이션</vt:lpstr>
      <vt:lpstr>PowerPoint 프레젠테이션</vt:lpstr>
      <vt:lpstr>전이암진단생활비</vt:lpstr>
      <vt:lpstr>전이암진단생활비</vt:lpstr>
      <vt:lpstr>전이암진단생활비</vt:lpstr>
      <vt:lpstr>PowerPoint 프레젠테이션</vt:lpstr>
      <vt:lpstr>PowerPoint 프레젠테이션</vt:lpstr>
      <vt:lpstr>PowerPoint 프레젠테이션</vt:lpstr>
      <vt:lpstr>PowerPoint 프레젠테이션</vt:lpstr>
      <vt:lpstr>금융소비자보호법(금소법)</vt:lpstr>
      <vt:lpstr>금융소비자보호법(금소법)</vt:lpstr>
      <vt:lpstr>이것만은 꼭 지켜주세요…</vt:lpstr>
      <vt:lpstr>보험사기 유발행위 금지</vt:lpstr>
      <vt:lpstr>민원사례_공통</vt:lpstr>
      <vt:lpstr>민원사례_공통</vt:lpstr>
      <vt:lpstr>민원사례_공통</vt:lpstr>
      <vt:lpstr>민원사례_공통</vt:lpstr>
      <vt:lpstr>PowerPoint 프레젠테이션</vt:lpstr>
      <vt:lpstr>PowerPoint 프레젠테이션</vt:lpstr>
      <vt:lpstr>콘텐츠 박스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이달의 영업이슈</dc:title>
  <dc:creator>김수연(상품전략연구소)</dc:creator>
  <cp:keywords>이달의 영업이슈</cp:keywords>
  <cp:lastModifiedBy>HKLIFE</cp:lastModifiedBy>
  <cp:revision>643</cp:revision>
  <cp:lastPrinted>2025-08-01T04:42:33Z</cp:lastPrinted>
  <dcterms:created xsi:type="dcterms:W3CDTF">2024-12-18T00:45:38Z</dcterms:created>
  <dcterms:modified xsi:type="dcterms:W3CDTF">2026-06-29T08:56:38Z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0x0101000D953C02A379DD4D84EA20B142B39CBD</vt:lpwstr>
  </property>
  <property fmtid="{D5CDD505-2E9C-101B-9397-08002B2CF9AE}" pid="3" name="MediaServiceImageTags">
    <vt:lpwstr/>
  </property>
</Properties>
</file>