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1"/>
  </p:notesMasterIdLst>
  <p:handoutMasterIdLst>
    <p:handoutMasterId r:id="rId62"/>
  </p:handoutMasterIdLst>
  <p:sldIdLst>
    <p:sldId id="630" r:id="rId2"/>
    <p:sldId id="15049" r:id="rId3"/>
    <p:sldId id="14995" r:id="rId4"/>
    <p:sldId id="14987" r:id="rId5"/>
    <p:sldId id="14759" r:id="rId6"/>
    <p:sldId id="14938" r:id="rId7"/>
    <p:sldId id="917" r:id="rId8"/>
    <p:sldId id="14939" r:id="rId9"/>
    <p:sldId id="14985" r:id="rId10"/>
    <p:sldId id="14963" r:id="rId11"/>
    <p:sldId id="14964" r:id="rId12"/>
    <p:sldId id="14965" r:id="rId13"/>
    <p:sldId id="14966" r:id="rId14"/>
    <p:sldId id="14967" r:id="rId15"/>
    <p:sldId id="14968" r:id="rId16"/>
    <p:sldId id="14969" r:id="rId17"/>
    <p:sldId id="14996" r:id="rId18"/>
    <p:sldId id="14970" r:id="rId19"/>
    <p:sldId id="14962" r:id="rId20"/>
    <p:sldId id="14971" r:id="rId21"/>
    <p:sldId id="14972" r:id="rId22"/>
    <p:sldId id="14997" r:id="rId23"/>
    <p:sldId id="15040" r:id="rId24"/>
    <p:sldId id="15041" r:id="rId25"/>
    <p:sldId id="15052" r:id="rId26"/>
    <p:sldId id="15048" r:id="rId27"/>
    <p:sldId id="15046" r:id="rId28"/>
    <p:sldId id="15044" r:id="rId29"/>
    <p:sldId id="15008" r:id="rId30"/>
    <p:sldId id="15009" r:id="rId31"/>
    <p:sldId id="15010" r:id="rId32"/>
    <p:sldId id="14994" r:id="rId33"/>
    <p:sldId id="15050" r:id="rId34"/>
    <p:sldId id="15012" r:id="rId35"/>
    <p:sldId id="15013" r:id="rId36"/>
    <p:sldId id="15014" r:id="rId37"/>
    <p:sldId id="15015" r:id="rId38"/>
    <p:sldId id="15016" r:id="rId39"/>
    <p:sldId id="15017" r:id="rId40"/>
    <p:sldId id="15018" r:id="rId41"/>
    <p:sldId id="15019" r:id="rId42"/>
    <p:sldId id="15033" r:id="rId43"/>
    <p:sldId id="15020" r:id="rId44"/>
    <p:sldId id="15021" r:id="rId45"/>
    <p:sldId id="15022" r:id="rId46"/>
    <p:sldId id="15023" r:id="rId47"/>
    <p:sldId id="15024" r:id="rId48"/>
    <p:sldId id="15025" r:id="rId49"/>
    <p:sldId id="15026" r:id="rId50"/>
    <p:sldId id="15027" r:id="rId51"/>
    <p:sldId id="15028" r:id="rId52"/>
    <p:sldId id="15029" r:id="rId53"/>
    <p:sldId id="15030" r:id="rId54"/>
    <p:sldId id="15036" r:id="rId55"/>
    <p:sldId id="15037" r:id="rId56"/>
    <p:sldId id="15038" r:id="rId57"/>
    <p:sldId id="15039" r:id="rId58"/>
    <p:sldId id="14896" r:id="rId59"/>
    <p:sldId id="425" r:id="rId60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8421"/>
    <a:srgbClr val="F28D01"/>
    <a:srgbClr val="FFFEEF"/>
    <a:srgbClr val="D05319"/>
    <a:srgbClr val="00009F"/>
    <a:srgbClr val="0000FF"/>
    <a:srgbClr val="0E0EFF"/>
    <a:srgbClr val="EEEEEE"/>
    <a:srgbClr val="EFEFEF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66" autoAdjust="0"/>
    <p:restoredTop sz="96283" autoAdjust="0"/>
  </p:normalViewPr>
  <p:slideViewPr>
    <p:cSldViewPr snapToGrid="0" showGuides="1">
      <p:cViewPr varScale="1">
        <p:scale>
          <a:sx n="113" d="100"/>
          <a:sy n="113" d="100"/>
        </p:scale>
        <p:origin x="14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99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F1821-273B-44D1-AFF8-F7C935B232A1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D45656-33A8-4D67-A524-C2A425CBC6E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8445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3FB6BE-D2CE-4B6D-A87E-0FECC9FA43F6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1333D6-AE66-4C0D-9406-711BD6AF88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8973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143"/>
            <a:ext cx="9143998" cy="6855714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2161307" y="537168"/>
            <a:ext cx="10871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[AM-2606-8]</a:t>
            </a:r>
            <a:endParaRPr lang="ko-KR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1424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295886"/>
            <a:ext cx="9144000" cy="7411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여기어때 잘난체 고딕" panose="00000500000000000000" pitchFamily="50" charset="-127"/>
              <a:ea typeface="여기어때 잘난체 고딕" panose="00000500000000000000" pitchFamily="50" charset="-127"/>
            </a:endParaRPr>
          </a:p>
        </p:txBody>
      </p:sp>
      <p:grpSp>
        <p:nvGrpSpPr>
          <p:cNvPr id="7" name="그룹 6"/>
          <p:cNvGrpSpPr/>
          <p:nvPr userDrawn="1"/>
        </p:nvGrpSpPr>
        <p:grpSpPr>
          <a:xfrm>
            <a:off x="1348966" y="106128"/>
            <a:ext cx="7641125" cy="851527"/>
            <a:chOff x="1783533" y="1763918"/>
            <a:chExt cx="6761430" cy="97143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직사각형 3"/>
            <p:cNvSpPr/>
            <p:nvPr userDrawn="1"/>
          </p:nvSpPr>
          <p:spPr>
            <a:xfrm>
              <a:off x="1783533" y="1763918"/>
              <a:ext cx="5792709" cy="971437"/>
            </a:xfrm>
            <a:prstGeom prst="rect">
              <a:avLst/>
            </a:prstGeom>
            <a:solidFill>
              <a:srgbClr val="F28D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여기어때 잘난체 고딕" panose="00000500000000000000" pitchFamily="50" charset="-127"/>
                <a:ea typeface="여기어때 잘난체 고딕" panose="00000500000000000000" pitchFamily="50" charset="-127"/>
              </a:endParaRPr>
            </a:p>
          </p:txBody>
        </p:sp>
        <p:pic>
          <p:nvPicPr>
            <p:cNvPr id="5" name="그림 4"/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476" t="2640" r="-78" b="82443"/>
            <a:stretch/>
          </p:blipFill>
          <p:spPr>
            <a:xfrm>
              <a:off x="7576242" y="1763918"/>
              <a:ext cx="968721" cy="971437"/>
            </a:xfrm>
            <a:prstGeom prst="rect">
              <a:avLst/>
            </a:prstGeom>
          </p:spPr>
        </p:pic>
      </p:grpSp>
      <p:sp>
        <p:nvSpPr>
          <p:cNvPr id="3" name="직사각형 2"/>
          <p:cNvSpPr/>
          <p:nvPr userDrawn="1"/>
        </p:nvSpPr>
        <p:spPr>
          <a:xfrm>
            <a:off x="55829" y="26750"/>
            <a:ext cx="1293137" cy="10102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여기어때 잘난체 고딕" panose="00000500000000000000" pitchFamily="50" charset="-127"/>
              <a:ea typeface="여기어때 잘난체 고딕" panose="00000500000000000000" pitchFamily="50" charset="-127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2359" y="6551168"/>
            <a:ext cx="9146359" cy="3068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본</a:t>
            </a:r>
            <a:r>
              <a:rPr lang="ko-KR" altLang="en-US" sz="8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자료는 </a:t>
            </a:r>
            <a:r>
              <a:rPr lang="ko-KR" altLang="en-US" sz="800" b="1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모집인 교육용 </a:t>
            </a:r>
            <a:r>
              <a:rPr lang="ko-KR" altLang="en-US" sz="8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이므로 전체 또는 일부 편집하여 </a:t>
            </a:r>
            <a:r>
              <a:rPr lang="ko-KR" altLang="en-US" sz="800" b="1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고객 교부 및 온라인 게시 목적</a:t>
            </a:r>
            <a:r>
              <a:rPr lang="ko-KR" altLang="en-US" sz="8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으로 사용할 수 없으며</a:t>
            </a:r>
            <a:r>
              <a:rPr lang="en-US" altLang="ko-KR" sz="8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8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세부 보장내용은 약관을 참조하시기 바랍니다</a:t>
            </a:r>
            <a:endParaRPr lang="en-US" altLang="ko-KR" sz="800" baseline="0" dirty="0">
              <a:solidFill>
                <a:schemeClr val="tx1">
                  <a:lumMod val="50000"/>
                  <a:lumOff val="50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l"/>
            <a:r>
              <a:rPr lang="en-US" altLang="ko-KR" sz="8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[</a:t>
            </a:r>
            <a:r>
              <a:rPr lang="ko-KR" altLang="en-US" sz="8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금융소비자보호법 제</a:t>
            </a:r>
            <a:r>
              <a:rPr lang="en-US" altLang="ko-KR" sz="8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22</a:t>
            </a:r>
            <a:r>
              <a:rPr lang="ko-KR" altLang="en-US" sz="8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조 준수 목적</a:t>
            </a:r>
            <a:r>
              <a:rPr lang="en-US" altLang="ko-KR" sz="8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](2026.6.29~2027.6.28)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[AM-2606-8]</a:t>
            </a:r>
            <a:endParaRPr lang="ko-KR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 userDrawn="1"/>
        </p:nvPicPr>
        <p:blipFill rotWithShape="1">
          <a:blip r:embed="rId3"/>
          <a:srcRect l="84240" t="-8752"/>
          <a:stretch/>
        </p:blipFill>
        <p:spPr>
          <a:xfrm>
            <a:off x="7648453" y="6571210"/>
            <a:ext cx="1429045" cy="248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809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 userDrawn="1"/>
        </p:nvSpPr>
        <p:spPr>
          <a:xfrm>
            <a:off x="99753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여기어때 잘난체 고딕" panose="00000500000000000000" pitchFamily="50" charset="-127"/>
              <a:ea typeface="여기어때 잘난체 고딕" panose="00000500000000000000" pitchFamily="50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0"/>
            <a:ext cx="5436096" cy="1304663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065282"/>
            <a:ext cx="1219459" cy="1219459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-1125" y="3246641"/>
            <a:ext cx="9144000" cy="109728"/>
          </a:xfrm>
          <a:prstGeom prst="rect">
            <a:avLst/>
          </a:prstGeom>
        </p:spPr>
      </p:pic>
      <p:sp>
        <p:nvSpPr>
          <p:cNvPr id="10" name="직사각형 9"/>
          <p:cNvSpPr/>
          <p:nvPr userDrawn="1"/>
        </p:nvSpPr>
        <p:spPr>
          <a:xfrm>
            <a:off x="3554" y="6499004"/>
            <a:ext cx="9146359" cy="306832"/>
          </a:xfrm>
          <a:prstGeom prst="rect">
            <a:avLst/>
          </a:prstGeom>
          <a:solidFill>
            <a:srgbClr val="F28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dirty="0">
                <a:solidFill>
                  <a:srgbClr val="FBF1C4"/>
                </a:solidFill>
                <a:latin typeface="+mj-ea"/>
                <a:ea typeface="+mj-ea"/>
              </a:rPr>
              <a:t>본</a:t>
            </a:r>
            <a:r>
              <a:rPr lang="ko-KR" altLang="en-US" sz="800" baseline="0" dirty="0">
                <a:solidFill>
                  <a:srgbClr val="FBF1C4"/>
                </a:solidFill>
                <a:latin typeface="+mj-ea"/>
                <a:ea typeface="+mj-ea"/>
              </a:rPr>
              <a:t> 자료는 </a:t>
            </a:r>
            <a:r>
              <a:rPr lang="ko-KR" altLang="en-US" sz="800" b="1" baseline="0" dirty="0">
                <a:solidFill>
                  <a:srgbClr val="FBF1C4"/>
                </a:solidFill>
                <a:latin typeface="+mj-ea"/>
                <a:ea typeface="+mj-ea"/>
              </a:rPr>
              <a:t>모집인 교육용 </a:t>
            </a:r>
            <a:r>
              <a:rPr lang="ko-KR" altLang="en-US" sz="800" baseline="0" dirty="0">
                <a:solidFill>
                  <a:srgbClr val="FBF1C4"/>
                </a:solidFill>
                <a:latin typeface="+mj-ea"/>
                <a:ea typeface="+mj-ea"/>
              </a:rPr>
              <a:t>이므로 전체 또는 일부 편집하여 </a:t>
            </a:r>
            <a:r>
              <a:rPr lang="ko-KR" altLang="en-US" sz="800" b="1" baseline="0" dirty="0">
                <a:solidFill>
                  <a:srgbClr val="FBF1C4"/>
                </a:solidFill>
                <a:latin typeface="+mj-ea"/>
                <a:ea typeface="+mj-ea"/>
              </a:rPr>
              <a:t>고객 교부 및 온라인 게시 목적</a:t>
            </a:r>
            <a:r>
              <a:rPr lang="ko-KR" altLang="en-US" sz="800" baseline="0" dirty="0">
                <a:solidFill>
                  <a:srgbClr val="FBF1C4"/>
                </a:solidFill>
                <a:latin typeface="+mj-ea"/>
                <a:ea typeface="+mj-ea"/>
              </a:rPr>
              <a:t>으로 사용할 수 없으며</a:t>
            </a:r>
            <a:r>
              <a:rPr lang="en-US" altLang="ko-KR" sz="800" baseline="0" dirty="0">
                <a:solidFill>
                  <a:srgbClr val="FBF1C4"/>
                </a:solidFill>
                <a:latin typeface="+mj-ea"/>
                <a:ea typeface="+mj-ea"/>
              </a:rPr>
              <a:t>, </a:t>
            </a:r>
            <a:r>
              <a:rPr lang="ko-KR" altLang="en-US" sz="800" baseline="0" dirty="0">
                <a:solidFill>
                  <a:srgbClr val="FBF1C4"/>
                </a:solidFill>
                <a:latin typeface="+mj-ea"/>
                <a:ea typeface="+mj-ea"/>
              </a:rPr>
              <a:t>세부 보장내용은 약관을 참조하시기 바랍니다</a:t>
            </a:r>
            <a:endParaRPr lang="en-US" altLang="ko-KR" sz="800" baseline="0" dirty="0">
              <a:solidFill>
                <a:srgbClr val="FBF1C4"/>
              </a:solidFill>
              <a:latin typeface="+mj-ea"/>
              <a:ea typeface="+mj-ea"/>
            </a:endParaRPr>
          </a:p>
          <a:p>
            <a:pPr algn="ctr"/>
            <a:r>
              <a:rPr lang="en-US" altLang="ko-KR" sz="800" baseline="0" dirty="0">
                <a:solidFill>
                  <a:srgbClr val="FBF1C4"/>
                </a:solidFill>
                <a:latin typeface="+mj-ea"/>
                <a:ea typeface="+mj-ea"/>
              </a:rPr>
              <a:t>[</a:t>
            </a:r>
            <a:r>
              <a:rPr lang="ko-KR" altLang="en-US" sz="800" baseline="0" dirty="0">
                <a:solidFill>
                  <a:srgbClr val="FBF1C4"/>
                </a:solidFill>
                <a:latin typeface="+mj-ea"/>
                <a:ea typeface="+mj-ea"/>
              </a:rPr>
              <a:t>금융소비자보호법 제</a:t>
            </a:r>
            <a:r>
              <a:rPr lang="en-US" altLang="ko-KR" sz="800" baseline="0" dirty="0">
                <a:solidFill>
                  <a:srgbClr val="FBF1C4"/>
                </a:solidFill>
                <a:latin typeface="+mj-ea"/>
                <a:ea typeface="+mj-ea"/>
              </a:rPr>
              <a:t>22</a:t>
            </a:r>
            <a:r>
              <a:rPr lang="ko-KR" altLang="en-US" sz="800" baseline="0" dirty="0">
                <a:solidFill>
                  <a:srgbClr val="FBF1C4"/>
                </a:solidFill>
                <a:latin typeface="+mj-ea"/>
                <a:ea typeface="+mj-ea"/>
              </a:rPr>
              <a:t>조 준수 목적</a:t>
            </a:r>
            <a:r>
              <a:rPr lang="en-US" altLang="ko-KR" sz="800" baseline="0" dirty="0">
                <a:solidFill>
                  <a:srgbClr val="FBF1C4"/>
                </a:solidFill>
                <a:latin typeface="+mj-ea"/>
                <a:ea typeface="+mj-ea"/>
              </a:rPr>
              <a:t>](2026.6.29~2027.6.28)</a:t>
            </a:r>
            <a:r>
              <a:rPr lang="ko-KR" altLang="en-US" sz="800" dirty="0">
                <a:solidFill>
                  <a:srgbClr val="FBF1C4"/>
                </a:solidFill>
                <a:latin typeface="+mj-ea"/>
                <a:ea typeface="+mj-ea"/>
              </a:rPr>
              <a:t> </a:t>
            </a:r>
            <a:r>
              <a:rPr lang="en-US" altLang="ko-KR" sz="800" dirty="0">
                <a:solidFill>
                  <a:srgbClr val="FBF1C4"/>
                </a:solidFill>
                <a:latin typeface="+mj-ea"/>
                <a:ea typeface="+mj-ea"/>
              </a:rPr>
              <a:t>[AM-2606-8]</a:t>
            </a:r>
            <a:endParaRPr lang="ko-KR" altLang="en-US" sz="800" dirty="0">
              <a:solidFill>
                <a:srgbClr val="FBF1C4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91296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" y="2285"/>
            <a:ext cx="9136891" cy="6853429"/>
          </a:xfrm>
          <a:prstGeom prst="rect">
            <a:avLst/>
          </a:prstGeom>
        </p:spPr>
      </p:pic>
      <p:sp>
        <p:nvSpPr>
          <p:cNvPr id="4" name="직사각형 3"/>
          <p:cNvSpPr/>
          <p:nvPr userDrawn="1"/>
        </p:nvSpPr>
        <p:spPr>
          <a:xfrm>
            <a:off x="3554" y="6499004"/>
            <a:ext cx="9146359" cy="306832"/>
          </a:xfrm>
          <a:prstGeom prst="rect">
            <a:avLst/>
          </a:prstGeom>
          <a:solidFill>
            <a:srgbClr val="F28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dirty="0">
                <a:solidFill>
                  <a:srgbClr val="FBF1C4"/>
                </a:solidFill>
                <a:latin typeface="+mj-ea"/>
                <a:ea typeface="+mj-ea"/>
              </a:rPr>
              <a:t>본</a:t>
            </a:r>
            <a:r>
              <a:rPr lang="ko-KR" altLang="en-US" sz="800" baseline="0" dirty="0">
                <a:solidFill>
                  <a:srgbClr val="FBF1C4"/>
                </a:solidFill>
                <a:latin typeface="+mj-ea"/>
                <a:ea typeface="+mj-ea"/>
              </a:rPr>
              <a:t> 자료는 </a:t>
            </a:r>
            <a:r>
              <a:rPr lang="ko-KR" altLang="en-US" sz="800" b="1" baseline="0" dirty="0">
                <a:solidFill>
                  <a:srgbClr val="FBF1C4"/>
                </a:solidFill>
                <a:latin typeface="+mj-ea"/>
                <a:ea typeface="+mj-ea"/>
              </a:rPr>
              <a:t>모집인 교육용 </a:t>
            </a:r>
            <a:r>
              <a:rPr lang="ko-KR" altLang="en-US" sz="800" baseline="0" dirty="0">
                <a:solidFill>
                  <a:srgbClr val="FBF1C4"/>
                </a:solidFill>
                <a:latin typeface="+mj-ea"/>
                <a:ea typeface="+mj-ea"/>
              </a:rPr>
              <a:t>이므로 전체 또는 일부 편집하여 </a:t>
            </a:r>
            <a:r>
              <a:rPr lang="ko-KR" altLang="en-US" sz="800" b="1" baseline="0" dirty="0">
                <a:solidFill>
                  <a:srgbClr val="FBF1C4"/>
                </a:solidFill>
                <a:latin typeface="+mj-ea"/>
                <a:ea typeface="+mj-ea"/>
              </a:rPr>
              <a:t>고객 교부 및 온라인 게시 목적</a:t>
            </a:r>
            <a:r>
              <a:rPr lang="ko-KR" altLang="en-US" sz="800" baseline="0" dirty="0">
                <a:solidFill>
                  <a:srgbClr val="FBF1C4"/>
                </a:solidFill>
                <a:latin typeface="+mj-ea"/>
                <a:ea typeface="+mj-ea"/>
              </a:rPr>
              <a:t>으로 사용할 수 없으며</a:t>
            </a:r>
            <a:r>
              <a:rPr lang="en-US" altLang="ko-KR" sz="800" baseline="0" dirty="0">
                <a:solidFill>
                  <a:srgbClr val="FBF1C4"/>
                </a:solidFill>
                <a:latin typeface="+mj-ea"/>
                <a:ea typeface="+mj-ea"/>
              </a:rPr>
              <a:t>, </a:t>
            </a:r>
            <a:r>
              <a:rPr lang="ko-KR" altLang="en-US" sz="800" baseline="0" dirty="0">
                <a:solidFill>
                  <a:srgbClr val="FBF1C4"/>
                </a:solidFill>
                <a:latin typeface="+mj-ea"/>
                <a:ea typeface="+mj-ea"/>
              </a:rPr>
              <a:t>세부 보장내용은 약관을 참조하시기 바랍니다</a:t>
            </a:r>
            <a:endParaRPr lang="en-US" altLang="ko-KR" sz="800" baseline="0" dirty="0">
              <a:solidFill>
                <a:srgbClr val="FBF1C4"/>
              </a:solidFill>
              <a:latin typeface="+mj-ea"/>
              <a:ea typeface="+mj-ea"/>
            </a:endParaRPr>
          </a:p>
          <a:p>
            <a:pPr algn="ctr"/>
            <a:r>
              <a:rPr lang="en-US" altLang="ko-KR" sz="800" baseline="0" dirty="0">
                <a:solidFill>
                  <a:srgbClr val="FBF1C4"/>
                </a:solidFill>
                <a:latin typeface="+mj-ea"/>
                <a:ea typeface="+mj-ea"/>
              </a:rPr>
              <a:t>[</a:t>
            </a:r>
            <a:r>
              <a:rPr lang="ko-KR" altLang="en-US" sz="800" baseline="0" dirty="0">
                <a:solidFill>
                  <a:srgbClr val="FBF1C4"/>
                </a:solidFill>
                <a:latin typeface="+mj-ea"/>
                <a:ea typeface="+mj-ea"/>
              </a:rPr>
              <a:t>금융소비자보호법 제</a:t>
            </a:r>
            <a:r>
              <a:rPr lang="en-US" altLang="ko-KR" sz="800" baseline="0" dirty="0">
                <a:solidFill>
                  <a:srgbClr val="FBF1C4"/>
                </a:solidFill>
                <a:latin typeface="+mj-ea"/>
                <a:ea typeface="+mj-ea"/>
              </a:rPr>
              <a:t>22</a:t>
            </a:r>
            <a:r>
              <a:rPr lang="ko-KR" altLang="en-US" sz="800" baseline="0" dirty="0">
                <a:solidFill>
                  <a:srgbClr val="FBF1C4"/>
                </a:solidFill>
                <a:latin typeface="+mj-ea"/>
                <a:ea typeface="+mj-ea"/>
              </a:rPr>
              <a:t>조 준수 목적</a:t>
            </a:r>
            <a:r>
              <a:rPr lang="en-US" altLang="ko-KR" sz="800" baseline="0" dirty="0">
                <a:solidFill>
                  <a:srgbClr val="FBF1C4"/>
                </a:solidFill>
                <a:latin typeface="+mj-ea"/>
                <a:ea typeface="+mj-ea"/>
              </a:rPr>
              <a:t>](2026.6.29~2027.6.28)</a:t>
            </a:r>
            <a:r>
              <a:rPr lang="ko-KR" altLang="en-US" sz="800" dirty="0">
                <a:solidFill>
                  <a:srgbClr val="FBF1C4"/>
                </a:solidFill>
                <a:latin typeface="+mj-ea"/>
                <a:ea typeface="+mj-ea"/>
              </a:rPr>
              <a:t> </a:t>
            </a:r>
            <a:r>
              <a:rPr lang="en-US" altLang="ko-KR" sz="800" dirty="0">
                <a:solidFill>
                  <a:srgbClr val="FBF1C4"/>
                </a:solidFill>
                <a:latin typeface="+mj-ea"/>
                <a:ea typeface="+mj-ea"/>
              </a:rPr>
              <a:t>[AM-2606-8]</a:t>
            </a:r>
            <a:endParaRPr lang="ko-KR" altLang="en-US" sz="800" dirty="0">
              <a:solidFill>
                <a:srgbClr val="FBF1C4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87054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마지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3441469" y="191193"/>
            <a:ext cx="2552007" cy="482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 rotWithShape="1">
          <a:blip r:embed="rId3"/>
          <a:srcRect l="-271" r="44155"/>
          <a:stretch/>
        </p:blipFill>
        <p:spPr>
          <a:xfrm>
            <a:off x="3569986" y="174369"/>
            <a:ext cx="1721396" cy="515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640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1238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6" r:id="rId3"/>
    <p:sldLayoutId id="2147483716" r:id="rId4"/>
    <p:sldLayoutId id="2147483717" r:id="rId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946" y="218026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GA</a:t>
            </a:r>
            <a:r>
              <a:rPr kumimoji="0" lang="ko-KR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46" y="577978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AM</a:t>
            </a:r>
            <a:r>
              <a:rPr lang="ko-KR" altLang="en-US" sz="200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교육파트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0" y="3224184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000" b="1" i="0" u="none" strike="noStrike" kern="1200" cap="none" spc="0" normalizeH="0" baseline="0" noProof="0" dirty="0">
                <a:ln>
                  <a:noFill/>
                </a:ln>
                <a:solidFill>
                  <a:srgbClr val="003070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2026</a:t>
            </a:r>
            <a:r>
              <a:rPr kumimoji="0" lang="ko-KR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3070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년 </a:t>
            </a:r>
            <a:r>
              <a:rPr kumimoji="0" lang="en-US" altLang="ko-KR" sz="3000" b="1" i="0" u="none" strike="noStrike" kern="1200" cap="none" spc="0" normalizeH="0" baseline="0" noProof="0" dirty="0">
                <a:ln>
                  <a:noFill/>
                </a:ln>
                <a:solidFill>
                  <a:srgbClr val="003070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7</a:t>
            </a:r>
            <a:r>
              <a:rPr kumimoji="0" lang="ko-KR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3070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</a:p>
        </p:txBody>
      </p:sp>
    </p:spTree>
    <p:extLst>
      <p:ext uri="{BB962C8B-B14F-4D97-AF65-F5344CB8AC3E}">
        <p14:creationId xmlns:p14="http://schemas.microsoft.com/office/powerpoint/2010/main" val="20450317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6B56F-7F74-7799-B6CA-F44C1A5E75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사각형: 둥근 모서리 65">
            <a:extLst>
              <a:ext uri="{FF2B5EF4-FFF2-40B4-BE49-F238E27FC236}">
                <a16:creationId xmlns:a16="http://schemas.microsoft.com/office/drawing/2014/main" id="{24C64E1E-CD73-B1D2-35CD-F7F22A99CA18}"/>
              </a:ext>
            </a:extLst>
          </p:cNvPr>
          <p:cNvSpPr/>
          <p:nvPr/>
        </p:nvSpPr>
        <p:spPr>
          <a:xfrm>
            <a:off x="1098613" y="1790226"/>
            <a:ext cx="7574045" cy="905840"/>
          </a:xfrm>
          <a:prstGeom prst="roundRect">
            <a:avLst>
              <a:gd name="adj" fmla="val 12091"/>
            </a:avLst>
          </a:prstGeom>
          <a:noFill/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담보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DAB91C-392E-52D3-0783-6C8A56F79815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굿앤굿</a:t>
            </a:r>
            <a:r>
              <a:rPr lang="en-US" altLang="ko-KR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</a:t>
            </a:r>
            <a:r>
              <a:rPr lang="en-US" altLang="ko-KR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40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할인제도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6F2C8F-7C1B-ACFF-D538-AED0872EEEAD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9E717BE4-D11F-7761-4BFD-4662D31457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69" y="1163361"/>
            <a:ext cx="509379" cy="509379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6F475C28-9E90-6758-E3F2-13542E7927E3}"/>
              </a:ext>
            </a:extLst>
          </p:cNvPr>
          <p:cNvSpPr/>
          <p:nvPr/>
        </p:nvSpPr>
        <p:spPr>
          <a:xfrm>
            <a:off x="616935" y="1261945"/>
            <a:ext cx="2782248" cy="370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할인제도 확대 </a:t>
            </a:r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</a:t>
            </a:r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예시</a:t>
            </a:r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</a:t>
            </a:r>
            <a:endParaRPr lang="ko-KR" altLang="en-US" sz="2200" dirty="0">
              <a:solidFill>
                <a:schemeClr val="tx1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F6774B8-A705-49D2-4F17-BDF907CE588A}"/>
              </a:ext>
            </a:extLst>
          </p:cNvPr>
          <p:cNvSpPr txBox="1"/>
          <p:nvPr/>
        </p:nvSpPr>
        <p:spPr>
          <a:xfrm>
            <a:off x="1492573" y="1919598"/>
            <a:ext cx="7060557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*20</a:t>
            </a:r>
            <a:r>
              <a:rPr lang="ko-KR" altLang="en-US" dirty="0" err="1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년납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100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세 만기 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(30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세 남자 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/ 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건강고지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10</a:t>
            </a:r>
            <a:r>
              <a:rPr lang="ko-KR" altLang="en-US" dirty="0" err="1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년형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)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</a:t>
            </a:r>
            <a:endParaRPr lang="en-US" altLang="ko-KR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  <a:p>
            <a:pPr algn="ctr"/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3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대 </a:t>
            </a:r>
            <a:r>
              <a:rPr lang="ko-KR" altLang="en-US" dirty="0" err="1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진단비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, 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암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/2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대 주요치료비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, 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질병수술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(All), 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질병수술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(1-5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종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)</a:t>
            </a:r>
            <a:endParaRPr lang="ko-KR" altLang="en-US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AA11D5F-3055-DFFD-EDEB-AF2FF1E09EAF}"/>
              </a:ext>
            </a:extLst>
          </p:cNvPr>
          <p:cNvSpPr txBox="1"/>
          <p:nvPr/>
        </p:nvSpPr>
        <p:spPr>
          <a:xfrm>
            <a:off x="2044344" y="2948736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6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월 </a:t>
            </a:r>
            <a:r>
              <a:rPr lang="ko-KR" altLang="en-US" dirty="0" err="1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굿앤굿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2040</a:t>
            </a:r>
            <a:endParaRPr lang="ko-KR" altLang="en-US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7F7A86A-8A29-13B7-6E8F-EB3F608C4F9E}"/>
              </a:ext>
            </a:extLst>
          </p:cNvPr>
          <p:cNvSpPr txBox="1"/>
          <p:nvPr/>
        </p:nvSpPr>
        <p:spPr>
          <a:xfrm>
            <a:off x="1545996" y="3282972"/>
            <a:ext cx="29016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155,920</a:t>
            </a:r>
            <a:r>
              <a:rPr lang="ko-KR" altLang="en-US" sz="2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원</a:t>
            </a:r>
          </a:p>
        </p:txBody>
      </p:sp>
      <p:sp>
        <p:nvSpPr>
          <p:cNvPr id="53" name="화살표: 오른쪽 52">
            <a:extLst>
              <a:ext uri="{FF2B5EF4-FFF2-40B4-BE49-F238E27FC236}">
                <a16:creationId xmlns:a16="http://schemas.microsoft.com/office/drawing/2014/main" id="{6BDCB6D3-F183-6CA0-2ABC-0C0366F4F24B}"/>
              </a:ext>
            </a:extLst>
          </p:cNvPr>
          <p:cNvSpPr/>
          <p:nvPr/>
        </p:nvSpPr>
        <p:spPr>
          <a:xfrm>
            <a:off x="4541956" y="3152001"/>
            <a:ext cx="575035" cy="553998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F77FAFF-10DC-25CC-3F75-994EA11A3BDF}"/>
              </a:ext>
            </a:extLst>
          </p:cNvPr>
          <p:cNvSpPr txBox="1"/>
          <p:nvPr/>
        </p:nvSpPr>
        <p:spPr>
          <a:xfrm>
            <a:off x="5500638" y="294893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7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월 </a:t>
            </a:r>
            <a:r>
              <a:rPr lang="ko-KR" altLang="en-US" dirty="0" err="1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굿앤굿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1540</a:t>
            </a:r>
            <a:endParaRPr lang="ko-KR" altLang="en-US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09EAF15-B01F-8605-01FB-A8A17528250D}"/>
              </a:ext>
            </a:extLst>
          </p:cNvPr>
          <p:cNvSpPr txBox="1"/>
          <p:nvPr/>
        </p:nvSpPr>
        <p:spPr>
          <a:xfrm>
            <a:off x="4875797" y="3246887"/>
            <a:ext cx="320100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5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145,440</a:t>
            </a:r>
            <a:r>
              <a:rPr lang="ko-KR" altLang="en-US" sz="25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원</a:t>
            </a:r>
            <a:endParaRPr lang="en-US" altLang="ko-KR" sz="2500" dirty="0">
              <a:solidFill>
                <a:srgbClr val="FF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26B985E-343A-0A10-DAE6-244CCAE39B3E}"/>
              </a:ext>
            </a:extLst>
          </p:cNvPr>
          <p:cNvSpPr txBox="1"/>
          <p:nvPr/>
        </p:nvSpPr>
        <p:spPr>
          <a:xfrm>
            <a:off x="1725761" y="3868581"/>
            <a:ext cx="57342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현대는 저렴 해졌네</a:t>
            </a:r>
            <a:r>
              <a:rPr lang="en-US" altLang="ko-KR" sz="2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? </a:t>
            </a:r>
            <a:r>
              <a:rPr lang="ko-KR" altLang="en-US" sz="2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여기에</a:t>
            </a:r>
            <a:r>
              <a:rPr lang="en-US" altLang="ko-KR" sz="2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</a:t>
            </a:r>
            <a:endParaRPr lang="ko-KR" altLang="en-US" sz="25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64" name="사각형: 둥근 모서리 63">
            <a:extLst>
              <a:ext uri="{FF2B5EF4-FFF2-40B4-BE49-F238E27FC236}">
                <a16:creationId xmlns:a16="http://schemas.microsoft.com/office/drawing/2014/main" id="{8595BBD7-49D3-7B8F-9083-488B2345686E}"/>
              </a:ext>
            </a:extLst>
          </p:cNvPr>
          <p:cNvSpPr/>
          <p:nvPr/>
        </p:nvSpPr>
        <p:spPr>
          <a:xfrm>
            <a:off x="324046" y="1771324"/>
            <a:ext cx="1221950" cy="924742"/>
          </a:xfrm>
          <a:prstGeom prst="roundRect">
            <a:avLst>
              <a:gd name="adj" fmla="val 12091"/>
            </a:avLst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담보</a:t>
            </a:r>
          </a:p>
        </p:txBody>
      </p:sp>
      <p:sp>
        <p:nvSpPr>
          <p:cNvPr id="68" name="사각형: 둥근 모서리 67">
            <a:extLst>
              <a:ext uri="{FF2B5EF4-FFF2-40B4-BE49-F238E27FC236}">
                <a16:creationId xmlns:a16="http://schemas.microsoft.com/office/drawing/2014/main" id="{1546003E-5F62-9C88-3684-30FCEB738AA4}"/>
              </a:ext>
            </a:extLst>
          </p:cNvPr>
          <p:cNvSpPr/>
          <p:nvPr/>
        </p:nvSpPr>
        <p:spPr>
          <a:xfrm>
            <a:off x="1098613" y="2872320"/>
            <a:ext cx="7574045" cy="924742"/>
          </a:xfrm>
          <a:prstGeom prst="roundRect">
            <a:avLst>
              <a:gd name="adj" fmla="val 12091"/>
            </a:avLst>
          </a:prstGeom>
          <a:noFill/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72" name="사각형: 둥근 모서리 71">
            <a:extLst>
              <a:ext uri="{FF2B5EF4-FFF2-40B4-BE49-F238E27FC236}">
                <a16:creationId xmlns:a16="http://schemas.microsoft.com/office/drawing/2014/main" id="{EC822C5D-6062-8140-23A0-17DFA14CD59B}"/>
              </a:ext>
            </a:extLst>
          </p:cNvPr>
          <p:cNvSpPr/>
          <p:nvPr/>
        </p:nvSpPr>
        <p:spPr>
          <a:xfrm>
            <a:off x="324046" y="2853418"/>
            <a:ext cx="1221950" cy="977884"/>
          </a:xfrm>
          <a:prstGeom prst="roundRect">
            <a:avLst>
              <a:gd name="adj" fmla="val 12091"/>
            </a:avLst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보험료</a:t>
            </a:r>
          </a:p>
        </p:txBody>
      </p:sp>
      <p:sp>
        <p:nvSpPr>
          <p:cNvPr id="76" name="사각형: 둥근 모서리 75">
            <a:extLst>
              <a:ext uri="{FF2B5EF4-FFF2-40B4-BE49-F238E27FC236}">
                <a16:creationId xmlns:a16="http://schemas.microsoft.com/office/drawing/2014/main" id="{3FAD9F58-A1AE-61A4-6E9B-041E488127F2}"/>
              </a:ext>
            </a:extLst>
          </p:cNvPr>
          <p:cNvSpPr/>
          <p:nvPr/>
        </p:nvSpPr>
        <p:spPr>
          <a:xfrm>
            <a:off x="438485" y="4482443"/>
            <a:ext cx="2500141" cy="1113612"/>
          </a:xfrm>
          <a:prstGeom prst="roundRect">
            <a:avLst>
              <a:gd name="adj" fmla="val 12091"/>
            </a:avLst>
          </a:prstGeom>
          <a:solidFill>
            <a:srgbClr val="F28D01">
              <a:alpha val="20000"/>
            </a:srgbClr>
          </a:solidFill>
          <a:ln w="25400">
            <a:solidFill>
              <a:srgbClr val="F28D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82" name="사각형: 둥근 모서리 81">
            <a:extLst>
              <a:ext uri="{FF2B5EF4-FFF2-40B4-BE49-F238E27FC236}">
                <a16:creationId xmlns:a16="http://schemas.microsoft.com/office/drawing/2014/main" id="{8DE39A4F-0FC2-FC95-23BD-27A6F0AE9E10}"/>
              </a:ext>
            </a:extLst>
          </p:cNvPr>
          <p:cNvSpPr/>
          <p:nvPr/>
        </p:nvSpPr>
        <p:spPr>
          <a:xfrm>
            <a:off x="3197622" y="4482443"/>
            <a:ext cx="2500140" cy="1113612"/>
          </a:xfrm>
          <a:prstGeom prst="roundRect">
            <a:avLst>
              <a:gd name="adj" fmla="val 12091"/>
            </a:avLst>
          </a:prstGeom>
          <a:solidFill>
            <a:srgbClr val="F28D01">
              <a:alpha val="20000"/>
            </a:srgbClr>
          </a:solidFill>
          <a:ln w="25400">
            <a:solidFill>
              <a:srgbClr val="F28D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84" name="사각형: 둥근 모서리 83">
            <a:extLst>
              <a:ext uri="{FF2B5EF4-FFF2-40B4-BE49-F238E27FC236}">
                <a16:creationId xmlns:a16="http://schemas.microsoft.com/office/drawing/2014/main" id="{6BA780B9-181F-695A-1769-3B8A9ADD56CE}"/>
              </a:ext>
            </a:extLst>
          </p:cNvPr>
          <p:cNvSpPr/>
          <p:nvPr/>
        </p:nvSpPr>
        <p:spPr>
          <a:xfrm>
            <a:off x="6021875" y="4454474"/>
            <a:ext cx="2584027" cy="1113612"/>
          </a:xfrm>
          <a:prstGeom prst="roundRect">
            <a:avLst>
              <a:gd name="adj" fmla="val 12091"/>
            </a:avLst>
          </a:prstGeom>
          <a:solidFill>
            <a:srgbClr val="00B050">
              <a:alpha val="20000"/>
            </a:srgbClr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318D1E5-B85D-FFB9-8FDD-429599F72721}"/>
              </a:ext>
            </a:extLst>
          </p:cNvPr>
          <p:cNvSpPr txBox="1"/>
          <p:nvPr/>
        </p:nvSpPr>
        <p:spPr>
          <a:xfrm>
            <a:off x="512414" y="4577584"/>
            <a:ext cx="23886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7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현대 어린이보험</a:t>
            </a:r>
            <a:endParaRPr lang="en-US" altLang="ko-KR" sz="1700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  <a:p>
            <a:pPr algn="ctr"/>
            <a:r>
              <a:rPr lang="en-US" altLang="ko-KR" sz="17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3</a:t>
            </a:r>
            <a:r>
              <a:rPr lang="ko-KR" altLang="en-US" sz="17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년 이상 기가입자</a:t>
            </a:r>
            <a:endParaRPr lang="en-US" altLang="ko-KR" sz="1700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  <a:p>
            <a:pPr algn="ctr"/>
            <a:r>
              <a:rPr lang="en-US" altLang="ko-KR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</a:t>
            </a:r>
            <a:r>
              <a:rPr lang="ko-KR" altLang="en-US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년간 </a:t>
            </a:r>
            <a:r>
              <a:rPr lang="en-US" altLang="ko-KR" sz="20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5.5%</a:t>
            </a:r>
            <a:r>
              <a:rPr lang="ko-KR" altLang="en-US" sz="20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할인</a:t>
            </a:r>
            <a:endParaRPr lang="en-US" altLang="ko-KR" sz="2000" dirty="0">
              <a:solidFill>
                <a:srgbClr val="FF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1F17DC1A-1B1C-666F-2A77-B7C5DD5E281D}"/>
              </a:ext>
            </a:extLst>
          </p:cNvPr>
          <p:cNvSpPr txBox="1"/>
          <p:nvPr/>
        </p:nvSpPr>
        <p:spPr>
          <a:xfrm>
            <a:off x="6021875" y="4577584"/>
            <a:ext cx="262156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7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현대 자동차보험</a:t>
            </a:r>
            <a:r>
              <a:rPr lang="en-US" altLang="ko-KR" sz="17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</a:t>
            </a:r>
            <a:r>
              <a:rPr lang="ko-KR" altLang="en-US" sz="17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가입자</a:t>
            </a:r>
            <a:endParaRPr lang="en-US" altLang="ko-KR" sz="1700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  <a:p>
            <a:pPr algn="ctr"/>
            <a:r>
              <a:rPr lang="en-US" altLang="ko-KR" sz="15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1540</a:t>
            </a:r>
            <a:r>
              <a:rPr lang="ko-KR" altLang="en-US" sz="15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</a:t>
            </a:r>
            <a:r>
              <a:rPr lang="ko-KR" altLang="en-US" sz="1500" dirty="0" err="1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자부상</a:t>
            </a:r>
            <a:r>
              <a:rPr lang="en-US" altLang="ko-KR" sz="15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+</a:t>
            </a:r>
            <a:r>
              <a:rPr lang="ko-KR" altLang="en-US" sz="1500" dirty="0" err="1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교사처</a:t>
            </a:r>
            <a:r>
              <a:rPr lang="ko-KR" altLang="en-US" sz="15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가입시</a:t>
            </a:r>
            <a:endParaRPr lang="en-US" altLang="ko-KR" sz="1500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  <a:p>
            <a:pPr algn="ctr"/>
            <a:r>
              <a:rPr lang="en-US" altLang="ko-KR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</a:t>
            </a:r>
            <a:r>
              <a:rPr lang="ko-KR" altLang="en-US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년간 </a:t>
            </a:r>
            <a:r>
              <a:rPr lang="en-US" altLang="ko-KR" sz="20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5% </a:t>
            </a:r>
            <a:r>
              <a:rPr lang="ko-KR" altLang="en-US" sz="20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할인</a:t>
            </a:r>
            <a:endParaRPr lang="en-US" altLang="ko-KR" sz="2000" dirty="0">
              <a:solidFill>
                <a:srgbClr val="FF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5A85D9D9-C67C-E0C3-F7F2-ECA53C8EE870}"/>
              </a:ext>
            </a:extLst>
          </p:cNvPr>
          <p:cNvSpPr txBox="1"/>
          <p:nvPr/>
        </p:nvSpPr>
        <p:spPr>
          <a:xfrm>
            <a:off x="3253355" y="4577584"/>
            <a:ext cx="23886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7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현대 어린이보험</a:t>
            </a:r>
            <a:endParaRPr lang="en-US" altLang="ko-KR" sz="1700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  <a:p>
            <a:pPr algn="ctr"/>
            <a:r>
              <a:rPr lang="en-US" altLang="ko-KR" sz="17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15</a:t>
            </a:r>
            <a:r>
              <a:rPr lang="ko-KR" altLang="en-US" sz="17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년 이상 기가입자</a:t>
            </a:r>
            <a:endParaRPr lang="en-US" altLang="ko-KR" sz="1700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  <a:p>
            <a:pPr algn="ctr"/>
            <a:r>
              <a:rPr lang="en-US" altLang="ko-KR" sz="20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</a:t>
            </a:r>
            <a:r>
              <a:rPr lang="ko-KR" altLang="en-US" sz="20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년간 </a:t>
            </a:r>
            <a:r>
              <a:rPr lang="en-US" altLang="ko-KR" sz="20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10%</a:t>
            </a:r>
            <a:r>
              <a:rPr lang="ko-KR" altLang="en-US" sz="20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할인</a:t>
            </a:r>
            <a:endParaRPr lang="en-US" altLang="ko-KR" sz="2000" dirty="0">
              <a:solidFill>
                <a:srgbClr val="FF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B6413C9-7505-D01D-5D37-AE4B0F7C04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757" y="4324240"/>
            <a:ext cx="643009" cy="265981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FD3632D6-D62C-D09E-3CE7-EC37D6DC2E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083" y="4345635"/>
            <a:ext cx="643009" cy="26598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B876698-56ED-7BE6-73AB-9D9A57F001CF}"/>
              </a:ext>
            </a:extLst>
          </p:cNvPr>
          <p:cNvSpPr txBox="1"/>
          <p:nvPr/>
        </p:nvSpPr>
        <p:spPr>
          <a:xfrm>
            <a:off x="324046" y="5871554"/>
            <a:ext cx="866755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합산 최대 </a:t>
            </a:r>
            <a:r>
              <a:rPr lang="en-US" altLang="ko-KR" sz="2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10% + </a:t>
            </a:r>
            <a:r>
              <a:rPr lang="ko-KR" altLang="en-US" sz="2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만기고객 </a:t>
            </a:r>
            <a:r>
              <a:rPr lang="en-US" altLang="ko-KR" sz="2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1%</a:t>
            </a:r>
            <a:r>
              <a:rPr lang="en-US" altLang="ko-KR" sz="1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</a:t>
            </a:r>
            <a:r>
              <a:rPr lang="ko-KR" altLang="en-US" sz="1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납입기간 내내</a:t>
            </a:r>
            <a:r>
              <a:rPr lang="en-US" altLang="ko-KR" sz="1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</a:t>
            </a:r>
            <a:r>
              <a:rPr lang="en-US" altLang="ko-KR" sz="2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2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중복 </a:t>
            </a:r>
            <a:r>
              <a:rPr lang="en-US" altLang="ko-KR" sz="2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= </a:t>
            </a:r>
            <a:r>
              <a:rPr lang="ko-KR" altLang="en-US" sz="25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최대 </a:t>
            </a:r>
            <a:r>
              <a:rPr lang="en-US" altLang="ko-KR" sz="25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11% </a:t>
            </a:r>
            <a:r>
              <a:rPr lang="ko-KR" altLang="en-US" sz="25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할인</a:t>
            </a:r>
          </a:p>
        </p:txBody>
      </p:sp>
    </p:spTree>
    <p:extLst>
      <p:ext uri="{BB962C8B-B14F-4D97-AF65-F5344CB8AC3E}">
        <p14:creationId xmlns:p14="http://schemas.microsoft.com/office/powerpoint/2010/main" val="11085298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BFBFBC-FDB7-379C-5281-7CCED061E2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E452563-48B5-F96D-A368-6C54C2DA28C9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굿앤굿</a:t>
            </a:r>
            <a:r>
              <a:rPr lang="en-US" altLang="ko-KR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</a:t>
            </a:r>
            <a:r>
              <a:rPr lang="en-US" altLang="ko-KR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40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할인제도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CB2FB1-DBC3-2A41-FA74-091A92D8524E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CE98BDA8-544D-7504-4CCC-693B44056C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69" y="1163361"/>
            <a:ext cx="509379" cy="509379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E5429027-F60F-39B1-25A0-091D44996044}"/>
              </a:ext>
            </a:extLst>
          </p:cNvPr>
          <p:cNvSpPr/>
          <p:nvPr/>
        </p:nvSpPr>
        <p:spPr>
          <a:xfrm>
            <a:off x="616935" y="1261945"/>
            <a:ext cx="2782248" cy="370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할인제도 확대 </a:t>
            </a:r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</a:t>
            </a:r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예시</a:t>
            </a:r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</a:t>
            </a:r>
            <a:endParaRPr lang="ko-KR" altLang="en-US" sz="2200" dirty="0">
              <a:solidFill>
                <a:schemeClr val="tx1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93" name="사각형: 둥근 모서리 92">
            <a:extLst>
              <a:ext uri="{FF2B5EF4-FFF2-40B4-BE49-F238E27FC236}">
                <a16:creationId xmlns:a16="http://schemas.microsoft.com/office/drawing/2014/main" id="{FAFEE273-F9F0-2C59-2616-325B4F721D1E}"/>
              </a:ext>
            </a:extLst>
          </p:cNvPr>
          <p:cNvSpPr/>
          <p:nvPr/>
        </p:nvSpPr>
        <p:spPr>
          <a:xfrm>
            <a:off x="432558" y="1946563"/>
            <a:ext cx="2605282" cy="1999671"/>
          </a:xfrm>
          <a:prstGeom prst="roundRect">
            <a:avLst>
              <a:gd name="adj" fmla="val 12091"/>
            </a:avLst>
          </a:prstGeom>
          <a:noFill/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99" name="사각형: 둥근 모서리 98">
            <a:extLst>
              <a:ext uri="{FF2B5EF4-FFF2-40B4-BE49-F238E27FC236}">
                <a16:creationId xmlns:a16="http://schemas.microsoft.com/office/drawing/2014/main" id="{DAF0EB0D-1E77-F437-A783-3693AD81BADA}"/>
              </a:ext>
            </a:extLst>
          </p:cNvPr>
          <p:cNvSpPr/>
          <p:nvPr/>
        </p:nvSpPr>
        <p:spPr>
          <a:xfrm>
            <a:off x="432558" y="1944541"/>
            <a:ext cx="2605282" cy="509379"/>
          </a:xfrm>
          <a:prstGeom prst="roundRect">
            <a:avLst>
              <a:gd name="adj" fmla="val 39810"/>
            </a:avLst>
          </a:prstGeom>
          <a:solidFill>
            <a:srgbClr val="00206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00" name="직사각형 99">
            <a:extLst>
              <a:ext uri="{FF2B5EF4-FFF2-40B4-BE49-F238E27FC236}">
                <a16:creationId xmlns:a16="http://schemas.microsoft.com/office/drawing/2014/main" id="{CCFB9638-BE20-8DCB-D4D5-49999A8DE10F}"/>
              </a:ext>
            </a:extLst>
          </p:cNvPr>
          <p:cNvSpPr/>
          <p:nvPr/>
        </p:nvSpPr>
        <p:spPr>
          <a:xfrm>
            <a:off x="432558" y="2298680"/>
            <a:ext cx="2605282" cy="42048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A9C0F462-CB44-B68C-3AAF-371902ED6BDB}"/>
              </a:ext>
            </a:extLst>
          </p:cNvPr>
          <p:cNvSpPr txBox="1"/>
          <p:nvPr/>
        </p:nvSpPr>
        <p:spPr>
          <a:xfrm>
            <a:off x="687248" y="2077294"/>
            <a:ext cx="3078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6</a:t>
            </a:r>
            <a:r>
              <a:rPr lang="ko-KR" altLang="en-US" sz="20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 </a:t>
            </a:r>
            <a:r>
              <a:rPr lang="ko-KR" altLang="en-US" sz="2000" dirty="0" err="1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굿앤굿</a:t>
            </a:r>
            <a:r>
              <a:rPr lang="en-US" altLang="ko-KR" sz="20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2040</a:t>
            </a:r>
            <a:endParaRPr lang="ko-KR" altLang="en-US" sz="2000" dirty="0">
              <a:solidFill>
                <a:schemeClr val="bg1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6492A4B1-5302-11F7-991E-F100A77EFEF4}"/>
              </a:ext>
            </a:extLst>
          </p:cNvPr>
          <p:cNvSpPr txBox="1"/>
          <p:nvPr/>
        </p:nvSpPr>
        <p:spPr>
          <a:xfrm>
            <a:off x="284351" y="2912570"/>
            <a:ext cx="29016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155,920</a:t>
            </a:r>
            <a:r>
              <a:rPr lang="ko-KR" altLang="en-US" sz="2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원</a:t>
            </a:r>
          </a:p>
        </p:txBody>
      </p:sp>
      <p:sp>
        <p:nvSpPr>
          <p:cNvPr id="114" name="사각형: 둥근 모서리 113">
            <a:extLst>
              <a:ext uri="{FF2B5EF4-FFF2-40B4-BE49-F238E27FC236}">
                <a16:creationId xmlns:a16="http://schemas.microsoft.com/office/drawing/2014/main" id="{2F8EB180-C6D2-AF8A-4D89-1404621959C8}"/>
              </a:ext>
            </a:extLst>
          </p:cNvPr>
          <p:cNvSpPr/>
          <p:nvPr/>
        </p:nvSpPr>
        <p:spPr>
          <a:xfrm>
            <a:off x="3269359" y="1937156"/>
            <a:ext cx="2605282" cy="1999671"/>
          </a:xfrm>
          <a:prstGeom prst="roundRect">
            <a:avLst>
              <a:gd name="adj" fmla="val 12091"/>
            </a:avLst>
          </a:prstGeom>
          <a:noFill/>
          <a:ln w="25400">
            <a:solidFill>
              <a:srgbClr val="F28D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16" name="사각형: 둥근 모서리 115">
            <a:extLst>
              <a:ext uri="{FF2B5EF4-FFF2-40B4-BE49-F238E27FC236}">
                <a16:creationId xmlns:a16="http://schemas.microsoft.com/office/drawing/2014/main" id="{2B5AE47E-CD82-53EB-446C-12BAF82B3EA3}"/>
              </a:ext>
            </a:extLst>
          </p:cNvPr>
          <p:cNvSpPr/>
          <p:nvPr/>
        </p:nvSpPr>
        <p:spPr>
          <a:xfrm>
            <a:off x="3269359" y="1935134"/>
            <a:ext cx="2605282" cy="509379"/>
          </a:xfrm>
          <a:prstGeom prst="roundRect">
            <a:avLst>
              <a:gd name="adj" fmla="val 39810"/>
            </a:avLst>
          </a:prstGeom>
          <a:solidFill>
            <a:srgbClr val="F28D0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18" name="직사각형 117">
            <a:extLst>
              <a:ext uri="{FF2B5EF4-FFF2-40B4-BE49-F238E27FC236}">
                <a16:creationId xmlns:a16="http://schemas.microsoft.com/office/drawing/2014/main" id="{82BA4FC4-BE92-1B05-172B-7C893DCD9538}"/>
              </a:ext>
            </a:extLst>
          </p:cNvPr>
          <p:cNvSpPr/>
          <p:nvPr/>
        </p:nvSpPr>
        <p:spPr>
          <a:xfrm>
            <a:off x="3269359" y="2289273"/>
            <a:ext cx="2605282" cy="462672"/>
          </a:xfrm>
          <a:prstGeom prst="rect">
            <a:avLst/>
          </a:prstGeom>
          <a:solidFill>
            <a:srgbClr val="F28D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C0520AF9-CEAA-BDE2-67DF-07357B01A5EE}"/>
              </a:ext>
            </a:extLst>
          </p:cNvPr>
          <p:cNvSpPr txBox="1"/>
          <p:nvPr/>
        </p:nvSpPr>
        <p:spPr>
          <a:xfrm>
            <a:off x="3037840" y="2005108"/>
            <a:ext cx="3078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solidFill>
                  <a:srgbClr val="0000FF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7</a:t>
            </a:r>
            <a:r>
              <a:rPr lang="ko-KR" altLang="en-US" sz="2000" dirty="0">
                <a:solidFill>
                  <a:srgbClr val="0000FF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 </a:t>
            </a:r>
            <a:r>
              <a:rPr lang="ko-KR" altLang="en-US" sz="2000" dirty="0" err="1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굿앤굿</a:t>
            </a:r>
            <a:r>
              <a:rPr lang="en-US" altLang="ko-KR" sz="20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1540</a:t>
            </a:r>
          </a:p>
          <a:p>
            <a:pPr algn="ctr"/>
            <a:r>
              <a:rPr lang="en-US" altLang="ko-KR" sz="20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</a:t>
            </a:r>
            <a:r>
              <a:rPr lang="ko-KR" altLang="en-US" sz="20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할인 전</a:t>
            </a:r>
            <a:r>
              <a:rPr lang="en-US" altLang="ko-KR" sz="20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</a:t>
            </a:r>
            <a:endParaRPr lang="ko-KR" altLang="en-US" sz="2000" dirty="0">
              <a:solidFill>
                <a:schemeClr val="bg1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590D687C-AE31-4169-C96D-55839273C51E}"/>
              </a:ext>
            </a:extLst>
          </p:cNvPr>
          <p:cNvSpPr txBox="1"/>
          <p:nvPr/>
        </p:nvSpPr>
        <p:spPr>
          <a:xfrm>
            <a:off x="3121152" y="2912570"/>
            <a:ext cx="29016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145,440</a:t>
            </a:r>
            <a:r>
              <a:rPr lang="ko-KR" altLang="en-US" sz="2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원</a:t>
            </a:r>
            <a:endParaRPr lang="en-US" altLang="ko-KR" sz="25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algn="ctr"/>
            <a:r>
              <a:rPr lang="en-US" altLang="ko-KR" sz="25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(-10,480</a:t>
            </a:r>
            <a:r>
              <a:rPr lang="ko-KR" altLang="en-US" sz="25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원</a:t>
            </a:r>
            <a:r>
              <a:rPr lang="en-US" altLang="ko-KR" sz="25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</a:t>
            </a:r>
            <a:endParaRPr lang="ko-KR" altLang="en-US" sz="2500" dirty="0">
              <a:solidFill>
                <a:srgbClr val="FF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44" name="화살표: 오른쪽 143">
            <a:extLst>
              <a:ext uri="{FF2B5EF4-FFF2-40B4-BE49-F238E27FC236}">
                <a16:creationId xmlns:a16="http://schemas.microsoft.com/office/drawing/2014/main" id="{F011EA52-2CBC-F37F-C9D9-A390148DEE0E}"/>
              </a:ext>
            </a:extLst>
          </p:cNvPr>
          <p:cNvSpPr/>
          <p:nvPr/>
        </p:nvSpPr>
        <p:spPr>
          <a:xfrm>
            <a:off x="2884434" y="2928263"/>
            <a:ext cx="575035" cy="553998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8" name="사각형: 둥근 모서리 147">
            <a:extLst>
              <a:ext uri="{FF2B5EF4-FFF2-40B4-BE49-F238E27FC236}">
                <a16:creationId xmlns:a16="http://schemas.microsoft.com/office/drawing/2014/main" id="{F0BE2B5D-355B-E6D6-FACE-931614E9FA4B}"/>
              </a:ext>
            </a:extLst>
          </p:cNvPr>
          <p:cNvSpPr/>
          <p:nvPr/>
        </p:nvSpPr>
        <p:spPr>
          <a:xfrm>
            <a:off x="6230436" y="1946563"/>
            <a:ext cx="2605282" cy="1999671"/>
          </a:xfrm>
          <a:prstGeom prst="roundRect">
            <a:avLst>
              <a:gd name="adj" fmla="val 12091"/>
            </a:avLst>
          </a:prstGeom>
          <a:noFill/>
          <a:ln w="25400">
            <a:solidFill>
              <a:srgbClr val="F28D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5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50" name="사각형: 둥근 모서리 149">
            <a:extLst>
              <a:ext uri="{FF2B5EF4-FFF2-40B4-BE49-F238E27FC236}">
                <a16:creationId xmlns:a16="http://schemas.microsoft.com/office/drawing/2014/main" id="{693E00D9-2D85-A2F6-E9EC-CDB113BBC353}"/>
              </a:ext>
            </a:extLst>
          </p:cNvPr>
          <p:cNvSpPr/>
          <p:nvPr/>
        </p:nvSpPr>
        <p:spPr>
          <a:xfrm>
            <a:off x="6230436" y="1944541"/>
            <a:ext cx="2605282" cy="509379"/>
          </a:xfrm>
          <a:prstGeom prst="roundRect">
            <a:avLst>
              <a:gd name="adj" fmla="val 39810"/>
            </a:avLst>
          </a:prstGeom>
          <a:solidFill>
            <a:srgbClr val="F28D0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52" name="직사각형 151">
            <a:extLst>
              <a:ext uri="{FF2B5EF4-FFF2-40B4-BE49-F238E27FC236}">
                <a16:creationId xmlns:a16="http://schemas.microsoft.com/office/drawing/2014/main" id="{697CCF8C-AF9E-897F-DA7C-741FC7F0D82D}"/>
              </a:ext>
            </a:extLst>
          </p:cNvPr>
          <p:cNvSpPr/>
          <p:nvPr/>
        </p:nvSpPr>
        <p:spPr>
          <a:xfrm>
            <a:off x="6230436" y="2298680"/>
            <a:ext cx="2605282" cy="462672"/>
          </a:xfrm>
          <a:prstGeom prst="rect">
            <a:avLst/>
          </a:prstGeom>
          <a:solidFill>
            <a:srgbClr val="F28D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8434FB3B-9417-23E7-E564-AF4DBBCC81FA}"/>
              </a:ext>
            </a:extLst>
          </p:cNvPr>
          <p:cNvSpPr txBox="1"/>
          <p:nvPr/>
        </p:nvSpPr>
        <p:spPr>
          <a:xfrm>
            <a:off x="6082229" y="2921977"/>
            <a:ext cx="29016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129,442</a:t>
            </a:r>
            <a:r>
              <a:rPr lang="ko-KR" altLang="en-US" sz="2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원</a:t>
            </a:r>
            <a:endParaRPr lang="en-US" altLang="ko-KR" sz="25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algn="ctr"/>
            <a:r>
              <a:rPr lang="en-US" altLang="ko-KR" sz="25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(-15,998</a:t>
            </a:r>
            <a:r>
              <a:rPr lang="ko-KR" altLang="en-US" sz="25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원</a:t>
            </a:r>
            <a:r>
              <a:rPr lang="en-US" altLang="ko-KR" sz="25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</a:t>
            </a:r>
            <a:endParaRPr lang="ko-KR" altLang="en-US" sz="2500" dirty="0">
              <a:solidFill>
                <a:srgbClr val="FF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90C58122-9D92-0B40-5885-E82ABE2E5D44}"/>
              </a:ext>
            </a:extLst>
          </p:cNvPr>
          <p:cNvSpPr txBox="1"/>
          <p:nvPr/>
        </p:nvSpPr>
        <p:spPr>
          <a:xfrm>
            <a:off x="6022848" y="2042201"/>
            <a:ext cx="3078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solidFill>
                  <a:srgbClr val="0000FF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7</a:t>
            </a:r>
            <a:r>
              <a:rPr lang="ko-KR" altLang="en-US" sz="2000" dirty="0">
                <a:solidFill>
                  <a:srgbClr val="0000FF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 </a:t>
            </a:r>
            <a:r>
              <a:rPr lang="ko-KR" altLang="en-US" sz="2000" dirty="0" err="1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굿앤굿</a:t>
            </a:r>
            <a:r>
              <a:rPr lang="en-US" altLang="ko-KR" sz="20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1540</a:t>
            </a:r>
          </a:p>
          <a:p>
            <a:pPr algn="ctr"/>
            <a:r>
              <a:rPr lang="en-US" altLang="ko-KR" sz="2000" dirty="0">
                <a:solidFill>
                  <a:srgbClr val="0000FF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(11% </a:t>
            </a:r>
            <a:r>
              <a:rPr lang="ko-KR" altLang="en-US" sz="2000" dirty="0">
                <a:solidFill>
                  <a:srgbClr val="0000FF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할인 후</a:t>
            </a:r>
            <a:r>
              <a:rPr lang="en-US" altLang="ko-KR" sz="2000" dirty="0">
                <a:solidFill>
                  <a:srgbClr val="0000FF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</a:t>
            </a:r>
            <a:endParaRPr lang="ko-KR" altLang="en-US" sz="2000" dirty="0">
              <a:solidFill>
                <a:srgbClr val="0000FF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46" name="화살표: 오른쪽 145">
            <a:extLst>
              <a:ext uri="{FF2B5EF4-FFF2-40B4-BE49-F238E27FC236}">
                <a16:creationId xmlns:a16="http://schemas.microsoft.com/office/drawing/2014/main" id="{ECDF12A2-69DC-9888-D0B0-55ABD2ED4883}"/>
              </a:ext>
            </a:extLst>
          </p:cNvPr>
          <p:cNvSpPr/>
          <p:nvPr/>
        </p:nvSpPr>
        <p:spPr>
          <a:xfrm>
            <a:off x="5776350" y="2936991"/>
            <a:ext cx="575035" cy="553998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7" name="화살표: 위로 구부러짐 156">
            <a:extLst>
              <a:ext uri="{FF2B5EF4-FFF2-40B4-BE49-F238E27FC236}">
                <a16:creationId xmlns:a16="http://schemas.microsoft.com/office/drawing/2014/main" id="{F70AB5D7-5CBF-A8A4-B8FA-0BAD4507CA2B}"/>
              </a:ext>
            </a:extLst>
          </p:cNvPr>
          <p:cNvSpPr/>
          <p:nvPr/>
        </p:nvSpPr>
        <p:spPr>
          <a:xfrm>
            <a:off x="1229360" y="3946234"/>
            <a:ext cx="6685280" cy="772628"/>
          </a:xfrm>
          <a:prstGeom prst="curvedUpArrow">
            <a:avLst/>
          </a:prstGeom>
          <a:solidFill>
            <a:srgbClr val="F28D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D131AEE8-31D6-F8E8-B2B9-2A9B7D16AAB1}"/>
              </a:ext>
            </a:extLst>
          </p:cNvPr>
          <p:cNvSpPr txBox="1"/>
          <p:nvPr/>
        </p:nvSpPr>
        <p:spPr>
          <a:xfrm>
            <a:off x="168164" y="4759046"/>
            <a:ext cx="866755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26,478</a:t>
            </a:r>
            <a:r>
              <a:rPr lang="ko-KR" altLang="en-US" sz="30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원 할인 </a:t>
            </a:r>
            <a:r>
              <a:rPr lang="en-US" altLang="ko-KR" sz="3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(2</a:t>
            </a:r>
            <a:r>
              <a:rPr lang="ko-KR" altLang="en-US" sz="3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년 간 약 </a:t>
            </a:r>
            <a:r>
              <a:rPr lang="en-US" altLang="ko-KR" sz="3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64</a:t>
            </a:r>
            <a:r>
              <a:rPr lang="ko-KR" altLang="en-US" sz="3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만원</a:t>
            </a:r>
            <a:r>
              <a:rPr lang="en-US" altLang="ko-KR" sz="3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</a:t>
            </a:r>
            <a:endParaRPr lang="ko-KR" altLang="en-US" sz="3000" dirty="0">
              <a:solidFill>
                <a:srgbClr val="FF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62" name="직사각형 161">
            <a:extLst>
              <a:ext uri="{FF2B5EF4-FFF2-40B4-BE49-F238E27FC236}">
                <a16:creationId xmlns:a16="http://schemas.microsoft.com/office/drawing/2014/main" id="{4B074E41-B8F0-3DA0-9C6B-84D16B9FE71D}"/>
              </a:ext>
            </a:extLst>
          </p:cNvPr>
          <p:cNvSpPr/>
          <p:nvPr/>
        </p:nvSpPr>
        <p:spPr>
          <a:xfrm>
            <a:off x="0" y="5596054"/>
            <a:ext cx="9144000" cy="7958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현대 어린이보험 가입고객</a:t>
            </a:r>
            <a:r>
              <a:rPr lang="en-US" altLang="ko-KR" sz="3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 </a:t>
            </a:r>
            <a:r>
              <a:rPr lang="en-US" altLang="ko-KR" sz="30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1540</a:t>
            </a:r>
            <a:r>
              <a:rPr lang="ko-KR" altLang="en-US" sz="3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으로 바로 안내 필요</a:t>
            </a:r>
            <a:r>
              <a:rPr lang="en-US" altLang="ko-KR" sz="3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</a:t>
            </a:r>
            <a:endParaRPr lang="ko-KR" altLang="en-US" sz="30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47302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BF70B6-7024-4469-00D1-B2161A7E1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BB72DAB-7BD6-841A-24A0-AA613E5C1A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89" y="1163361"/>
            <a:ext cx="509379" cy="509379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D6072C04-006B-9411-A53D-A44B1F56425E}"/>
              </a:ext>
            </a:extLst>
          </p:cNvPr>
          <p:cNvSpPr/>
          <p:nvPr/>
        </p:nvSpPr>
        <p:spPr>
          <a:xfrm>
            <a:off x="992855" y="1261945"/>
            <a:ext cx="2782248" cy="370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암 감액</a:t>
            </a:r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/</a:t>
            </a:r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면책</a:t>
            </a:r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미적용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021003-A4DE-73E7-BD4F-11736B8FA00E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굿앤굿</a:t>
            </a:r>
            <a:r>
              <a:rPr lang="en-US" altLang="ko-KR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</a:t>
            </a:r>
            <a:r>
              <a:rPr lang="en-US" altLang="ko-KR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40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320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신담보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DC27AD-D983-121F-71E1-CCCC65411F4A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1A92248C-B3BA-33BA-8794-9C0EBEB9B840}"/>
              </a:ext>
            </a:extLst>
          </p:cNvPr>
          <p:cNvSpPr/>
          <p:nvPr/>
        </p:nvSpPr>
        <p:spPr>
          <a:xfrm>
            <a:off x="2390073" y="3993387"/>
            <a:ext cx="6153158" cy="1011266"/>
          </a:xfrm>
          <a:prstGeom prst="wedgeRoundRectCallout">
            <a:avLst>
              <a:gd name="adj1" fmla="val -54017"/>
              <a:gd name="adj2" fmla="val 7118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17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요즘 어른이 건강고지형도 정말 좋고</a:t>
            </a:r>
            <a:r>
              <a:rPr lang="en-US" altLang="ko-KR" dirty="0">
                <a:solidFill>
                  <a:schemeClr val="tx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, </a:t>
            </a:r>
            <a:r>
              <a:rPr lang="ko-KR" altLang="en-US" dirty="0">
                <a:solidFill>
                  <a:schemeClr val="tx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좋은 담보도 많아서</a:t>
            </a:r>
            <a:endParaRPr lang="en-US" altLang="ko-KR" dirty="0">
              <a:solidFill>
                <a:schemeClr val="tx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리모델링 해주다가 다시 </a:t>
            </a:r>
            <a:r>
              <a:rPr lang="ko-KR" altLang="en-US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감액</a:t>
            </a:r>
            <a:r>
              <a:rPr lang="en-US" altLang="ko-KR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/</a:t>
            </a:r>
            <a:r>
              <a:rPr lang="ko-KR" altLang="en-US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면책</a:t>
            </a:r>
            <a:r>
              <a:rPr lang="ko-KR" altLang="en-US" dirty="0">
                <a:solidFill>
                  <a:schemeClr val="tx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이 생기면 어떡하지</a:t>
            </a:r>
            <a:r>
              <a:rPr lang="en-US" altLang="ko-KR" dirty="0">
                <a:solidFill>
                  <a:schemeClr val="tx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?</a:t>
            </a:r>
            <a:endParaRPr lang="ko-KR" altLang="en-US" dirty="0">
              <a:solidFill>
                <a:schemeClr val="tx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3ECFD39E-AE28-9E8D-4971-D9DFCBC2AE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790" y="1741617"/>
            <a:ext cx="6153158" cy="451546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02153975-A94E-4CD6-F327-0A0172CC2A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790" y="2193162"/>
            <a:ext cx="4860089" cy="643361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4D7F39D7-3684-6166-DFBE-1A901CD62DB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-1432" b="6171"/>
          <a:stretch>
            <a:fillRect/>
          </a:stretch>
        </p:blipFill>
        <p:spPr>
          <a:xfrm>
            <a:off x="6635828" y="1731458"/>
            <a:ext cx="1927651" cy="451546"/>
          </a:xfrm>
          <a:prstGeom prst="rect">
            <a:avLst/>
          </a:prstGeom>
        </p:spPr>
      </p:pic>
      <p:sp>
        <p:nvSpPr>
          <p:cNvPr id="31" name="직사각형 30">
            <a:extLst>
              <a:ext uri="{FF2B5EF4-FFF2-40B4-BE49-F238E27FC236}">
                <a16:creationId xmlns:a16="http://schemas.microsoft.com/office/drawing/2014/main" id="{CED350E9-D8F0-B3AC-D941-54758A251E0F}"/>
              </a:ext>
            </a:extLst>
          </p:cNvPr>
          <p:cNvSpPr/>
          <p:nvPr/>
        </p:nvSpPr>
        <p:spPr>
          <a:xfrm>
            <a:off x="5413879" y="2183004"/>
            <a:ext cx="3149600" cy="653519"/>
          </a:xfrm>
          <a:prstGeom prst="rect">
            <a:avLst/>
          </a:prstGeom>
          <a:solidFill>
            <a:srgbClr val="2222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BB4F8C6-152C-6036-6C03-E476E73D505D}"/>
              </a:ext>
            </a:extLst>
          </p:cNvPr>
          <p:cNvSpPr txBox="1"/>
          <p:nvPr/>
        </p:nvSpPr>
        <p:spPr>
          <a:xfrm>
            <a:off x="6635828" y="2368649"/>
            <a:ext cx="184531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조선일보 </a:t>
            </a:r>
            <a:r>
              <a:rPr lang="en-US" altLang="ko-KR" sz="1300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2025.11.05</a:t>
            </a:r>
            <a:endParaRPr lang="ko-KR" altLang="en-US" sz="1300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25DF8956-A09F-76A9-4AAA-08AEE000124B}"/>
              </a:ext>
            </a:extLst>
          </p:cNvPr>
          <p:cNvSpPr/>
          <p:nvPr/>
        </p:nvSpPr>
        <p:spPr>
          <a:xfrm>
            <a:off x="553789" y="2836523"/>
            <a:ext cx="8009689" cy="653519"/>
          </a:xfrm>
          <a:prstGeom prst="rect">
            <a:avLst/>
          </a:prstGeom>
          <a:solidFill>
            <a:srgbClr val="2222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779C385-D910-227F-E0C8-53585507A4A3}"/>
              </a:ext>
            </a:extLst>
          </p:cNvPr>
          <p:cNvSpPr txBox="1"/>
          <p:nvPr/>
        </p:nvSpPr>
        <p:spPr>
          <a:xfrm>
            <a:off x="624197" y="2875974"/>
            <a:ext cx="800968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‘</a:t>
            </a:r>
            <a:r>
              <a:rPr lang="ko-KR" altLang="en-US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젊은 암</a:t>
            </a:r>
            <a:r>
              <a:rPr lang="en-US" altLang="ko-KR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’ </a:t>
            </a:r>
            <a:r>
              <a:rPr lang="ko-KR" altLang="en-US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특징 </a:t>
            </a:r>
            <a:r>
              <a:rPr lang="en-US" altLang="ko-KR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: </a:t>
            </a:r>
            <a:r>
              <a:rPr lang="ko-KR" altLang="en-US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젊다고 치료 성적이 좋지는 않음</a:t>
            </a:r>
            <a:r>
              <a:rPr lang="en-US" altLang="ko-KR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치료과정에서 임신</a:t>
            </a:r>
            <a:r>
              <a:rPr lang="en-US" altLang="ko-KR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/</a:t>
            </a:r>
            <a:r>
              <a:rPr lang="ko-KR" altLang="en-US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출산 기능 손상</a:t>
            </a:r>
            <a:r>
              <a:rPr lang="en-US" altLang="ko-KR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경제적 손상이 큼</a:t>
            </a:r>
            <a:endParaRPr lang="en-US" altLang="ko-KR" sz="1350" b="1" dirty="0">
              <a:solidFill>
                <a:srgbClr val="FFFF00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r>
              <a:rPr lang="en-US" altLang="ko-KR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‘</a:t>
            </a:r>
            <a:r>
              <a:rPr lang="ko-KR" altLang="en-US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젊은 암</a:t>
            </a:r>
            <a:r>
              <a:rPr lang="en-US" altLang="ko-KR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’ </a:t>
            </a:r>
            <a:r>
              <a:rPr lang="ko-KR" altLang="en-US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이 늘어나는 이유 </a:t>
            </a:r>
            <a:r>
              <a:rPr lang="en-US" altLang="ko-KR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: </a:t>
            </a:r>
            <a:r>
              <a:rPr lang="ko-KR" altLang="en-US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육류</a:t>
            </a:r>
            <a:r>
              <a:rPr lang="en-US" altLang="ko-KR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/</a:t>
            </a:r>
            <a:r>
              <a:rPr lang="ko-KR" altLang="en-US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당 섭취 증가</a:t>
            </a:r>
            <a:r>
              <a:rPr lang="en-US" altLang="ko-KR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비만</a:t>
            </a:r>
            <a:r>
              <a:rPr lang="en-US" altLang="ko-KR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sz="1350" b="1" dirty="0">
                <a:solidFill>
                  <a:srgbClr val="FFFF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심한 스트레스 등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D8C64753-F73A-74C5-6775-412DD2B5D1D6}"/>
              </a:ext>
            </a:extLst>
          </p:cNvPr>
          <p:cNvSpPr/>
          <p:nvPr/>
        </p:nvSpPr>
        <p:spPr>
          <a:xfrm>
            <a:off x="0" y="5509986"/>
            <a:ext cx="9144000" cy="6972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암 감액</a:t>
            </a:r>
            <a:r>
              <a:rPr lang="en-US" altLang="ko-KR" sz="3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/</a:t>
            </a:r>
            <a:r>
              <a:rPr lang="ko-KR" altLang="en-US" sz="3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면책 </a:t>
            </a:r>
            <a:r>
              <a:rPr lang="ko-KR" altLang="en-US" sz="30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표준체</a:t>
            </a:r>
            <a:r>
              <a:rPr lang="ko-KR" altLang="en-US" sz="3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도 챙기면 정말 좋다</a:t>
            </a:r>
            <a:r>
              <a:rPr lang="en-US" altLang="ko-KR" sz="3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</a:t>
            </a:r>
            <a:endParaRPr lang="ko-KR" altLang="en-US" sz="30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B3E0C87-405C-E7A0-E856-33C55FD64B7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5803" t="6360" r="-5803" b="21929"/>
          <a:stretch>
            <a:fillRect/>
          </a:stretch>
        </p:blipFill>
        <p:spPr>
          <a:xfrm>
            <a:off x="730510" y="3755313"/>
            <a:ext cx="1279917" cy="1595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0034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570369-8BDA-9CBE-D480-949D8051D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90B054F-2DC6-2DB0-098B-46812E97451F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굿앤굿</a:t>
            </a:r>
            <a:r>
              <a:rPr lang="en-US" altLang="ko-KR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</a:t>
            </a:r>
            <a:r>
              <a:rPr lang="en-US" altLang="ko-KR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40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320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신담보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2E0806-F901-0E50-C3F3-00892ABA8651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E73E51CD-3BEF-3FE0-92E1-41B8F250CD50}"/>
              </a:ext>
            </a:extLst>
          </p:cNvPr>
          <p:cNvGraphicFramePr>
            <a:graphicFrameLocks noGrp="1"/>
          </p:cNvGraphicFramePr>
          <p:nvPr/>
        </p:nvGraphicFramePr>
        <p:xfrm>
          <a:off x="259079" y="1771324"/>
          <a:ext cx="8625842" cy="35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9241">
                  <a:extLst>
                    <a:ext uri="{9D8B030D-6E8A-4147-A177-3AD203B41FA5}">
                      <a16:colId xmlns:a16="http://schemas.microsoft.com/office/drawing/2014/main" val="3086963542"/>
                    </a:ext>
                  </a:extLst>
                </a:gridCol>
                <a:gridCol w="7086601">
                  <a:extLst>
                    <a:ext uri="{9D8B030D-6E8A-4147-A177-3AD203B41FA5}">
                      <a16:colId xmlns:a16="http://schemas.microsoft.com/office/drawing/2014/main" val="3210657841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ko-KR" altLang="en-US" sz="2000" b="0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ko-KR" altLang="en-US" sz="2000" b="0" dirty="0" err="1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굿앤굿</a:t>
                      </a:r>
                      <a:r>
                        <a:rPr lang="en-US" altLang="ko-KR" sz="2000" b="0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1540</a:t>
                      </a:r>
                      <a:endParaRPr lang="ko-KR" altLang="en-US" sz="2000" b="0" dirty="0"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7814102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ko-KR" altLang="en-US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대상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ko-KR" altLang="en-US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당</a:t>
                      </a:r>
                      <a:r>
                        <a:rPr lang="en-US" altLang="ko-KR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/</a:t>
                      </a:r>
                      <a:r>
                        <a:rPr lang="ko-KR" altLang="en-US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타사 </a:t>
                      </a:r>
                      <a:r>
                        <a:rPr lang="ko-KR" altLang="en-US" sz="2000" dirty="0" err="1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암진단</a:t>
                      </a:r>
                      <a:r>
                        <a:rPr lang="ko-KR" altLang="en-US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담보 </a:t>
                      </a:r>
                      <a:r>
                        <a:rPr lang="en-US" altLang="ko-KR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</a:t>
                      </a:r>
                      <a:r>
                        <a:rPr lang="ko-KR" altLang="en-US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 이상 가입 및 무사고</a:t>
                      </a:r>
                      <a:endParaRPr lang="en-US" altLang="ko-KR" sz="20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en-US" altLang="ko-KR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&amp; </a:t>
                      </a:r>
                      <a:r>
                        <a:rPr lang="ko-KR" altLang="en-US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현대 </a:t>
                      </a:r>
                      <a:r>
                        <a:rPr lang="en-US" altLang="ko-KR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2Q-PASS </a:t>
                      </a:r>
                      <a:r>
                        <a:rPr lang="ko-KR" altLang="en-US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대상자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1936932"/>
                  </a:ext>
                </a:extLst>
              </a:tr>
              <a:tr h="15480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ko-KR" altLang="en-US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감액</a:t>
                      </a:r>
                      <a:r>
                        <a:rPr lang="en-US" altLang="ko-KR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/</a:t>
                      </a:r>
                      <a:r>
                        <a:rPr lang="ko-KR" altLang="en-US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면책</a:t>
                      </a:r>
                      <a:endParaRPr lang="en-US" altLang="ko-KR" sz="20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ko-KR" altLang="en-US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미적용 담보</a:t>
                      </a:r>
                      <a:endParaRPr lang="en-US" altLang="ko-KR" sz="20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latinLnBrk="1">
                        <a:spcAft>
                          <a:spcPts val="300"/>
                        </a:spcAft>
                        <a:buFontTx/>
                        <a:buNone/>
                      </a:pPr>
                      <a:r>
                        <a:rPr lang="ko-KR" altLang="en-US" sz="2000" b="1" dirty="0" err="1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진단비</a:t>
                      </a:r>
                      <a:r>
                        <a:rPr lang="ko-KR" altLang="en-US" sz="2000" b="1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</a:t>
                      </a:r>
                      <a:r>
                        <a:rPr lang="en-US" altLang="ko-KR" sz="20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: </a:t>
                      </a:r>
                      <a:r>
                        <a:rPr lang="ko-KR" altLang="en-US" sz="2000" dirty="0" err="1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암진단</a:t>
                      </a:r>
                      <a:r>
                        <a:rPr lang="en-US" altLang="ko-KR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</a:t>
                      </a:r>
                      <a:r>
                        <a:rPr lang="ko-KR" altLang="en-US" sz="2000" dirty="0" err="1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유사암진단</a:t>
                      </a:r>
                      <a:endParaRPr lang="en-US" altLang="ko-KR" sz="20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marL="0" indent="0" algn="l" latinLnBrk="1">
                        <a:spcAft>
                          <a:spcPts val="300"/>
                        </a:spcAft>
                        <a:buFontTx/>
                        <a:buNone/>
                      </a:pPr>
                      <a:r>
                        <a:rPr lang="ko-KR" altLang="en-US" sz="2000" b="1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암주요치료비群</a:t>
                      </a:r>
                      <a:r>
                        <a:rPr lang="ko-KR" altLang="en-US" sz="20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</a:t>
                      </a:r>
                      <a:r>
                        <a:rPr lang="en-US" altLang="ko-KR" sz="20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: </a:t>
                      </a:r>
                      <a:r>
                        <a:rPr lang="ko-KR" altLang="en-US" sz="2000" dirty="0" err="1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암주치</a:t>
                      </a:r>
                      <a:r>
                        <a:rPr lang="en-US" altLang="ko-KR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II (10</a:t>
                      </a:r>
                      <a:r>
                        <a:rPr lang="ko-KR" altLang="en-US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</a:t>
                      </a:r>
                      <a:r>
                        <a:rPr lang="en-US" altLang="ko-KR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), </a:t>
                      </a:r>
                      <a:r>
                        <a:rPr lang="ko-KR" altLang="en-US" sz="2000" dirty="0" err="1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암주치</a:t>
                      </a:r>
                      <a:r>
                        <a:rPr lang="en-US" altLang="ko-KR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III (</a:t>
                      </a:r>
                      <a:r>
                        <a:rPr lang="ko-KR" altLang="en-US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만기</a:t>
                      </a:r>
                      <a:r>
                        <a:rPr lang="en-US" altLang="ko-KR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),</a:t>
                      </a:r>
                    </a:p>
                    <a:p>
                      <a:pPr marL="0" indent="0" algn="l" latinLnBrk="1">
                        <a:spcAft>
                          <a:spcPts val="300"/>
                        </a:spcAft>
                        <a:buFontTx/>
                        <a:buNone/>
                      </a:pPr>
                      <a:r>
                        <a:rPr lang="ko-KR" altLang="en-US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                           </a:t>
                      </a:r>
                      <a:r>
                        <a:rPr lang="ko-KR" altLang="en-US" sz="2000" dirty="0" err="1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암주치</a:t>
                      </a:r>
                      <a:r>
                        <a:rPr lang="en-US" altLang="ko-KR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IV (</a:t>
                      </a:r>
                      <a:r>
                        <a:rPr lang="ko-KR" altLang="en-US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치료당</a:t>
                      </a:r>
                      <a:r>
                        <a:rPr lang="en-US" altLang="ko-KR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10</a:t>
                      </a:r>
                      <a:r>
                        <a:rPr lang="ko-KR" altLang="en-US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</a:t>
                      </a:r>
                      <a:r>
                        <a:rPr lang="en-US" altLang="ko-KR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</a:p>
                    <a:p>
                      <a:pPr marL="0" indent="0" algn="l" latinLnBrk="1">
                        <a:spcAft>
                          <a:spcPts val="300"/>
                        </a:spcAft>
                        <a:buFontTx/>
                        <a:buNone/>
                      </a:pPr>
                      <a:r>
                        <a:rPr lang="ko-KR" altLang="en-US" sz="2000" dirty="0" err="1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표적항암약물허가치료</a:t>
                      </a:r>
                      <a:r>
                        <a:rPr lang="en-US" altLang="ko-KR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</a:t>
                      </a:r>
                      <a:r>
                        <a:rPr lang="ko-KR" altLang="en-US" sz="2000" dirty="0" err="1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암수술</a:t>
                      </a:r>
                      <a:r>
                        <a:rPr lang="en-US" altLang="ko-KR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</a:t>
                      </a:r>
                      <a:r>
                        <a:rPr lang="ko-KR" altLang="en-US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항암방사선</a:t>
                      </a:r>
                      <a:r>
                        <a:rPr lang="en-US" altLang="ko-KR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</a:t>
                      </a:r>
                      <a:r>
                        <a:rPr lang="ko-KR" altLang="en-US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항암약물 등</a:t>
                      </a:r>
                      <a:endParaRPr lang="en-US" altLang="ko-KR" sz="20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4050684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ko-KR" altLang="en-US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한도</a:t>
                      </a:r>
                      <a:endParaRPr lang="en-US" altLang="ko-KR" sz="20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latinLnBrk="1">
                        <a:spcAft>
                          <a:spcPts val="300"/>
                        </a:spcAft>
                        <a:buFontTx/>
                        <a:buNone/>
                      </a:pPr>
                      <a:r>
                        <a:rPr lang="ko-KR" altLang="en-US" sz="2000" dirty="0" err="1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진단비</a:t>
                      </a:r>
                      <a:r>
                        <a:rPr lang="ko-KR" altLang="en-US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</a:t>
                      </a:r>
                      <a:r>
                        <a:rPr lang="ko-KR" altLang="en-US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최대 </a:t>
                      </a:r>
                      <a:r>
                        <a:rPr lang="en-US" altLang="ko-KR" sz="20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</a:t>
                      </a:r>
                      <a:r>
                        <a:rPr lang="ko-KR" altLang="en-US" sz="20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천만</a:t>
                      </a:r>
                      <a:r>
                        <a:rPr lang="en-US" altLang="ko-KR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</a:t>
                      </a:r>
                      <a:r>
                        <a:rPr lang="ko-KR" altLang="en-US" sz="20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주요치료비</a:t>
                      </a:r>
                      <a:r>
                        <a:rPr lang="ko-KR" altLang="en-US" sz="20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</a:t>
                      </a:r>
                      <a:r>
                        <a:rPr lang="ko-KR" altLang="en-US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최대 </a:t>
                      </a:r>
                      <a:r>
                        <a:rPr lang="en-US" altLang="ko-KR" sz="20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</a:t>
                      </a:r>
                      <a:r>
                        <a:rPr lang="ko-KR" altLang="en-US" sz="20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천만 </a:t>
                      </a:r>
                      <a:r>
                        <a:rPr lang="en-US" altLang="ko-KR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가입자별 상이</a:t>
                      </a:r>
                      <a:r>
                        <a:rPr lang="en-US" altLang="ko-KR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5029008"/>
                  </a:ext>
                </a:extLst>
              </a:tr>
            </a:tbl>
          </a:graphicData>
        </a:graphic>
      </p:graphicFrame>
      <p:pic>
        <p:nvPicPr>
          <p:cNvPr id="9" name="그림 8">
            <a:extLst>
              <a:ext uri="{FF2B5EF4-FFF2-40B4-BE49-F238E27FC236}">
                <a16:creationId xmlns:a16="http://schemas.microsoft.com/office/drawing/2014/main" id="{7F658E24-BE04-0757-78A1-6B7CB31FA6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69" y="1163361"/>
            <a:ext cx="509379" cy="509379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246DBD07-25E7-7B07-8E7A-AA1CF8864F71}"/>
              </a:ext>
            </a:extLst>
          </p:cNvPr>
          <p:cNvSpPr/>
          <p:nvPr/>
        </p:nvSpPr>
        <p:spPr>
          <a:xfrm>
            <a:off x="616935" y="1261945"/>
            <a:ext cx="2782248" cy="370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암 감액</a:t>
            </a:r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/</a:t>
            </a:r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면책</a:t>
            </a:r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미적용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910FE764-D592-8AF6-4B63-0711971926BF}"/>
              </a:ext>
            </a:extLst>
          </p:cNvPr>
          <p:cNvSpPr/>
          <p:nvPr/>
        </p:nvSpPr>
        <p:spPr>
          <a:xfrm>
            <a:off x="0" y="5509986"/>
            <a:ext cx="9144000" cy="6972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현대 </a:t>
            </a:r>
            <a:r>
              <a:rPr lang="en-US" altLang="ko-KR" sz="3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1540</a:t>
            </a:r>
            <a:r>
              <a:rPr lang="ko-KR" altLang="en-US" sz="3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으로 가입 후 </a:t>
            </a:r>
            <a:r>
              <a:rPr lang="ko-KR" altLang="en-US" sz="30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편하게 암 검진 받으세요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A720396B-6F6D-A9B7-6056-2A1BD6E36CEE}"/>
              </a:ext>
            </a:extLst>
          </p:cNvPr>
          <p:cNvSpPr/>
          <p:nvPr/>
        </p:nvSpPr>
        <p:spPr>
          <a:xfrm>
            <a:off x="259079" y="3118655"/>
            <a:ext cx="8625842" cy="1524000"/>
          </a:xfrm>
          <a:prstGeom prst="rect">
            <a:avLst/>
          </a:prstGeom>
          <a:solidFill>
            <a:srgbClr val="FFFF00">
              <a:alpha val="2000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87103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3D088E-DF19-20FF-3C8F-7DE3432F6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3D071A4-04F4-ED23-A6F3-8DD4F04A294E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굿앤굿</a:t>
            </a:r>
            <a:r>
              <a:rPr lang="en-US" altLang="ko-KR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</a:t>
            </a:r>
            <a:r>
              <a:rPr lang="en-US" altLang="ko-KR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40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320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신담보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34807-AFF7-9509-2DEC-75E1CDC4FE22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697E58A4-9928-8998-372F-008CEC9E6A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69" y="1163361"/>
            <a:ext cx="509379" cy="509379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8DD3CE30-B6AF-C1A1-7191-FE4C96B9847D}"/>
              </a:ext>
            </a:extLst>
          </p:cNvPr>
          <p:cNvSpPr/>
          <p:nvPr/>
        </p:nvSpPr>
        <p:spPr>
          <a:xfrm>
            <a:off x="616935" y="1261945"/>
            <a:ext cx="2782248" cy="370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출산지원금 신설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52136B2A-AF24-52C4-A130-61FA28CA1A8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8088" t="15762" r="9380" b="78169"/>
          <a:stretch>
            <a:fillRect/>
          </a:stretch>
        </p:blipFill>
        <p:spPr>
          <a:xfrm>
            <a:off x="3254201" y="1795132"/>
            <a:ext cx="5276841" cy="72340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3D06924-112F-D31D-8977-4D4BE95EF64F}"/>
              </a:ext>
            </a:extLst>
          </p:cNvPr>
          <p:cNvSpPr txBox="1"/>
          <p:nvPr/>
        </p:nvSpPr>
        <p:spPr>
          <a:xfrm>
            <a:off x="3374443" y="3598999"/>
            <a:ext cx="638048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※ </a:t>
            </a:r>
            <a:r>
              <a:rPr lang="ko-KR" altLang="en-US" sz="15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출생아가 </a:t>
            </a:r>
            <a:r>
              <a:rPr lang="en-US" altLang="ko-KR" sz="15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2</a:t>
            </a:r>
            <a:r>
              <a:rPr lang="ko-KR" altLang="en-US" sz="15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명 이상의 다태아 일 경우 연속출산으로 봅니다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6510A385-9F6D-7DB2-0A80-4A2CBDDAEC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432" y="1962722"/>
            <a:ext cx="2366529" cy="1959442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6DBA837C-D260-DCCA-79D7-F24EACE9C42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8088" t="23122" r="9380" b="67957"/>
          <a:stretch>
            <a:fillRect/>
          </a:stretch>
        </p:blipFill>
        <p:spPr>
          <a:xfrm>
            <a:off x="3183081" y="2489528"/>
            <a:ext cx="5276841" cy="1063304"/>
          </a:xfrm>
          <a:prstGeom prst="rect">
            <a:avLst/>
          </a:prstGeom>
        </p:spPr>
      </p:pic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BA337ECA-F805-A484-038E-0B8111D786A2}"/>
              </a:ext>
            </a:extLst>
          </p:cNvPr>
          <p:cNvSpPr/>
          <p:nvPr/>
        </p:nvSpPr>
        <p:spPr>
          <a:xfrm>
            <a:off x="573774" y="1759046"/>
            <a:ext cx="8281326" cy="2342701"/>
          </a:xfrm>
          <a:prstGeom prst="roundRect">
            <a:avLst>
              <a:gd name="adj" fmla="val 11776"/>
            </a:avLst>
          </a:prstGeom>
          <a:noFill/>
          <a:ln w="25400">
            <a:solidFill>
              <a:srgbClr val="F28D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7" name="표 26">
            <a:extLst>
              <a:ext uri="{FF2B5EF4-FFF2-40B4-BE49-F238E27FC236}">
                <a16:creationId xmlns:a16="http://schemas.microsoft.com/office/drawing/2014/main" id="{EF22D910-5E9B-854E-BA3D-BEB0B8BEEEC4}"/>
              </a:ext>
            </a:extLst>
          </p:cNvPr>
          <p:cNvGraphicFramePr>
            <a:graphicFrameLocks noGrp="1"/>
          </p:cNvGraphicFramePr>
          <p:nvPr/>
        </p:nvGraphicFramePr>
        <p:xfrm>
          <a:off x="578194" y="4714821"/>
          <a:ext cx="8172270" cy="819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4454">
                  <a:extLst>
                    <a:ext uri="{9D8B030D-6E8A-4147-A177-3AD203B41FA5}">
                      <a16:colId xmlns:a16="http://schemas.microsoft.com/office/drawing/2014/main" val="1018190706"/>
                    </a:ext>
                  </a:extLst>
                </a:gridCol>
                <a:gridCol w="1634454">
                  <a:extLst>
                    <a:ext uri="{9D8B030D-6E8A-4147-A177-3AD203B41FA5}">
                      <a16:colId xmlns:a16="http://schemas.microsoft.com/office/drawing/2014/main" val="716924170"/>
                    </a:ext>
                  </a:extLst>
                </a:gridCol>
                <a:gridCol w="1634454">
                  <a:extLst>
                    <a:ext uri="{9D8B030D-6E8A-4147-A177-3AD203B41FA5}">
                      <a16:colId xmlns:a16="http://schemas.microsoft.com/office/drawing/2014/main" val="283809269"/>
                    </a:ext>
                  </a:extLst>
                </a:gridCol>
                <a:gridCol w="1634454">
                  <a:extLst>
                    <a:ext uri="{9D8B030D-6E8A-4147-A177-3AD203B41FA5}">
                      <a16:colId xmlns:a16="http://schemas.microsoft.com/office/drawing/2014/main" val="85149973"/>
                    </a:ext>
                  </a:extLst>
                </a:gridCol>
                <a:gridCol w="1634454">
                  <a:extLst>
                    <a:ext uri="{9D8B030D-6E8A-4147-A177-3AD203B41FA5}">
                      <a16:colId xmlns:a16="http://schemas.microsoft.com/office/drawing/2014/main" val="3591651471"/>
                    </a:ext>
                  </a:extLst>
                </a:gridCol>
              </a:tblGrid>
              <a:tr h="4233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F9E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</a:t>
                      </a:r>
                      <a:r>
                        <a:rPr lang="ko-KR" altLang="en-US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 미만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F9E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</a:t>
                      </a:r>
                      <a:r>
                        <a:rPr lang="ko-KR" altLang="en-US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</a:t>
                      </a:r>
                      <a:r>
                        <a:rPr lang="en-US" altLang="ko-KR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~1</a:t>
                      </a:r>
                      <a:r>
                        <a:rPr lang="ko-KR" altLang="en-US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</a:t>
                      </a:r>
                      <a:r>
                        <a:rPr lang="en-US" altLang="ko-KR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180</a:t>
                      </a:r>
                      <a:r>
                        <a:rPr lang="ko-KR" altLang="en-US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F9E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</a:t>
                      </a:r>
                      <a:r>
                        <a:rPr lang="ko-KR" altLang="en-US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</a:t>
                      </a:r>
                      <a:r>
                        <a:rPr lang="en-US" altLang="ko-KR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180</a:t>
                      </a:r>
                      <a:r>
                        <a:rPr lang="ko-KR" altLang="en-US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일</a:t>
                      </a:r>
                      <a:r>
                        <a:rPr lang="en-US" altLang="ko-KR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~2</a:t>
                      </a:r>
                      <a:r>
                        <a:rPr lang="ko-KR" altLang="en-US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F9E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</a:t>
                      </a:r>
                      <a:r>
                        <a:rPr lang="ko-KR" altLang="en-US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 이상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F9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382508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감액</a:t>
                      </a:r>
                      <a:r>
                        <a:rPr lang="en-US" altLang="ko-KR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/</a:t>
                      </a:r>
                      <a:r>
                        <a:rPr lang="ko-KR" altLang="en-US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면책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C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면책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C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25%</a:t>
                      </a:r>
                      <a:endParaRPr lang="ko-KR" altLang="en-US" sz="15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C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50%</a:t>
                      </a:r>
                      <a:endParaRPr lang="ko-KR" altLang="en-US" sz="15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C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100%</a:t>
                      </a:r>
                      <a:endParaRPr lang="ko-KR" altLang="en-US" sz="15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C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9975593"/>
                  </a:ext>
                </a:extLst>
              </a:tr>
            </a:tbl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A7154CAB-EDBB-B0ED-075D-0D9ADD5E847E}"/>
              </a:ext>
            </a:extLst>
          </p:cNvPr>
          <p:cNvSpPr txBox="1"/>
          <p:nvPr/>
        </p:nvSpPr>
        <p:spPr>
          <a:xfrm>
            <a:off x="578194" y="4330906"/>
            <a:ext cx="638048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&lt;</a:t>
            </a:r>
            <a:r>
              <a:rPr lang="ko-KR" altLang="en-US" sz="15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출산지원금 감액 및 면책 안내</a:t>
            </a:r>
            <a:r>
              <a:rPr lang="en-US" altLang="ko-KR" sz="15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&gt;</a:t>
            </a:r>
            <a:endParaRPr lang="ko-KR" altLang="en-US" sz="1500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DE7006C-6EEB-9505-E24A-91DCC5C879B2}"/>
              </a:ext>
            </a:extLst>
          </p:cNvPr>
          <p:cNvSpPr txBox="1"/>
          <p:nvPr/>
        </p:nvSpPr>
        <p:spPr>
          <a:xfrm>
            <a:off x="573774" y="5574815"/>
            <a:ext cx="638048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※ </a:t>
            </a:r>
            <a:r>
              <a:rPr lang="ko-KR" altLang="en-US" sz="15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유산위로금 </a:t>
            </a:r>
            <a:r>
              <a:rPr lang="en-US" altLang="ko-KR" sz="15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(10</a:t>
            </a:r>
            <a:r>
              <a:rPr lang="ko-KR" altLang="en-US" sz="15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만원</a:t>
            </a:r>
            <a:r>
              <a:rPr lang="en-US" altLang="ko-KR" sz="15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) </a:t>
            </a:r>
            <a:r>
              <a:rPr lang="ko-KR" altLang="en-US" sz="15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감액</a:t>
            </a:r>
            <a:r>
              <a:rPr lang="en-US" altLang="ko-KR" sz="15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/</a:t>
            </a:r>
            <a:r>
              <a:rPr lang="ko-KR" altLang="en-US" sz="15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면책 없음</a:t>
            </a:r>
          </a:p>
        </p:txBody>
      </p:sp>
    </p:spTree>
    <p:extLst>
      <p:ext uri="{BB962C8B-B14F-4D97-AF65-F5344CB8AC3E}">
        <p14:creationId xmlns:p14="http://schemas.microsoft.com/office/powerpoint/2010/main" val="9404952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E2849-7164-C108-56C2-E583B4F3CB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AFCAD6-40D1-D1E2-6B79-43E4657F2D56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굿앤굿</a:t>
            </a:r>
            <a:r>
              <a:rPr lang="en-US" altLang="ko-KR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</a:t>
            </a:r>
            <a:r>
              <a:rPr lang="en-US" altLang="ko-KR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40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320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신담보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3EC329-471B-B6F2-6A92-F584333A532B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ED930039-9867-0C42-E384-DD9F26BC77E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05"/>
          <a:stretch>
            <a:fillRect/>
          </a:stretch>
        </p:blipFill>
        <p:spPr>
          <a:xfrm>
            <a:off x="1001687" y="1602041"/>
            <a:ext cx="6689433" cy="469344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9B52300-D55F-FA80-5ED8-3B9DF6A0B62D}"/>
              </a:ext>
            </a:extLst>
          </p:cNvPr>
          <p:cNvSpPr txBox="1"/>
          <p:nvPr/>
        </p:nvSpPr>
        <p:spPr>
          <a:xfrm>
            <a:off x="1211952" y="2153920"/>
            <a:ext cx="5107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solidFill>
                  <a:srgbClr val="F28D0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현대</a:t>
            </a:r>
            <a:r>
              <a:rPr lang="ko-KR" altLang="en-US" sz="4000" dirty="0">
                <a:solidFill>
                  <a:srgbClr val="FA7786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유방주요치료비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229A37CB-315B-C8CA-9B2F-DC8F658C7B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69" y="1163361"/>
            <a:ext cx="509379" cy="509379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B8EE9ABA-993F-1BA1-C881-973EA6C6CA67}"/>
              </a:ext>
            </a:extLst>
          </p:cNvPr>
          <p:cNvSpPr/>
          <p:nvPr/>
        </p:nvSpPr>
        <p:spPr>
          <a:xfrm>
            <a:off x="616935" y="1261945"/>
            <a:ext cx="2782248" cy="370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유방주요치료비 신설</a:t>
            </a: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B6DABA65-E87F-EE42-3414-07D33D9A2CAF}"/>
              </a:ext>
            </a:extLst>
          </p:cNvPr>
          <p:cNvSpPr/>
          <p:nvPr/>
        </p:nvSpPr>
        <p:spPr>
          <a:xfrm>
            <a:off x="862674" y="1630566"/>
            <a:ext cx="6960526" cy="4790554"/>
          </a:xfrm>
          <a:prstGeom prst="roundRect">
            <a:avLst>
              <a:gd name="adj" fmla="val 5201"/>
            </a:avLst>
          </a:prstGeom>
          <a:noFill/>
          <a:ln w="25400">
            <a:solidFill>
              <a:srgbClr val="F28D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82672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842D0-2B17-D9BF-36A3-BDD626D0EE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9ED59D9-DE0E-D0E1-A0ED-6030D28417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69" y="1163361"/>
            <a:ext cx="509379" cy="509379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9EEB2CBA-1753-A1B0-320C-AF94F2A4EE7B}"/>
              </a:ext>
            </a:extLst>
          </p:cNvPr>
          <p:cNvSpPr/>
          <p:nvPr/>
        </p:nvSpPr>
        <p:spPr>
          <a:xfrm>
            <a:off x="616934" y="1261945"/>
            <a:ext cx="4270026" cy="370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20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특정질병 항바이러스치료비 </a:t>
            </a:r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신설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88486B-AAF5-40B5-B4AC-C3BA717AFD4E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굿앤굿</a:t>
            </a:r>
            <a:r>
              <a:rPr lang="en-US" altLang="ko-KR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</a:t>
            </a:r>
            <a:r>
              <a:rPr lang="en-US" altLang="ko-KR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40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320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신담보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A6AD6D-2D2A-0108-E6EF-44AF960B1BA0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58FFEE00-5AD7-CCCD-5D2E-0DFCCBEB9A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379" y="1771324"/>
            <a:ext cx="7767219" cy="419030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CC6FE46-CA94-286F-8027-FB5F7FC93503}"/>
              </a:ext>
            </a:extLst>
          </p:cNvPr>
          <p:cNvSpPr txBox="1"/>
          <p:nvPr/>
        </p:nvSpPr>
        <p:spPr>
          <a:xfrm>
            <a:off x="2146672" y="1870036"/>
            <a:ext cx="51075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solidFill>
                  <a:srgbClr val="F28D0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현대</a:t>
            </a:r>
            <a:r>
              <a:rPr lang="ko-KR" altLang="en-US" sz="4000" dirty="0">
                <a:solidFill>
                  <a:srgbClr val="FA7786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4000" dirty="0">
                <a:solidFill>
                  <a:srgbClr val="4E429B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특정질병</a:t>
            </a:r>
            <a:endParaRPr lang="en-US" altLang="ko-KR" sz="4000" dirty="0">
              <a:solidFill>
                <a:srgbClr val="4E429B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r>
              <a:rPr lang="ko-KR" altLang="en-US" sz="4000" dirty="0">
                <a:solidFill>
                  <a:srgbClr val="4E429B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항바이러스치료비</a:t>
            </a: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E5C53D5F-20BB-D6E0-2371-07154A6AEFA5}"/>
              </a:ext>
            </a:extLst>
          </p:cNvPr>
          <p:cNvSpPr/>
          <p:nvPr/>
        </p:nvSpPr>
        <p:spPr>
          <a:xfrm>
            <a:off x="509379" y="1672740"/>
            <a:ext cx="7943741" cy="4288892"/>
          </a:xfrm>
          <a:prstGeom prst="roundRect">
            <a:avLst>
              <a:gd name="adj" fmla="val 5201"/>
            </a:avLst>
          </a:prstGeom>
          <a:noFill/>
          <a:ln w="25400">
            <a:solidFill>
              <a:srgbClr val="F28D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25494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236928-690F-2B7F-6FE9-AC0EE5F4AD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3E98DC1-F0E6-F58A-4A15-B6D6F2D491A5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굿앤굿</a:t>
            </a:r>
            <a:r>
              <a:rPr lang="en-US" altLang="ko-KR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</a:t>
            </a:r>
            <a:r>
              <a:rPr lang="en-US" altLang="ko-KR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40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320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신담보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443733-66ED-76D5-6C5F-6E55F7CBD366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4" name="말풍선: 모서리가 둥근 사각형 3">
            <a:extLst>
              <a:ext uri="{FF2B5EF4-FFF2-40B4-BE49-F238E27FC236}">
                <a16:creationId xmlns:a16="http://schemas.microsoft.com/office/drawing/2014/main" id="{C8A11DB1-6A30-F356-02AD-BAFA7D6B796B}"/>
              </a:ext>
            </a:extLst>
          </p:cNvPr>
          <p:cNvSpPr/>
          <p:nvPr/>
        </p:nvSpPr>
        <p:spPr>
          <a:xfrm>
            <a:off x="2383820" y="2129154"/>
            <a:ext cx="6153158" cy="1011266"/>
          </a:xfrm>
          <a:prstGeom prst="wedgeRoundRectCallout">
            <a:avLst>
              <a:gd name="adj1" fmla="val -54017"/>
              <a:gd name="adj2" fmla="val 7118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17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건강검진 때 주로 나오는 </a:t>
            </a:r>
            <a:r>
              <a:rPr lang="ko-KR" altLang="en-US" dirty="0" err="1">
                <a:solidFill>
                  <a:schemeClr val="tx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용종</a:t>
            </a:r>
            <a:r>
              <a:rPr lang="en-US" altLang="ko-KR" dirty="0">
                <a:solidFill>
                  <a:schemeClr val="tx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, </a:t>
            </a:r>
            <a:r>
              <a:rPr lang="ko-KR" altLang="en-US" dirty="0">
                <a:solidFill>
                  <a:schemeClr val="tx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종양플랜으로 가입하고</a:t>
            </a:r>
            <a:endParaRPr lang="en-US" altLang="ko-KR" dirty="0">
              <a:solidFill>
                <a:schemeClr val="tx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싶은데 연계조건과 최저보험료 기준이 너무 심하네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7EDDBAFA-235F-B9F8-2DD9-6B06459BFC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89" y="1163361"/>
            <a:ext cx="509379" cy="509379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954A2A78-B9EE-6076-CDEF-8180BDB60D77}"/>
              </a:ext>
            </a:extLst>
          </p:cNvPr>
          <p:cNvSpPr/>
          <p:nvPr/>
        </p:nvSpPr>
        <p:spPr>
          <a:xfrm>
            <a:off x="992855" y="1261945"/>
            <a:ext cx="6553254" cy="370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우대플랜 신설 </a:t>
            </a:r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: </a:t>
            </a:r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누구나 안심플랜 </a:t>
            </a:r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</a:t>
            </a:r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건강고지 </a:t>
            </a:r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6~10</a:t>
            </a:r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년</a:t>
            </a:r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</a:t>
            </a:r>
            <a:endParaRPr lang="ko-KR" altLang="en-US" sz="2200" dirty="0">
              <a:solidFill>
                <a:schemeClr val="tx1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CFF9D06D-EB95-1801-5A22-729E41A774EA}"/>
              </a:ext>
            </a:extLst>
          </p:cNvPr>
          <p:cNvSpPr/>
          <p:nvPr/>
        </p:nvSpPr>
        <p:spPr>
          <a:xfrm>
            <a:off x="404620" y="4198396"/>
            <a:ext cx="6153158" cy="1011266"/>
          </a:xfrm>
          <a:prstGeom prst="wedgeRoundRectCallout">
            <a:avLst>
              <a:gd name="adj1" fmla="val 49707"/>
              <a:gd name="adj2" fmla="val 6753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1750">
            <a:solidFill>
              <a:srgbClr val="F28D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팀장님</a:t>
            </a:r>
            <a:r>
              <a:rPr lang="en-US" altLang="ko-KR" dirty="0">
                <a:solidFill>
                  <a:schemeClr val="tx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,</a:t>
            </a:r>
            <a:r>
              <a:rPr lang="ko-KR" altLang="en-US" dirty="0">
                <a:solidFill>
                  <a:schemeClr val="tx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이번에 </a:t>
            </a:r>
            <a:r>
              <a:rPr lang="en-US" altLang="ko-KR" dirty="0">
                <a:solidFill>
                  <a:schemeClr val="tx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1540</a:t>
            </a:r>
            <a:r>
              <a:rPr lang="ko-KR" altLang="en-US" dirty="0">
                <a:solidFill>
                  <a:schemeClr val="tx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전용 </a:t>
            </a:r>
            <a:r>
              <a:rPr lang="ko-KR" altLang="en-US" dirty="0" err="1">
                <a:solidFill>
                  <a:schemeClr val="tx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누구나안심플랜으로</a:t>
            </a:r>
            <a:r>
              <a:rPr lang="ko-KR" altLang="en-US" dirty="0">
                <a:solidFill>
                  <a:schemeClr val="tx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진행하면</a:t>
            </a:r>
            <a:endParaRPr lang="en-US" altLang="ko-KR" dirty="0">
              <a:solidFill>
                <a:schemeClr val="tx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연계도 적고</a:t>
            </a:r>
            <a:r>
              <a:rPr lang="en-US" altLang="ko-KR" dirty="0">
                <a:solidFill>
                  <a:schemeClr val="tx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, </a:t>
            </a:r>
            <a:r>
              <a:rPr lang="ko-KR" altLang="en-US" dirty="0">
                <a:solidFill>
                  <a:schemeClr val="tx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최저보험료 조건도 완화되었습니다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D46A23CF-C15B-7882-F145-A7A691DAB5B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1" b="13912"/>
          <a:stretch>
            <a:fillRect/>
          </a:stretch>
        </p:blipFill>
        <p:spPr>
          <a:xfrm>
            <a:off x="427145" y="1708979"/>
            <a:ext cx="1544253" cy="2311149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92033A8A-4746-28E0-8913-DAFC8657E3C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7070"/>
          <a:stretch>
            <a:fillRect/>
          </a:stretch>
        </p:blipFill>
        <p:spPr>
          <a:xfrm>
            <a:off x="6770307" y="3379327"/>
            <a:ext cx="1690201" cy="2414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2052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236928-690F-2B7F-6FE9-AC0EE5F4AD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3E98DC1-F0E6-F58A-4A15-B6D6F2D491A5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굿앤굿</a:t>
            </a:r>
            <a:r>
              <a:rPr lang="en-US" altLang="ko-KR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</a:t>
            </a:r>
            <a:r>
              <a:rPr lang="en-US" altLang="ko-KR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40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320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신담보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443733-66ED-76D5-6C5F-6E55F7CBD366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75EA06C-F1C6-9DE8-909F-59E44A3920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69" y="1163361"/>
            <a:ext cx="509379" cy="509379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898003FE-4C1B-AE3D-C9D7-2F7764A514B1}"/>
              </a:ext>
            </a:extLst>
          </p:cNvPr>
          <p:cNvSpPr/>
          <p:nvPr/>
        </p:nvSpPr>
        <p:spPr>
          <a:xfrm>
            <a:off x="616934" y="1261945"/>
            <a:ext cx="7084346" cy="370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20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우대플랜 신설 </a:t>
            </a:r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: </a:t>
            </a:r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누구나 안심플랜 </a:t>
            </a:r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</a:t>
            </a:r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건강고지 </a:t>
            </a:r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6~10</a:t>
            </a:r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년 형</a:t>
            </a:r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</a:t>
            </a:r>
            <a:endParaRPr lang="ko-KR" altLang="en-US" sz="2200" dirty="0">
              <a:solidFill>
                <a:schemeClr val="tx1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984B0191-1510-420F-5B84-4FCC260D44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9312"/>
          <a:stretch>
            <a:fillRect/>
          </a:stretch>
        </p:blipFill>
        <p:spPr>
          <a:xfrm>
            <a:off x="518160" y="1672740"/>
            <a:ext cx="8046720" cy="4149714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F8D90852-82BB-6F95-D3C4-8E1D0ED0E7B6}"/>
              </a:ext>
            </a:extLst>
          </p:cNvPr>
          <p:cNvSpPr/>
          <p:nvPr/>
        </p:nvSpPr>
        <p:spPr>
          <a:xfrm>
            <a:off x="0" y="5862320"/>
            <a:ext cx="9144000" cy="61472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0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빡빡한 연계</a:t>
            </a:r>
            <a:r>
              <a:rPr lang="en-US" altLang="ko-KR" sz="30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, </a:t>
            </a:r>
            <a:r>
              <a:rPr lang="ko-KR" altLang="en-US" sz="30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타사 누적 없는 </a:t>
            </a:r>
            <a:r>
              <a:rPr lang="ko-KR" altLang="en-US" sz="30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꼭 필요한 담보 </a:t>
            </a:r>
            <a:r>
              <a:rPr lang="ko-KR" altLang="en-US" sz="3000" dirty="0" err="1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셋트</a:t>
            </a:r>
            <a:endParaRPr lang="ko-KR" altLang="en-US" sz="3000" dirty="0">
              <a:solidFill>
                <a:schemeClr val="bg1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690230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9B821-EC2F-83EA-BF6F-C27C9C0FF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CDB38D0-3BBF-43C0-040C-A2FB6AB56BE8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굿앤굿</a:t>
            </a:r>
            <a:r>
              <a:rPr lang="en-US" altLang="ko-KR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</a:t>
            </a:r>
            <a:r>
              <a:rPr lang="en-US" altLang="ko-KR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40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320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신담보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4F2C2C-6CF8-FD03-9BF0-D01330931209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1F430E79-070D-06CD-7763-CA76B4D0A4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0010431"/>
              </p:ext>
            </p:extLst>
          </p:nvPr>
        </p:nvGraphicFramePr>
        <p:xfrm>
          <a:off x="266546" y="1672740"/>
          <a:ext cx="8775856" cy="4060695"/>
        </p:xfrm>
        <a:graphic>
          <a:graphicData uri="http://schemas.openxmlformats.org/drawingml/2006/table">
            <a:tbl>
              <a:tblPr/>
              <a:tblGrid>
                <a:gridCol w="445683">
                  <a:extLst>
                    <a:ext uri="{9D8B030D-6E8A-4147-A177-3AD203B41FA5}">
                      <a16:colId xmlns:a16="http://schemas.microsoft.com/office/drawing/2014/main" val="721126253"/>
                    </a:ext>
                  </a:extLst>
                </a:gridCol>
                <a:gridCol w="913371">
                  <a:extLst>
                    <a:ext uri="{9D8B030D-6E8A-4147-A177-3AD203B41FA5}">
                      <a16:colId xmlns:a16="http://schemas.microsoft.com/office/drawing/2014/main" val="842943486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3289404230"/>
                    </a:ext>
                  </a:extLst>
                </a:gridCol>
                <a:gridCol w="691840">
                  <a:extLst>
                    <a:ext uri="{9D8B030D-6E8A-4147-A177-3AD203B41FA5}">
                      <a16:colId xmlns:a16="http://schemas.microsoft.com/office/drawing/2014/main" val="1631696575"/>
                    </a:ext>
                  </a:extLst>
                </a:gridCol>
                <a:gridCol w="834401">
                  <a:extLst>
                    <a:ext uri="{9D8B030D-6E8A-4147-A177-3AD203B41FA5}">
                      <a16:colId xmlns:a16="http://schemas.microsoft.com/office/drawing/2014/main" val="1830883615"/>
                    </a:ext>
                  </a:extLst>
                </a:gridCol>
                <a:gridCol w="834401">
                  <a:extLst>
                    <a:ext uri="{9D8B030D-6E8A-4147-A177-3AD203B41FA5}">
                      <a16:colId xmlns:a16="http://schemas.microsoft.com/office/drawing/2014/main" val="1908656705"/>
                    </a:ext>
                  </a:extLst>
                </a:gridCol>
                <a:gridCol w="834401">
                  <a:extLst>
                    <a:ext uri="{9D8B030D-6E8A-4147-A177-3AD203B41FA5}">
                      <a16:colId xmlns:a16="http://schemas.microsoft.com/office/drawing/2014/main" val="2323544755"/>
                    </a:ext>
                  </a:extLst>
                </a:gridCol>
                <a:gridCol w="834401">
                  <a:extLst>
                    <a:ext uri="{9D8B030D-6E8A-4147-A177-3AD203B41FA5}">
                      <a16:colId xmlns:a16="http://schemas.microsoft.com/office/drawing/2014/main" val="119737610"/>
                    </a:ext>
                  </a:extLst>
                </a:gridCol>
                <a:gridCol w="834401">
                  <a:extLst>
                    <a:ext uri="{9D8B030D-6E8A-4147-A177-3AD203B41FA5}">
                      <a16:colId xmlns:a16="http://schemas.microsoft.com/office/drawing/2014/main" val="4202574671"/>
                    </a:ext>
                  </a:extLst>
                </a:gridCol>
                <a:gridCol w="834401">
                  <a:extLst>
                    <a:ext uri="{9D8B030D-6E8A-4147-A177-3AD203B41FA5}">
                      <a16:colId xmlns:a16="http://schemas.microsoft.com/office/drawing/2014/main" val="3924291190"/>
                    </a:ext>
                  </a:extLst>
                </a:gridCol>
                <a:gridCol w="834636">
                  <a:extLst>
                    <a:ext uri="{9D8B030D-6E8A-4147-A177-3AD203B41FA5}">
                      <a16:colId xmlns:a16="http://schemas.microsoft.com/office/drawing/2014/main" val="4238609258"/>
                    </a:ext>
                  </a:extLst>
                </a:gridCol>
              </a:tblGrid>
              <a:tr h="422492">
                <a:tc rowSpan="2" grid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구 분</a:t>
                      </a:r>
                      <a:endParaRPr lang="ko-KR" altLang="en-US" sz="1300" b="1" i="0" u="none" strike="noStrike" dirty="0">
                        <a:solidFill>
                          <a:srgbClr val="C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페이퍼로지 6 SemiBold" pitchFamily="2" charset="-127"/>
                        <a:ea typeface="페이퍼로지 6 SemiBold" pitchFamily="2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경증</a:t>
                      </a:r>
                      <a:r>
                        <a:rPr lang="en-US" altLang="ko-KR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양성종양</a:t>
                      </a:r>
                      <a:r>
                        <a:rPr lang="en-US" altLang="ko-KR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제거수술</a:t>
                      </a:r>
                      <a:endParaRPr lang="ko-KR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300" u="none" strike="noStrike" dirty="0" err="1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중등증</a:t>
                      </a:r>
                      <a:r>
                        <a:rPr lang="en-US" altLang="ko-KR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300" u="none" strike="noStrike" dirty="0" err="1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병급</a:t>
                      </a:r>
                      <a: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및 수술방법</a:t>
                      </a:r>
                      <a:r>
                        <a:rPr lang="en-US" altLang="ko-KR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수술</a:t>
                      </a:r>
                      <a:endParaRPr lang="ko-KR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500" u="none" strike="noStrike" dirty="0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보험금</a:t>
                      </a:r>
                      <a:endParaRPr lang="ko-KR" altLang="en-US" sz="1500" b="1" i="0" u="none" strike="noStrike" dirty="0">
                        <a:solidFill>
                          <a:srgbClr val="FF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0963216"/>
                  </a:ext>
                </a:extLst>
              </a:tr>
              <a:tr h="902158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300" u="none" strike="noStrike" dirty="0" err="1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위∙십이지장∙대장</a:t>
                      </a:r>
                      <a:endParaRPr lang="ko-KR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대장</a:t>
                      </a:r>
                      <a:endParaRPr lang="en-US" altLang="ko-KR" sz="130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fontAlgn="ctr"/>
                      <a:r>
                        <a:rPr lang="ko-KR" altLang="en-US" sz="1300" u="none" strike="noStrike" dirty="0" err="1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용종</a:t>
                      </a:r>
                      <a:endParaRPr lang="en-US" altLang="ko-KR" sz="130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fontAlgn="ctr"/>
                      <a:r>
                        <a:rPr lang="en-US" altLang="ko-KR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최초</a:t>
                      </a:r>
                      <a:r>
                        <a:rPr lang="en-US" altLang="ko-KR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+</a:t>
                      </a:r>
                    </a:p>
                    <a:p>
                      <a:pPr algn="ctr" fontAlgn="ctr"/>
                      <a:r>
                        <a:rPr lang="ko-KR" alt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연간</a:t>
                      </a:r>
                      <a:r>
                        <a:rPr lang="en-US" altLang="ko-KR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상부</a:t>
                      </a:r>
                      <a:endParaRPr lang="en-US" altLang="ko-KR" sz="130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fontAlgn="ctr"/>
                      <a: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소화관</a:t>
                      </a:r>
                      <a:br>
                        <a:rPr lang="en-US" altLang="ko-KR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en-US" altLang="ko-KR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위</a:t>
                      </a:r>
                      <a:r>
                        <a:rPr lang="en-US" altLang="ko-KR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endParaRPr lang="ko-KR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ko-KR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6</a:t>
                      </a:r>
                      <a: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대</a:t>
                      </a:r>
                      <a:endParaRPr lang="en-US" altLang="ko-KR" sz="130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fontAlgn="ctr"/>
                      <a: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기관</a:t>
                      </a:r>
                      <a:endParaRPr lang="ko-KR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ko-KR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12</a:t>
                      </a:r>
                      <a: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대</a:t>
                      </a:r>
                      <a:endParaRPr lang="en-US" altLang="ko-KR" sz="130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fontAlgn="ctr"/>
                      <a: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기관</a:t>
                      </a:r>
                      <a:endParaRPr lang="ko-KR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300" u="none" strike="noStrike" dirty="0" err="1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상급병원</a:t>
                      </a:r>
                      <a:b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ko-KR" altLang="en-US" sz="1300" u="none" strike="noStrike" dirty="0" err="1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질병수술</a:t>
                      </a:r>
                      <a:endParaRPr lang="ko-KR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300" u="none" strike="noStrike" dirty="0" err="1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특정질환</a:t>
                      </a:r>
                      <a:b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로봇수술</a:t>
                      </a:r>
                      <a:endParaRPr lang="ko-KR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300" u="none" strike="noStrike" dirty="0" err="1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특정비급여</a:t>
                      </a:r>
                      <a:endParaRPr lang="en-US" altLang="ko-KR" sz="130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fontAlgn="ctr"/>
                      <a:r>
                        <a:rPr lang="en-US" altLang="ko-KR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*</a:t>
                      </a:r>
                      <a:r>
                        <a:rPr lang="ko-KR" altLang="en-US" sz="1300" u="none" strike="noStrike" dirty="0" err="1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하이푸</a:t>
                      </a:r>
                      <a:endParaRPr lang="en-US" altLang="ko-KR" sz="130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fontAlgn="ctr"/>
                      <a:r>
                        <a:rPr lang="en-US" altLang="ko-KR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*</a:t>
                      </a:r>
                      <a:r>
                        <a:rPr lang="ko-KR" altLang="en-US" sz="1300" u="none" strike="noStrike" dirty="0" err="1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맘모톰</a:t>
                      </a:r>
                      <a:endParaRPr lang="en-US" altLang="ko-KR" sz="130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fontAlgn="ctr"/>
                      <a:r>
                        <a:rPr lang="en-US" altLang="ko-KR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*</a:t>
                      </a:r>
                      <a:r>
                        <a:rPr lang="ko-KR" altLang="en-US" sz="1300" u="none" strike="noStrike" dirty="0" err="1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고주파열</a:t>
                      </a:r>
                      <a:endParaRPr lang="en-US" altLang="ko-KR" sz="1300" b="1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370235"/>
                  </a:ext>
                </a:extLst>
              </a:tr>
              <a:tr h="324000">
                <a:tc rowSpan="8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양</a:t>
                      </a:r>
                      <a:endParaRPr lang="en-US" altLang="ko-KR" sz="130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fontAlgn="ctr"/>
                      <a: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성</a:t>
                      </a:r>
                      <a:endParaRPr lang="en-US" altLang="ko-KR" sz="130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fontAlgn="ctr"/>
                      <a: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신</a:t>
                      </a:r>
                      <a:endParaRPr lang="en-US" altLang="ko-KR" sz="130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fontAlgn="ctr"/>
                      <a: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생</a:t>
                      </a:r>
                      <a:endParaRPr lang="en-US" altLang="ko-KR" sz="130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fontAlgn="ctr"/>
                      <a: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물</a:t>
                      </a:r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30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위</a:t>
                      </a:r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10</a:t>
                      </a:r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</a:t>
                      </a:r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</a:t>
                      </a:r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  <a:cs typeface="+mn-cs"/>
                        </a:rPr>
                        <a:t>100</a:t>
                      </a:r>
                      <a:r>
                        <a:rPr kumimoji="0" lang="ko-KR" altLang="en-US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  <a:cs typeface="+mn-cs"/>
                        </a:rPr>
                        <a:t>만</a:t>
                      </a:r>
                      <a:endParaRPr kumimoji="0" lang="en-US" altLang="ko-KR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120</a:t>
                      </a:r>
                      <a:r>
                        <a:rPr lang="ko-KR" altLang="en-US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만</a:t>
                      </a:r>
                      <a:endParaRPr lang="en-US" altLang="ko-KR" sz="1300" b="0" i="0" u="none" strike="noStrike" dirty="0">
                        <a:solidFill>
                          <a:srgbClr val="FF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905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6720882"/>
                  </a:ext>
                </a:extLst>
              </a:tr>
              <a:tr h="324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3810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맹장</a:t>
                      </a:r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/</a:t>
                      </a:r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충수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10</a:t>
                      </a:r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</a:t>
                      </a:r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  <a:cs typeface="+mn-cs"/>
                        </a:rPr>
                        <a:t>100</a:t>
                      </a:r>
                      <a:r>
                        <a:rPr kumimoji="0" lang="ko-KR" altLang="en-US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  <a:cs typeface="+mn-cs"/>
                        </a:rPr>
                        <a:t>만</a:t>
                      </a:r>
                      <a:endParaRPr kumimoji="0" lang="en-US" altLang="ko-KR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115</a:t>
                      </a:r>
                      <a:r>
                        <a:rPr lang="ko-KR" altLang="en-US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만</a:t>
                      </a:r>
                      <a:endParaRPr lang="en-US" altLang="ko-KR" sz="1300" b="0" i="0" u="none" strike="noStrike" dirty="0">
                        <a:solidFill>
                          <a:srgbClr val="FF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7250905"/>
                  </a:ext>
                </a:extLst>
              </a:tr>
              <a:tr h="324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대장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10</a:t>
                      </a:r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10</a:t>
                      </a:r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</a:t>
                      </a:r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  <a:cs typeface="+mn-cs"/>
                        </a:rPr>
                        <a:t>100</a:t>
                      </a:r>
                      <a:r>
                        <a:rPr kumimoji="0" lang="ko-KR" altLang="en-US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  <a:cs typeface="+mn-cs"/>
                        </a:rPr>
                        <a:t>만</a:t>
                      </a:r>
                      <a:endParaRPr kumimoji="0" lang="en-US" altLang="ko-KR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125</a:t>
                      </a:r>
                      <a:r>
                        <a:rPr lang="ko-KR" altLang="en-US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만</a:t>
                      </a:r>
                      <a:endParaRPr lang="en-US" altLang="ko-KR" sz="1300" b="0" i="0" u="none" strike="noStrike" dirty="0">
                        <a:solidFill>
                          <a:srgbClr val="FF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604969"/>
                  </a:ext>
                </a:extLst>
              </a:tr>
              <a:tr h="432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3810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담낭및담도</a:t>
                      </a:r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/</a:t>
                      </a:r>
                    </a:p>
                    <a:p>
                      <a:pPr algn="ctr" fontAlgn="ctr"/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췌장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10</a:t>
                      </a:r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</a:t>
                      </a:r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  <a:cs typeface="+mn-cs"/>
                        </a:rPr>
                        <a:t>100</a:t>
                      </a:r>
                      <a:r>
                        <a:rPr kumimoji="0" lang="ko-KR" altLang="en-US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  <a:cs typeface="+mn-cs"/>
                        </a:rPr>
                        <a:t>만</a:t>
                      </a:r>
                      <a:endParaRPr kumimoji="0" lang="en-US" altLang="ko-KR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100</a:t>
                      </a:r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215</a:t>
                      </a:r>
                      <a:r>
                        <a:rPr lang="ko-KR" altLang="en-US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만</a:t>
                      </a:r>
                      <a:endParaRPr lang="en-US" altLang="ko-KR" sz="1300" b="0" i="0" u="none" strike="noStrike" dirty="0">
                        <a:solidFill>
                          <a:srgbClr val="FF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716272"/>
                  </a:ext>
                </a:extLst>
              </a:tr>
              <a:tr h="324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38100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갑상선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10</a:t>
                      </a:r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</a:t>
                      </a:r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  <a:cs typeface="+mn-cs"/>
                        </a:rPr>
                        <a:t>100</a:t>
                      </a:r>
                      <a:r>
                        <a:rPr kumimoji="0" lang="ko-KR" altLang="en-US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  <a:cs typeface="+mn-cs"/>
                        </a:rPr>
                        <a:t>만</a:t>
                      </a:r>
                      <a:endParaRPr kumimoji="0" lang="en-US" altLang="ko-KR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  <a:cs typeface="+mn-cs"/>
                        </a:rPr>
                        <a:t>50</a:t>
                      </a:r>
                      <a:r>
                        <a:rPr kumimoji="0" lang="ko-KR" altLang="en-US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  <a:cs typeface="+mn-cs"/>
                        </a:rPr>
                        <a:t>만</a:t>
                      </a:r>
                      <a:endParaRPr kumimoji="0" lang="en-US" altLang="ko-KR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165</a:t>
                      </a:r>
                      <a:r>
                        <a:rPr lang="ko-KR" altLang="en-US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만</a:t>
                      </a:r>
                      <a:endParaRPr lang="en-US" altLang="ko-KR" sz="1300" b="0" i="0" u="none" strike="noStrike" dirty="0">
                        <a:solidFill>
                          <a:srgbClr val="FF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7425182"/>
                  </a:ext>
                </a:extLst>
              </a:tr>
              <a:tr h="324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남성생식기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10</a:t>
                      </a:r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</a:t>
                      </a:r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  <a:cs typeface="+mn-cs"/>
                        </a:rPr>
                        <a:t>100</a:t>
                      </a:r>
                      <a:r>
                        <a:rPr kumimoji="0" lang="ko-KR" altLang="en-US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  <a:cs typeface="+mn-cs"/>
                        </a:rPr>
                        <a:t>만</a:t>
                      </a:r>
                      <a:endParaRPr kumimoji="0" lang="en-US" altLang="ko-KR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100</a:t>
                      </a:r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215</a:t>
                      </a:r>
                      <a:r>
                        <a:rPr lang="ko-KR" altLang="en-US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만</a:t>
                      </a:r>
                      <a:endParaRPr lang="en-US" altLang="ko-KR" sz="1300" b="0" i="0" u="none" strike="noStrike" dirty="0">
                        <a:solidFill>
                          <a:srgbClr val="FF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981448"/>
                  </a:ext>
                </a:extLst>
              </a:tr>
              <a:tr h="324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자궁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10</a:t>
                      </a:r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</a:t>
                      </a:r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  <a:cs typeface="+mn-cs"/>
                        </a:rPr>
                        <a:t>100</a:t>
                      </a:r>
                      <a:r>
                        <a:rPr kumimoji="0" lang="ko-KR" altLang="en-US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  <a:cs typeface="+mn-cs"/>
                        </a:rPr>
                        <a:t>만</a:t>
                      </a:r>
                      <a:endParaRPr kumimoji="0" lang="en-US" altLang="ko-KR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100</a:t>
                      </a:r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하이푸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제외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100</a:t>
                      </a:r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315</a:t>
                      </a:r>
                      <a:r>
                        <a:rPr lang="ko-KR" altLang="en-US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만</a:t>
                      </a:r>
                      <a:endParaRPr lang="en-US" altLang="ko-KR" sz="1300" b="0" i="0" u="none" strike="noStrike" dirty="0">
                        <a:solidFill>
                          <a:srgbClr val="FF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(</a:t>
                      </a:r>
                      <a:r>
                        <a:rPr lang="ko-KR" altLang="en-US" sz="9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하이푸</a:t>
                      </a:r>
                      <a:r>
                        <a:rPr lang="ko-KR" alt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 </a:t>
                      </a:r>
                      <a:r>
                        <a:rPr lang="en-US" altLang="ko-KR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215</a:t>
                      </a:r>
                      <a:r>
                        <a:rPr lang="ko-KR" alt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만</a:t>
                      </a:r>
                      <a:r>
                        <a:rPr lang="en-US" altLang="ko-KR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5294278"/>
                  </a:ext>
                </a:extLst>
              </a:tr>
              <a:tr h="324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유방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  <a:cs typeface="+mn-cs"/>
                        </a:rPr>
                        <a:t>100</a:t>
                      </a:r>
                      <a:r>
                        <a:rPr kumimoji="0" lang="ko-KR" altLang="en-US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  <a:cs typeface="+mn-cs"/>
                        </a:rPr>
                        <a:t>만</a:t>
                      </a:r>
                      <a:endParaRPr kumimoji="0" lang="en-US" altLang="ko-KR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endParaRPr lang="ko-KR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100</a:t>
                      </a:r>
                      <a:r>
                        <a:rPr lang="ko-KR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200</a:t>
                      </a:r>
                      <a:r>
                        <a:rPr lang="ko-KR" altLang="en-US" sz="13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만</a:t>
                      </a:r>
                      <a:endParaRPr lang="en-US" altLang="ko-KR" sz="1300" b="0" i="0" u="none" strike="noStrike" dirty="0">
                        <a:solidFill>
                          <a:srgbClr val="FF0000"/>
                        </a:solidFill>
                        <a:effectLst/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5742160"/>
                  </a:ext>
                </a:extLst>
              </a:tr>
            </a:tbl>
          </a:graphicData>
        </a:graphic>
      </p:graphicFrame>
      <p:pic>
        <p:nvPicPr>
          <p:cNvPr id="9" name="그림 8">
            <a:extLst>
              <a:ext uri="{FF2B5EF4-FFF2-40B4-BE49-F238E27FC236}">
                <a16:creationId xmlns:a16="http://schemas.microsoft.com/office/drawing/2014/main" id="{737E7E53-B8F6-AD49-613C-89E11CBFF8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69" y="1163361"/>
            <a:ext cx="509379" cy="509379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D8E7723-E66F-84C0-A64E-B6F5D65FAC05}"/>
              </a:ext>
            </a:extLst>
          </p:cNvPr>
          <p:cNvSpPr/>
          <p:nvPr/>
        </p:nvSpPr>
        <p:spPr>
          <a:xfrm>
            <a:off x="616934" y="1261945"/>
            <a:ext cx="7084346" cy="370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2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누구나안심플랜</a:t>
            </a:r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가입 후 주요보장 예시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3436B8-4418-812F-FD0A-E5D795C0DDA9}"/>
              </a:ext>
            </a:extLst>
          </p:cNvPr>
          <p:cNvSpPr txBox="1"/>
          <p:nvPr/>
        </p:nvSpPr>
        <p:spPr>
          <a:xfrm>
            <a:off x="40640" y="5811015"/>
            <a:ext cx="89289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0" latinLnBrk="0">
              <a:defRPr/>
            </a:pP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※ 6</a:t>
            </a:r>
            <a:r>
              <a:rPr lang="ko-KR" altLang="en-US" sz="1200" dirty="0" err="1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대기관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간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담관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췌장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,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 </a:t>
            </a:r>
            <a:r>
              <a:rPr lang="ko-KR" altLang="en-US" sz="1200" dirty="0" err="1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기관지및폐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,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 갑상선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,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 남성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여성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)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생식기</a:t>
            </a:r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마켓 산스 Light" panose="02000000000000000000" pitchFamily="50" charset="-127"/>
              <a:ea typeface="G마켓 산스 Light" panose="02000000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E19BEF7-BE4F-C52C-4D64-FFECB595E938}"/>
              </a:ext>
            </a:extLst>
          </p:cNvPr>
          <p:cNvSpPr txBox="1"/>
          <p:nvPr/>
        </p:nvSpPr>
        <p:spPr>
          <a:xfrm>
            <a:off x="40641" y="6098769"/>
            <a:ext cx="9042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latinLnBrk="0">
              <a:defRPr/>
            </a:pP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※ 12</a:t>
            </a:r>
            <a:r>
              <a:rPr lang="ko-KR" altLang="en-US" sz="1200" dirty="0" err="1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대기관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 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위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·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십이지장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대장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직장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,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맹장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,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충수 포함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), 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소장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간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·</a:t>
            </a:r>
            <a:r>
              <a:rPr lang="ko-KR" altLang="en-US" sz="1200" dirty="0" err="1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담관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·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췌장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,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 남성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여성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)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생식기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, </a:t>
            </a:r>
            <a:r>
              <a:rPr lang="ko-KR" altLang="en-US" sz="1200" dirty="0" err="1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종격동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골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갑상선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호르몬기관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부신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·</a:t>
            </a:r>
            <a:r>
              <a:rPr lang="ko-KR" altLang="en-US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부갑상선</a:t>
            </a:r>
            <a:r>
              <a:rPr lang="en-US" altLang="ko-KR" sz="1200" dirty="0">
                <a:solidFill>
                  <a:prstClr val="black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)</a:t>
            </a:r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마켓 산스 Light" panose="02000000000000000000" pitchFamily="50" charset="-127"/>
              <a:ea typeface="G마켓 산스 Light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76741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AD5388-BBF2-A286-7E20-0A566E0838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095EBDE-A8C2-1B1C-1BA5-BA49830E708B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en-US" altLang="ko-KR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7</a:t>
            </a: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 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주요 변경사항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033C0F-B674-A88B-425C-A025F2ACB5F3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D9C51C0F-EEBE-16A9-81AB-550C11F3E6BE}"/>
              </a:ext>
            </a:extLst>
          </p:cNvPr>
          <p:cNvGraphicFramePr>
            <a:graphicFrameLocks noGrp="1"/>
          </p:cNvGraphicFramePr>
          <p:nvPr/>
        </p:nvGraphicFramePr>
        <p:xfrm>
          <a:off x="235527" y="1239520"/>
          <a:ext cx="8672946" cy="4978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8000">
                  <a:extLst>
                    <a:ext uri="{9D8B030D-6E8A-4147-A177-3AD203B41FA5}">
                      <a16:colId xmlns:a16="http://schemas.microsoft.com/office/drawing/2014/main" val="2117309217"/>
                    </a:ext>
                  </a:extLst>
                </a:gridCol>
                <a:gridCol w="4969164">
                  <a:extLst>
                    <a:ext uri="{9D8B030D-6E8A-4147-A177-3AD203B41FA5}">
                      <a16:colId xmlns:a16="http://schemas.microsoft.com/office/drawing/2014/main" val="879365778"/>
                    </a:ext>
                  </a:extLst>
                </a:gridCol>
                <a:gridCol w="1925782">
                  <a:extLst>
                    <a:ext uri="{9D8B030D-6E8A-4147-A177-3AD203B41FA5}">
                      <a16:colId xmlns:a16="http://schemas.microsoft.com/office/drawing/2014/main" val="9679455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654919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간병인사용일당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지급기준 변경 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(8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만원 → 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6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시간 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/ 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미 </a:t>
                      </a:r>
                      <a:r>
                        <a:rPr lang="ko-KR" altLang="en-US" sz="1500" dirty="0" err="1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충족시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50%)</a:t>
                      </a:r>
                    </a:p>
                    <a:p>
                      <a:pPr marL="0" indent="0" algn="l" latinLnBrk="1">
                        <a:buFontTx/>
                        <a:buNone/>
                      </a:pP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2Q-PASS 20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만 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/ 1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인실 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60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만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, 2~3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인실 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10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만 가능</a:t>
                      </a:r>
                      <a:endParaRPr lang="en-US" altLang="ko-KR" sz="1500" dirty="0">
                        <a:solidFill>
                          <a:srgbClr val="FF0000"/>
                        </a:solidFill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타사 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8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시간 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6624247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심뇌혈관질환</a:t>
                      </a:r>
                      <a:endParaRPr lang="en-US" altLang="ko-KR" sz="1500" b="1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주요치료비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(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간편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) 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수술 → </a:t>
                      </a:r>
                      <a:r>
                        <a:rPr lang="ko-KR" altLang="en-US" sz="1500" dirty="0" err="1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관혈수술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/</a:t>
                      </a:r>
                      <a:r>
                        <a:rPr lang="ko-KR" altLang="en-US" sz="1500" dirty="0" err="1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비관혈수술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별도 지급</a:t>
                      </a:r>
                      <a:endParaRPr lang="en-US" altLang="ko-KR" sz="1500" dirty="0">
                        <a:solidFill>
                          <a:srgbClr val="FF0000"/>
                        </a:solidFill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  <a:p>
                      <a:pPr latinLnBrk="1"/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   ※ 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현재 가입금액 </a:t>
                      </a:r>
                      <a:r>
                        <a:rPr lang="ko-KR" altLang="en-US" sz="1500" dirty="0" err="1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관혈수술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1 : </a:t>
                      </a:r>
                      <a:r>
                        <a:rPr lang="ko-KR" altLang="en-US" sz="1500" dirty="0" err="1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비관혈수술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1 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가능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타사 순환계보다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</a:t>
                      </a:r>
                    </a:p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 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넓고 심뇌 각각지급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0984553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 err="1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내삶엔</a:t>
                      </a:r>
                      <a:r>
                        <a:rPr lang="en-US" altLang="ko-KR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(3N)</a:t>
                      </a:r>
                    </a:p>
                    <a:p>
                      <a:pPr algn="ctr" latinLnBrk="1"/>
                      <a:r>
                        <a:rPr lang="en-US" altLang="ko-KR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1~4</a:t>
                      </a:r>
                      <a:r>
                        <a:rPr lang="ko-KR" altLang="en-US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구간 판매중지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중대질환 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(1~4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년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) 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신상품 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‘</a:t>
                      </a:r>
                      <a:r>
                        <a:rPr lang="ko-KR" altLang="en-US" sz="1500" dirty="0" err="1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내몸엔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’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으로 가입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신설 참고</a:t>
                      </a:r>
                      <a:endParaRPr lang="en-US" altLang="ko-KR" sz="1500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212124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 err="1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굿앤굿</a:t>
                      </a:r>
                      <a:r>
                        <a:rPr lang="en-US" altLang="ko-KR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2040</a:t>
                      </a:r>
                      <a:endParaRPr lang="ko-KR" altLang="en-US" sz="1500" b="1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 err="1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굿앤굿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1540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으로 변경 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(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가입연령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/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할인확대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, 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신담보탑재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)</a:t>
                      </a:r>
                      <a:endParaRPr lang="ko-KR" altLang="en-US" sz="1500" dirty="0">
                        <a:solidFill>
                          <a:srgbClr val="FF0000"/>
                        </a:solidFill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신설 참고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676655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누구나</a:t>
                      </a:r>
                      <a:r>
                        <a:rPr lang="en-US" altLang="ko-KR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OK</a:t>
                      </a:r>
                      <a:r>
                        <a:rPr lang="ko-KR" altLang="en-US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플랜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5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세대 실손 보완 플랜 판매지속 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(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치료당 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2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배 가입 가능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)</a:t>
                      </a:r>
                      <a:endParaRPr lang="ko-KR" altLang="en-US" sz="1500" dirty="0">
                        <a:solidFill>
                          <a:srgbClr val="FF0000"/>
                        </a:solidFill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 err="1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당타사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누적無</a:t>
                      </a:r>
                      <a:endParaRPr lang="en-US" altLang="ko-KR" sz="1500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7996624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 err="1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통합암</a:t>
                      </a:r>
                      <a:r>
                        <a:rPr lang="en-US" altLang="ko-KR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(</a:t>
                      </a:r>
                      <a:r>
                        <a:rPr lang="ko-KR" altLang="en-US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전이포함</a:t>
                      </a:r>
                      <a:r>
                        <a:rPr lang="en-US" altLang="ko-KR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림프절 </a:t>
                      </a:r>
                      <a:r>
                        <a:rPr lang="ko-KR" altLang="en-US" sz="1500" dirty="0" err="1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전이암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부위별 재배치 및 갑상선암 보장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남성 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11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개 부위</a:t>
                      </a:r>
                      <a:endParaRPr lang="en-US" altLang="ko-KR" sz="1500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  /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여성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13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개 부위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694222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중증산정특례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(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간편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,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퍼펙트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)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감액신설 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(1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년 이내 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50%)</a:t>
                      </a:r>
                      <a:endParaRPr lang="ko-KR" altLang="en-US" sz="1500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타사 동일조건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6860686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판매종료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 err="1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누구나관절플랜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, </a:t>
                      </a:r>
                      <a:r>
                        <a:rPr lang="ko-KR" altLang="en-US" sz="1500" dirty="0" err="1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오투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(02)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간편보험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, </a:t>
                      </a:r>
                      <a:r>
                        <a:rPr lang="ko-KR" altLang="en-US" sz="1500" dirty="0" err="1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골든타임수술보험</a:t>
                      </a:r>
                      <a:endParaRPr lang="ko-KR" altLang="en-US" sz="1500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34823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74039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F80642-8989-7840-9A48-92C53E230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직사각형 43">
            <a:extLst>
              <a:ext uri="{FF2B5EF4-FFF2-40B4-BE49-F238E27FC236}">
                <a16:creationId xmlns:a16="http://schemas.microsoft.com/office/drawing/2014/main" id="{635015E7-5001-D410-0E49-3AF96779F908}"/>
              </a:ext>
            </a:extLst>
          </p:cNvPr>
          <p:cNvSpPr/>
          <p:nvPr/>
        </p:nvSpPr>
        <p:spPr>
          <a:xfrm>
            <a:off x="619665" y="1881831"/>
            <a:ext cx="7912937" cy="822515"/>
          </a:xfrm>
          <a:prstGeom prst="rect">
            <a:avLst/>
          </a:prstGeom>
          <a:solidFill>
            <a:schemeClr val="bg1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2ECF16-5459-122B-65D6-DA6B0421CA45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굿앤굿</a:t>
            </a:r>
            <a:r>
              <a:rPr lang="en-US" altLang="ko-KR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</a:t>
            </a:r>
            <a:r>
              <a:rPr lang="en-US" altLang="ko-KR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40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납입면제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635F29-3483-54E7-6E40-99C754B09371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5D98AC25-8683-9753-7D7E-AE5F532DD964}"/>
              </a:ext>
            </a:extLst>
          </p:cNvPr>
          <p:cNvSpPr/>
          <p:nvPr/>
        </p:nvSpPr>
        <p:spPr>
          <a:xfrm>
            <a:off x="0" y="5554150"/>
            <a:ext cx="9144000" cy="79760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순간의 상품선택</a:t>
            </a:r>
            <a:r>
              <a:rPr lang="en-US" altLang="ko-KR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,</a:t>
            </a:r>
            <a:r>
              <a:rPr lang="en-US" altLang="ko-KR" sz="32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32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수천만원이 좌지우지 됩니다</a:t>
            </a:r>
            <a:endParaRPr lang="ko-KR" altLang="en-US" sz="3200" dirty="0">
              <a:solidFill>
                <a:schemeClr val="bg1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F1B404-7687-E2A9-D981-D21B67C2EE0B}"/>
              </a:ext>
            </a:extLst>
          </p:cNvPr>
          <p:cNvSpPr txBox="1"/>
          <p:nvPr/>
        </p:nvSpPr>
        <p:spPr>
          <a:xfrm>
            <a:off x="335280" y="1159670"/>
            <a:ext cx="847344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500" dirty="0" err="1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굿앤굿</a:t>
            </a:r>
            <a:r>
              <a:rPr lang="en-US" altLang="ko-KR" sz="3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1540</a:t>
            </a:r>
            <a:r>
              <a:rPr lang="ko-KR" altLang="en-US" sz="3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은 </a:t>
            </a:r>
            <a:r>
              <a:rPr lang="ko-KR" altLang="en-US" sz="35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부정맥</a:t>
            </a:r>
            <a:r>
              <a:rPr lang="en-US" altLang="ko-KR" sz="35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(I49)</a:t>
            </a:r>
            <a:r>
              <a:rPr lang="ko-KR" altLang="en-US" sz="3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도  납입면제</a:t>
            </a:r>
            <a:r>
              <a:rPr lang="en-US" altLang="ko-KR" sz="3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</a:t>
            </a:r>
            <a:endParaRPr lang="ko-KR" altLang="en-US" sz="35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6BC6B49-F691-562B-8642-DA16F55E89EE}"/>
              </a:ext>
            </a:extLst>
          </p:cNvPr>
          <p:cNvSpPr/>
          <p:nvPr/>
        </p:nvSpPr>
        <p:spPr>
          <a:xfrm>
            <a:off x="600712" y="2883515"/>
            <a:ext cx="3757821" cy="2291259"/>
          </a:xfrm>
          <a:prstGeom prst="roundRect">
            <a:avLst>
              <a:gd name="adj" fmla="val 5201"/>
            </a:avLst>
          </a:prstGeom>
          <a:solidFill>
            <a:srgbClr val="F0F6FD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8B3486D6-F4E8-5F63-B6EE-9B5366D82332}"/>
              </a:ext>
            </a:extLst>
          </p:cNvPr>
          <p:cNvSpPr/>
          <p:nvPr/>
        </p:nvSpPr>
        <p:spPr>
          <a:xfrm>
            <a:off x="600712" y="2865026"/>
            <a:ext cx="3757821" cy="509379"/>
          </a:xfrm>
          <a:prstGeom prst="roundRect">
            <a:avLst>
              <a:gd name="adj" fmla="val 23853"/>
            </a:avLst>
          </a:prstGeom>
          <a:solidFill>
            <a:srgbClr val="0070C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C185CC0C-8D7D-E301-974F-795A0DC03395}"/>
              </a:ext>
            </a:extLst>
          </p:cNvPr>
          <p:cNvSpPr/>
          <p:nvPr/>
        </p:nvSpPr>
        <p:spPr>
          <a:xfrm>
            <a:off x="600184" y="3115514"/>
            <a:ext cx="3757821" cy="5093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5D16F4-D901-6B3C-7419-3384CA176210}"/>
              </a:ext>
            </a:extLst>
          </p:cNvPr>
          <p:cNvSpPr txBox="1"/>
          <p:nvPr/>
        </p:nvSpPr>
        <p:spPr>
          <a:xfrm>
            <a:off x="600710" y="3047465"/>
            <a:ext cx="381000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5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실제 납입면제 사례</a:t>
            </a:r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6B37598E-1A18-2D7E-90A1-8375E88A09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4820" y="3787945"/>
            <a:ext cx="903712" cy="71946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ECCF9B5D-985F-08DD-28D2-29042F711E57}"/>
              </a:ext>
            </a:extLst>
          </p:cNvPr>
          <p:cNvSpPr txBox="1"/>
          <p:nvPr/>
        </p:nvSpPr>
        <p:spPr>
          <a:xfrm>
            <a:off x="738017" y="4276037"/>
            <a:ext cx="3631202" cy="777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US" altLang="ko-KR" sz="21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26</a:t>
            </a:r>
            <a:r>
              <a:rPr lang="ko-KR" altLang="en-US" sz="21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년 </a:t>
            </a:r>
            <a:r>
              <a:rPr lang="en-US" altLang="ko-KR" sz="21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1</a:t>
            </a:r>
            <a:r>
              <a:rPr lang="ko-KR" altLang="en-US" sz="21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월 보험가입 후</a:t>
            </a:r>
            <a:endParaRPr lang="en-US" altLang="ko-KR" sz="2100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  <a:p>
            <a:r>
              <a:rPr lang="en-US" altLang="ko-KR" sz="2100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26</a:t>
            </a:r>
            <a:r>
              <a:rPr lang="ko-KR" altLang="en-US" sz="2100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년 </a:t>
            </a:r>
            <a:r>
              <a:rPr lang="en-US" altLang="ko-KR" sz="2100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3</a:t>
            </a:r>
            <a:r>
              <a:rPr lang="ko-KR" altLang="en-US" sz="2100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월 부정맥</a:t>
            </a:r>
            <a:r>
              <a:rPr lang="en-US" altLang="ko-KR" sz="2100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(I49.3)</a:t>
            </a:r>
            <a:r>
              <a:rPr lang="ko-KR" altLang="en-US" sz="2100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진단</a:t>
            </a: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A6073764-708F-888E-77CE-11C98FC835B5}"/>
              </a:ext>
            </a:extLst>
          </p:cNvPr>
          <p:cNvSpPr/>
          <p:nvPr/>
        </p:nvSpPr>
        <p:spPr>
          <a:xfrm>
            <a:off x="753582" y="3750561"/>
            <a:ext cx="1626312" cy="401743"/>
          </a:xfrm>
          <a:prstGeom prst="roundRect">
            <a:avLst>
              <a:gd name="adj" fmla="val 50000"/>
            </a:avLst>
          </a:prstGeom>
          <a:solidFill>
            <a:srgbClr val="FA77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28</a:t>
            </a:r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세 여자</a:t>
            </a:r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C2E834AF-7AEE-E1B9-48CB-39AF34241134}"/>
              </a:ext>
            </a:extLst>
          </p:cNvPr>
          <p:cNvSpPr/>
          <p:nvPr/>
        </p:nvSpPr>
        <p:spPr>
          <a:xfrm>
            <a:off x="4774781" y="2886652"/>
            <a:ext cx="3757821" cy="2291259"/>
          </a:xfrm>
          <a:prstGeom prst="roundRect">
            <a:avLst>
              <a:gd name="adj" fmla="val 5201"/>
            </a:avLst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C77783A1-066C-1B96-865A-A8B728E507E0}"/>
              </a:ext>
            </a:extLst>
          </p:cNvPr>
          <p:cNvSpPr/>
          <p:nvPr/>
        </p:nvSpPr>
        <p:spPr>
          <a:xfrm>
            <a:off x="4774781" y="2868163"/>
            <a:ext cx="3757821" cy="509379"/>
          </a:xfrm>
          <a:prstGeom prst="roundRect">
            <a:avLst>
              <a:gd name="adj" fmla="val 23853"/>
            </a:avLst>
          </a:prstGeom>
          <a:solidFill>
            <a:srgbClr val="00B05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B111A56C-06D0-08BB-F9EB-7DE7C9C7EA6F}"/>
              </a:ext>
            </a:extLst>
          </p:cNvPr>
          <p:cNvSpPr/>
          <p:nvPr/>
        </p:nvSpPr>
        <p:spPr>
          <a:xfrm>
            <a:off x="4781469" y="3151618"/>
            <a:ext cx="3757821" cy="5093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234C36F-5753-B101-F1D5-7D5817EFF29E}"/>
              </a:ext>
            </a:extLst>
          </p:cNvPr>
          <p:cNvSpPr txBox="1"/>
          <p:nvPr/>
        </p:nvSpPr>
        <p:spPr>
          <a:xfrm>
            <a:off x="4774779" y="3050602"/>
            <a:ext cx="381000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5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납입면제 예시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E4E92F4-455D-7385-7480-5D505B29A8E5}"/>
              </a:ext>
            </a:extLst>
          </p:cNvPr>
          <p:cNvSpPr txBox="1"/>
          <p:nvPr/>
        </p:nvSpPr>
        <p:spPr>
          <a:xfrm>
            <a:off x="4912086" y="4238534"/>
            <a:ext cx="363120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ko-KR" altLang="en-US" sz="30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약 </a:t>
            </a:r>
            <a:r>
              <a:rPr lang="en-US" altLang="ko-KR" sz="30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3</a:t>
            </a:r>
            <a:r>
              <a:rPr lang="ko-KR" altLang="en-US" sz="30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천 </a:t>
            </a:r>
            <a:r>
              <a:rPr lang="en-US" altLang="ko-KR" sz="30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5</a:t>
            </a:r>
            <a:r>
              <a:rPr lang="ko-KR" altLang="en-US" sz="30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백만원</a:t>
            </a:r>
            <a:endParaRPr lang="en-US" altLang="ko-KR" sz="3000" dirty="0">
              <a:solidFill>
                <a:srgbClr val="FF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algn="ctr">
              <a:spcAft>
                <a:spcPts val="300"/>
              </a:spcAft>
            </a:pPr>
            <a:r>
              <a:rPr lang="en-US" altLang="ko-KR" dirty="0">
                <a:solidFill>
                  <a:srgbClr val="FF0000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(30</a:t>
            </a:r>
            <a:r>
              <a:rPr lang="ko-KR" altLang="en-US" dirty="0">
                <a:solidFill>
                  <a:srgbClr val="FF0000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년 납 </a:t>
            </a:r>
            <a:r>
              <a:rPr lang="en-US" altLang="ko-KR" dirty="0">
                <a:solidFill>
                  <a:srgbClr val="FF0000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– 2</a:t>
            </a:r>
            <a:r>
              <a:rPr lang="ko-KR" altLang="en-US" dirty="0">
                <a:solidFill>
                  <a:srgbClr val="FF0000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회</a:t>
            </a:r>
            <a:r>
              <a:rPr lang="en-US" altLang="ko-KR" dirty="0">
                <a:solidFill>
                  <a:srgbClr val="FF0000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) X 10</a:t>
            </a:r>
            <a:r>
              <a:rPr lang="ko-KR" altLang="en-US" dirty="0">
                <a:solidFill>
                  <a:srgbClr val="FF0000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만원</a:t>
            </a:r>
          </a:p>
        </p:txBody>
      </p: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id="{987075E2-5261-195B-5FDE-6403561177B5}"/>
              </a:ext>
            </a:extLst>
          </p:cNvPr>
          <p:cNvSpPr/>
          <p:nvPr/>
        </p:nvSpPr>
        <p:spPr>
          <a:xfrm>
            <a:off x="4927651" y="3753698"/>
            <a:ext cx="2040018" cy="401743"/>
          </a:xfrm>
          <a:prstGeom prst="roundRect">
            <a:avLst>
              <a:gd name="adj" fmla="val 50000"/>
            </a:avLst>
          </a:prstGeom>
          <a:solidFill>
            <a:srgbClr val="F28D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보험료 </a:t>
            </a:r>
            <a:r>
              <a:rPr lang="en-US" altLang="ko-KR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10</a:t>
            </a:r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만원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8A72ACF-4F02-6702-913B-E3AEC6E47DD8}"/>
              </a:ext>
            </a:extLst>
          </p:cNvPr>
          <p:cNvSpPr txBox="1"/>
          <p:nvPr/>
        </p:nvSpPr>
        <p:spPr>
          <a:xfrm>
            <a:off x="6413424" y="2361380"/>
            <a:ext cx="206248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dirty="0"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시사저널 </a:t>
            </a:r>
            <a:r>
              <a:rPr lang="en-US" altLang="ko-KR" sz="1300" dirty="0"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2025.09.06</a:t>
            </a:r>
            <a:endParaRPr lang="ko-KR" altLang="en-US" sz="1300" dirty="0">
              <a:latin typeface="G마켓 산스 Light" panose="02000000000000000000" pitchFamily="50" charset="-127"/>
              <a:ea typeface="G마켓 산스 Light" panose="02000000000000000000" pitchFamily="50" charset="-127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E4DC846-E42D-F246-279A-D6090D241279}"/>
              </a:ext>
            </a:extLst>
          </p:cNvPr>
          <p:cNvSpPr txBox="1"/>
          <p:nvPr/>
        </p:nvSpPr>
        <p:spPr>
          <a:xfrm>
            <a:off x="767393" y="1881831"/>
            <a:ext cx="760921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dirty="0">
                <a:latin typeface="HY견고딕" panose="02030600000101010101" pitchFamily="18" charset="-127"/>
                <a:ea typeface="HY견고딕" panose="02030600000101010101" pitchFamily="18" charset="-127"/>
              </a:rPr>
              <a:t>10~30</a:t>
            </a:r>
            <a:r>
              <a:rPr lang="ko-KR" altLang="en-US" sz="2200" dirty="0">
                <a:latin typeface="HY견고딕" panose="02030600000101010101" pitchFamily="18" charset="-127"/>
                <a:ea typeface="HY견고딕" panose="02030600000101010101" pitchFamily="18" charset="-127"/>
              </a:rPr>
              <a:t>대 부정맥 환자 </a:t>
            </a:r>
            <a:r>
              <a:rPr lang="en-US" altLang="ko-KR" sz="2200" dirty="0">
                <a:latin typeface="HY견고딕" panose="02030600000101010101" pitchFamily="18" charset="-127"/>
                <a:ea typeface="HY견고딕" panose="02030600000101010101" pitchFamily="18" charset="-127"/>
              </a:rPr>
              <a:t>30% </a:t>
            </a:r>
            <a:r>
              <a:rPr lang="ko-KR" altLang="en-US" sz="2200" dirty="0">
                <a:latin typeface="HY견고딕" panose="02030600000101010101" pitchFamily="18" charset="-127"/>
                <a:ea typeface="HY견고딕" panose="02030600000101010101" pitchFamily="18" charset="-127"/>
              </a:rPr>
              <a:t>늘어</a:t>
            </a:r>
            <a:r>
              <a:rPr lang="en-US" altLang="ko-KR" sz="2200" dirty="0">
                <a:latin typeface="HY견고딕" panose="02030600000101010101" pitchFamily="18" charset="-127"/>
                <a:ea typeface="HY견고딕" panose="02030600000101010101" pitchFamily="18" charset="-127"/>
              </a:rPr>
              <a:t>…</a:t>
            </a:r>
            <a:r>
              <a:rPr lang="ko-KR" altLang="en-US" sz="2200" dirty="0">
                <a:latin typeface="HY견고딕" panose="02030600000101010101" pitchFamily="18" charset="-127"/>
                <a:ea typeface="HY견고딕" panose="02030600000101010101" pitchFamily="18" charset="-127"/>
              </a:rPr>
              <a:t>스트레스</a:t>
            </a:r>
            <a:r>
              <a:rPr lang="en-US" altLang="ko-KR" sz="2200" dirty="0">
                <a:latin typeface="HY견고딕" panose="02030600000101010101" pitchFamily="18" charset="-127"/>
                <a:ea typeface="HY견고딕" panose="02030600000101010101" pitchFamily="18" charset="-127"/>
              </a:rPr>
              <a:t>·</a:t>
            </a:r>
            <a:r>
              <a:rPr lang="ko-KR" altLang="en-US" sz="2200" dirty="0">
                <a:latin typeface="HY견고딕" panose="02030600000101010101" pitchFamily="18" charset="-127"/>
                <a:ea typeface="HY견고딕" panose="02030600000101010101" pitchFamily="18" charset="-127"/>
              </a:rPr>
              <a:t>카페인 영향</a:t>
            </a:r>
          </a:p>
        </p:txBody>
      </p:sp>
    </p:spTree>
    <p:extLst>
      <p:ext uri="{BB962C8B-B14F-4D97-AF65-F5344CB8AC3E}">
        <p14:creationId xmlns:p14="http://schemas.microsoft.com/office/powerpoint/2010/main" val="16776970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A2038C-0347-264D-9595-7ADED44D75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E762F7-F4ED-7F9A-100B-79E5A5CDCF8E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굿앤굿</a:t>
            </a:r>
            <a:r>
              <a:rPr lang="en-US" altLang="ko-KR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</a:t>
            </a:r>
            <a:r>
              <a:rPr lang="en-US" altLang="ko-KR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40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정리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DEFFEA-8EA7-29AD-4B05-535EC4D1F0D2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0D6A55C2-16FB-554A-050A-47D77CAC8B2C}"/>
              </a:ext>
            </a:extLst>
          </p:cNvPr>
          <p:cNvGraphicFramePr>
            <a:graphicFrameLocks noGrp="1"/>
          </p:cNvGraphicFramePr>
          <p:nvPr/>
        </p:nvGraphicFramePr>
        <p:xfrm>
          <a:off x="177799" y="1265343"/>
          <a:ext cx="8788401" cy="421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987">
                  <a:extLst>
                    <a:ext uri="{9D8B030D-6E8A-4147-A177-3AD203B41FA5}">
                      <a16:colId xmlns:a16="http://schemas.microsoft.com/office/drawing/2014/main" val="3449760195"/>
                    </a:ext>
                  </a:extLst>
                </a:gridCol>
                <a:gridCol w="3806207">
                  <a:extLst>
                    <a:ext uri="{9D8B030D-6E8A-4147-A177-3AD203B41FA5}">
                      <a16:colId xmlns:a16="http://schemas.microsoft.com/office/drawing/2014/main" val="3708790183"/>
                    </a:ext>
                  </a:extLst>
                </a:gridCol>
                <a:gridCol w="3806207">
                  <a:extLst>
                    <a:ext uri="{9D8B030D-6E8A-4147-A177-3AD203B41FA5}">
                      <a16:colId xmlns:a16="http://schemas.microsoft.com/office/drawing/2014/main" val="2849451882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구분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고민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해결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8D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85739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보험료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 dirty="0">
                          <a:solidFill>
                            <a:srgbClr val="0070C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어린이보험은 현대</a:t>
                      </a:r>
                      <a:r>
                        <a:rPr lang="en-US" altLang="ko-KR" sz="1700" dirty="0">
                          <a:solidFill>
                            <a:srgbClr val="0070C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!</a:t>
                      </a:r>
                    </a:p>
                    <a:p>
                      <a:pPr algn="ctr" latinLnBrk="1"/>
                      <a:r>
                        <a:rPr lang="ko-KR" altLang="en-US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기존 현대 고객에게 우대는 없을까</a:t>
                      </a:r>
                      <a:r>
                        <a:rPr lang="en-US" altLang="ko-KR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?</a:t>
                      </a:r>
                      <a:endParaRPr lang="ko-KR" altLang="en-US" sz="17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어린이보험 기가입자</a:t>
                      </a:r>
                      <a:endParaRPr lang="en-US" altLang="ko-KR" sz="17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latinLnBrk="1"/>
                      <a:r>
                        <a:rPr lang="en-US" altLang="ko-KR" sz="1700" b="1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</a:t>
                      </a:r>
                      <a:r>
                        <a:rPr lang="ko-KR" altLang="en-US" sz="1700" b="1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년간 최대 </a:t>
                      </a:r>
                      <a:r>
                        <a:rPr lang="en-US" altLang="ko-KR" sz="1700" b="1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11%</a:t>
                      </a:r>
                      <a:r>
                        <a:rPr lang="en-US" altLang="ko-KR" sz="1700" b="1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</a:t>
                      </a:r>
                      <a:r>
                        <a:rPr lang="en-US" altLang="ko-KR" sz="12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2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두 자릿수</a:t>
                      </a:r>
                      <a:r>
                        <a:rPr lang="en-US" altLang="ko-KR" sz="12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r>
                        <a:rPr lang="en-US" altLang="ko-KR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</a:t>
                      </a:r>
                      <a:r>
                        <a:rPr lang="ko-KR" altLang="en-US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할인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8D01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7658557"/>
                  </a:ext>
                </a:extLst>
              </a:tr>
              <a:tr h="936000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담보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리모델링 하다가 </a:t>
                      </a:r>
                      <a:r>
                        <a:rPr lang="ko-KR" altLang="en-US" sz="1700" dirty="0">
                          <a:solidFill>
                            <a:srgbClr val="0070C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암 감액</a:t>
                      </a:r>
                      <a:r>
                        <a:rPr lang="en-US" altLang="ko-KR" sz="1700" dirty="0">
                          <a:solidFill>
                            <a:srgbClr val="0070C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/</a:t>
                      </a:r>
                      <a:r>
                        <a:rPr lang="ko-KR" altLang="en-US" sz="1700" dirty="0">
                          <a:solidFill>
                            <a:srgbClr val="0070C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면책</a:t>
                      </a:r>
                      <a:endParaRPr lang="en-US" altLang="ko-KR" sz="1700" dirty="0">
                        <a:solidFill>
                          <a:srgbClr val="0070C0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1700" dirty="0">
                          <a:solidFill>
                            <a:srgbClr val="0070C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다시 시작 되면 어쩌지</a:t>
                      </a:r>
                      <a:r>
                        <a:rPr lang="en-US" altLang="ko-KR" sz="1700" dirty="0">
                          <a:solidFill>
                            <a:srgbClr val="0070C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?</a:t>
                      </a:r>
                    </a:p>
                    <a:p>
                      <a:pPr algn="ctr" latinLnBrk="1"/>
                      <a:r>
                        <a:rPr lang="ko-KR" altLang="en-US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젊은 층에 암진단이 많아 지는데</a:t>
                      </a:r>
                      <a:r>
                        <a:rPr lang="en-US" altLang="ko-KR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…</a:t>
                      </a:r>
                      <a:endParaRPr lang="ko-KR" altLang="en-US" sz="17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 b="1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암 감액</a:t>
                      </a:r>
                      <a:r>
                        <a:rPr lang="en-US" altLang="ko-KR" sz="1700" b="1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/</a:t>
                      </a:r>
                      <a:r>
                        <a:rPr lang="ko-KR" altLang="en-US" sz="1700" b="1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면책 미적용 신설</a:t>
                      </a:r>
                      <a:endParaRPr lang="en-US" altLang="ko-KR" sz="1700" b="1" dirty="0">
                        <a:solidFill>
                          <a:srgbClr val="FF0000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170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진단비</a:t>
                      </a:r>
                      <a:r>
                        <a:rPr lang="en-US" altLang="ko-KR" sz="17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</a:t>
                      </a:r>
                      <a:r>
                        <a:rPr lang="ko-KR" altLang="en-US" sz="17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암주요치료비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치료당 포함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r>
                        <a:rPr lang="en-US" altLang="ko-KR" sz="17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</a:t>
                      </a:r>
                      <a:r>
                        <a:rPr lang="ko-KR" altLang="en-US" sz="17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까지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28D01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040113"/>
                  </a:ext>
                </a:extLst>
              </a:tr>
              <a:tr h="7200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 dirty="0">
                          <a:solidFill>
                            <a:srgbClr val="0070C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시험관</a:t>
                      </a:r>
                      <a:r>
                        <a:rPr lang="en-US" altLang="ko-KR" sz="1700" dirty="0">
                          <a:solidFill>
                            <a:srgbClr val="0070C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/</a:t>
                      </a:r>
                      <a:r>
                        <a:rPr lang="ko-KR" altLang="en-US" sz="1700" dirty="0">
                          <a:solidFill>
                            <a:srgbClr val="0070C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난임이 증가</a:t>
                      </a:r>
                      <a:r>
                        <a:rPr lang="ko-KR" altLang="en-US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하는 요즘</a:t>
                      </a:r>
                      <a:endParaRPr lang="en-US" altLang="ko-KR" sz="17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출산에 필요한 담보가 없을까</a:t>
                      </a:r>
                      <a:r>
                        <a:rPr lang="en-US" altLang="ko-KR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?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 b="1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출산지원금 신설</a:t>
                      </a:r>
                      <a:endParaRPr lang="en-US" altLang="ko-KR" sz="1700" b="1" dirty="0">
                        <a:solidFill>
                          <a:srgbClr val="FF0000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1700" b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쌍둥이 출생 시 연속출산으로 지급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F28D01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5931589"/>
                  </a:ext>
                </a:extLst>
              </a:tr>
              <a:tr h="7200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 dirty="0">
                          <a:solidFill>
                            <a:srgbClr val="0070C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건강검진 플랜</a:t>
                      </a:r>
                      <a:r>
                        <a:rPr lang="ko-KR" altLang="en-US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을 만들고 싶은데</a:t>
                      </a:r>
                      <a:endParaRPr lang="en-US" altLang="ko-KR" sz="17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연계와 최저보험료 조건이 심하네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 b="1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누구나 안심플랜 신설</a:t>
                      </a:r>
                      <a:endParaRPr lang="en-US" altLang="ko-KR" sz="1700" b="1" dirty="0">
                        <a:solidFill>
                          <a:srgbClr val="FF0000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1700" dirty="0" err="1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용종</a:t>
                      </a:r>
                      <a:r>
                        <a:rPr lang="en-US" altLang="ko-KR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</a:t>
                      </a:r>
                      <a:r>
                        <a:rPr lang="ko-KR" altLang="en-US" sz="1700" dirty="0" err="1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양성뇌종양</a:t>
                      </a:r>
                      <a:r>
                        <a:rPr lang="ko-KR" altLang="en-US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핵심담보 </a:t>
                      </a:r>
                      <a:r>
                        <a:rPr lang="en-US" altLang="ko-KR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(2</a:t>
                      </a:r>
                      <a:r>
                        <a:rPr lang="ko-KR" altLang="en-US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만원</a:t>
                      </a:r>
                      <a:r>
                        <a:rPr lang="en-US" altLang="ko-KR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endParaRPr lang="ko-KR" altLang="en-US" sz="17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8D01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96369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납입면제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젊은 층은 납기와 만기가 긴데</a:t>
                      </a:r>
                      <a:endParaRPr lang="en-US" altLang="ko-KR" sz="17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1700" dirty="0">
                          <a:solidFill>
                            <a:srgbClr val="0070C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그만큼 납입면제가 중요해지고 있어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 b="1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부정맥</a:t>
                      </a:r>
                      <a:r>
                        <a:rPr lang="en-US" altLang="ko-KR" sz="1700" b="1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(I49) </a:t>
                      </a:r>
                      <a:r>
                        <a:rPr lang="ko-KR" altLang="en-US" sz="1700" b="1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납입면제</a:t>
                      </a:r>
                      <a:endParaRPr lang="en-US" altLang="ko-KR" sz="1700" b="1" dirty="0">
                        <a:solidFill>
                          <a:srgbClr val="FF0000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17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타사 비교불가 </a:t>
                      </a:r>
                      <a:r>
                        <a:rPr lang="ko-KR" altLang="en-US" sz="170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핵심강조</a:t>
                      </a:r>
                      <a:r>
                        <a:rPr lang="ko-KR" altLang="en-US" sz="17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사항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8D01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7927925"/>
                  </a:ext>
                </a:extLst>
              </a:tr>
            </a:tbl>
          </a:graphicData>
        </a:graphic>
      </p:graphicFrame>
      <p:sp>
        <p:nvSpPr>
          <p:cNvPr id="8" name="직사각형 7">
            <a:extLst>
              <a:ext uri="{FF2B5EF4-FFF2-40B4-BE49-F238E27FC236}">
                <a16:creationId xmlns:a16="http://schemas.microsoft.com/office/drawing/2014/main" id="{1056EC42-EFA8-214D-48C4-9144851D7DE1}"/>
              </a:ext>
            </a:extLst>
          </p:cNvPr>
          <p:cNvSpPr/>
          <p:nvPr/>
        </p:nvSpPr>
        <p:spPr>
          <a:xfrm>
            <a:off x="0" y="5740400"/>
            <a:ext cx="9144000" cy="61135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고민하지 마세요</a:t>
            </a:r>
            <a:r>
              <a:rPr lang="en-US" altLang="ko-KR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, </a:t>
            </a:r>
            <a:r>
              <a:rPr lang="ko-KR" altLang="en-US" sz="32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고객에게 좋게 설계하세요</a:t>
            </a:r>
            <a:endParaRPr lang="ko-KR" altLang="en-US" sz="3200" dirty="0">
              <a:solidFill>
                <a:schemeClr val="bg1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77748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40C2A4-FD67-8D19-EC6B-41A69B5A4B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EB2C08C0-9F7F-C355-969B-3405A62511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26061"/>
          <a:stretch>
            <a:fillRect/>
          </a:stretch>
        </p:blipFill>
        <p:spPr>
          <a:xfrm>
            <a:off x="0" y="1154546"/>
            <a:ext cx="9144000" cy="507076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8846F94-A4DB-3546-E26A-CF1D39A89751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굿앤굿</a:t>
            </a:r>
            <a:r>
              <a:rPr lang="en-US" altLang="ko-KR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</a:t>
            </a:r>
            <a:r>
              <a:rPr lang="en-US" altLang="ko-KR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40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정리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C3FAB3-9D94-2270-A735-1F2B16EFC877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707808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E463E1-7E2E-F4AD-41B3-5AADCDEF0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02685AE-3446-FD98-9A35-9535D25CBF40}"/>
              </a:ext>
            </a:extLst>
          </p:cNvPr>
          <p:cNvSpPr txBox="1"/>
          <p:nvPr/>
        </p:nvSpPr>
        <p:spPr>
          <a:xfrm>
            <a:off x="-911" y="1905272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</a:t>
            </a:r>
            <a:endParaRPr kumimoji="0" lang="ko-KR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6DAC08-AEF6-5556-B3ED-52430FF39FBB}"/>
              </a:ext>
            </a:extLst>
          </p:cNvPr>
          <p:cNvSpPr txBox="1"/>
          <p:nvPr/>
        </p:nvSpPr>
        <p:spPr>
          <a:xfrm>
            <a:off x="0" y="346044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6000" dirty="0" err="1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내몸엔</a:t>
            </a:r>
            <a:r>
              <a:rPr lang="ko-KR" altLang="en-US" sz="6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간편보험</a:t>
            </a:r>
            <a:endParaRPr lang="en-US" altLang="ko-KR" sz="60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942BD20-4355-ABC5-BDDE-B45D2F85BE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313" y="2784298"/>
            <a:ext cx="890329" cy="88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7997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E218A5-294D-E121-A6CB-EEA467E968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E4F5A3CF-74EB-D818-5949-F57CC7846120}"/>
              </a:ext>
            </a:extLst>
          </p:cNvPr>
          <p:cNvSpPr/>
          <p:nvPr/>
        </p:nvSpPr>
        <p:spPr>
          <a:xfrm>
            <a:off x="2569006" y="1260982"/>
            <a:ext cx="5642530" cy="1934144"/>
          </a:xfrm>
          <a:prstGeom prst="roundRect">
            <a:avLst>
              <a:gd name="adj" fmla="val 14151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423200-0A28-7676-7F60-691FCBE82520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kumimoji="0" lang="ko-KR" altLang="en-US" sz="3200" b="0" i="0" u="none" strike="noStrike" kern="1200" cap="none" spc="0" normalizeH="0" baseline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내몸엔</a:t>
            </a:r>
            <a:r>
              <a:rPr kumimoji="0" lang="ko-KR" altLang="en-US" sz="32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간편보험 출시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072F57-E068-BBE9-96E3-D885914E5F05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36" name="그림 35">
            <a:extLst>
              <a:ext uri="{FF2B5EF4-FFF2-40B4-BE49-F238E27FC236}">
                <a16:creationId xmlns:a16="http://schemas.microsoft.com/office/drawing/2014/main" id="{5B5E554F-8361-1B14-C45F-853C12A97FD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7070"/>
          <a:stretch>
            <a:fillRect/>
          </a:stretch>
        </p:blipFill>
        <p:spPr>
          <a:xfrm>
            <a:off x="755025" y="1251301"/>
            <a:ext cx="1417087" cy="2024550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9A9ABCF7-79FC-E9D5-79A6-6EE930A85687}"/>
              </a:ext>
            </a:extLst>
          </p:cNvPr>
          <p:cNvSpPr txBox="1"/>
          <p:nvPr/>
        </p:nvSpPr>
        <p:spPr>
          <a:xfrm>
            <a:off x="2771317" y="1385028"/>
            <a:ext cx="4636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중대질환 </a:t>
            </a:r>
            <a:r>
              <a:rPr lang="en-US" altLang="ko-KR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</a:t>
            </a:r>
            <a:r>
              <a:rPr lang="ko-KR" altLang="en-US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암</a:t>
            </a:r>
            <a:r>
              <a:rPr lang="en-US" altLang="ko-KR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, </a:t>
            </a:r>
            <a:r>
              <a:rPr lang="ko-KR" altLang="en-US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뇌심</a:t>
            </a:r>
            <a:r>
              <a:rPr lang="en-US" altLang="ko-KR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</a:t>
            </a:r>
            <a:r>
              <a:rPr lang="ko-KR" altLang="en-US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을 겪은 고객님 </a:t>
            </a:r>
            <a:endParaRPr lang="en-US" altLang="ko-KR" dirty="0">
              <a:solidFill>
                <a:srgbClr val="00206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상담하다 보면 이런 경우 있으실 </a:t>
            </a:r>
            <a:r>
              <a:rPr lang="ko-KR" altLang="en-US" dirty="0" err="1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거에요</a:t>
            </a:r>
            <a:endParaRPr lang="ko-KR" altLang="en-US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3CE0240-5A15-50FF-3F22-4D3C07A085D8}"/>
              </a:ext>
            </a:extLst>
          </p:cNvPr>
          <p:cNvSpPr txBox="1"/>
          <p:nvPr/>
        </p:nvSpPr>
        <p:spPr>
          <a:xfrm>
            <a:off x="2771317" y="2062525"/>
            <a:ext cx="5301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1. </a:t>
            </a:r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보험료가 </a:t>
            </a:r>
            <a:r>
              <a:rPr lang="ko-KR" altLang="en-US" dirty="0" err="1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비싸지더라도</a:t>
            </a:r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가입금액을 높이고 싶다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91C4AC0-5DE5-8013-D263-A7B80E002705}"/>
              </a:ext>
            </a:extLst>
          </p:cNvPr>
          <p:cNvSpPr txBox="1"/>
          <p:nvPr/>
        </p:nvSpPr>
        <p:spPr>
          <a:xfrm>
            <a:off x="2786948" y="2476986"/>
            <a:ext cx="5006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2. </a:t>
            </a:r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암과 </a:t>
            </a:r>
            <a:r>
              <a:rPr lang="en-US" altLang="ko-KR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</a:t>
            </a:r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대</a:t>
            </a:r>
            <a:r>
              <a:rPr lang="en-US" altLang="ko-KR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</a:t>
            </a:r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심뇌</a:t>
            </a:r>
            <a:r>
              <a:rPr lang="en-US" altLang="ko-KR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</a:t>
            </a:r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같이 고지하는 게 안타깝다</a:t>
            </a:r>
            <a:endParaRPr lang="en-US" altLang="ko-KR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r>
              <a:rPr lang="en-US" altLang="ko-KR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    </a:t>
            </a:r>
            <a:r>
              <a:rPr lang="en-US" altLang="ko-KR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</a:t>
            </a:r>
            <a:r>
              <a:rPr lang="ko-KR" altLang="en-US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가입금액이 같이 줄어든다</a:t>
            </a:r>
            <a:r>
              <a:rPr lang="en-US" altLang="ko-KR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</a:t>
            </a:r>
            <a:endParaRPr lang="ko-KR" altLang="en-US" dirty="0">
              <a:solidFill>
                <a:srgbClr val="FF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533F8B9-E44B-6338-D2B0-FF81DEE46E88}"/>
              </a:ext>
            </a:extLst>
          </p:cNvPr>
          <p:cNvSpPr txBox="1"/>
          <p:nvPr/>
        </p:nvSpPr>
        <p:spPr>
          <a:xfrm>
            <a:off x="979055" y="3385012"/>
            <a:ext cx="72975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000" dirty="0" err="1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내몸엔</a:t>
            </a:r>
            <a:r>
              <a:rPr lang="ko-KR" altLang="en-US" sz="30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간편보험 출시</a:t>
            </a:r>
            <a:r>
              <a:rPr lang="en-US" altLang="ko-KR" sz="30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</a:t>
            </a:r>
            <a:endParaRPr lang="ko-KR" altLang="en-US" sz="3000" dirty="0">
              <a:solidFill>
                <a:srgbClr val="FF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graphicFrame>
        <p:nvGraphicFramePr>
          <p:cNvPr id="44" name="표 43">
            <a:extLst>
              <a:ext uri="{FF2B5EF4-FFF2-40B4-BE49-F238E27FC236}">
                <a16:creationId xmlns:a16="http://schemas.microsoft.com/office/drawing/2014/main" id="{CBB5D683-368A-8EDB-0FAC-7B12ED05C0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324766"/>
              </p:ext>
            </p:extLst>
          </p:nvPr>
        </p:nvGraphicFramePr>
        <p:xfrm>
          <a:off x="780880" y="4704390"/>
          <a:ext cx="2518686" cy="1141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8686">
                  <a:extLst>
                    <a:ext uri="{9D8B030D-6E8A-4147-A177-3AD203B41FA5}">
                      <a16:colId xmlns:a16="http://schemas.microsoft.com/office/drawing/2014/main" val="1519293025"/>
                    </a:ext>
                  </a:extLst>
                </a:gridCol>
              </a:tblGrid>
              <a:tr h="45715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유병자형 </a:t>
                      </a:r>
                      <a:r>
                        <a:rPr lang="en-US" altLang="ko-KR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(3</a:t>
                      </a:r>
                      <a:r>
                        <a:rPr lang="ko-KR" altLang="en-US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종</a:t>
                      </a:r>
                      <a:r>
                        <a:rPr lang="en-US" altLang="ko-KR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)</a:t>
                      </a:r>
                      <a:endParaRPr lang="ko-KR" altLang="en-US" dirty="0"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453993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3.1.1 ~ 3.4.4</a:t>
                      </a:r>
                    </a:p>
                    <a:p>
                      <a:pPr algn="ctr" latinLnBrk="1"/>
                      <a:r>
                        <a:rPr lang="ko-KR" altLang="en-US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중대질환 전체고지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3821607"/>
                  </a:ext>
                </a:extLst>
              </a:tr>
            </a:tbl>
          </a:graphicData>
        </a:graphic>
      </p:graphicFrame>
      <p:sp>
        <p:nvSpPr>
          <p:cNvPr id="45" name="화살표: 오른쪽 44">
            <a:extLst>
              <a:ext uri="{FF2B5EF4-FFF2-40B4-BE49-F238E27FC236}">
                <a16:creationId xmlns:a16="http://schemas.microsoft.com/office/drawing/2014/main" id="{F5813541-4532-DB11-DDF4-5C6B23E3429E}"/>
              </a:ext>
            </a:extLst>
          </p:cNvPr>
          <p:cNvSpPr/>
          <p:nvPr/>
        </p:nvSpPr>
        <p:spPr>
          <a:xfrm rot="20726045">
            <a:off x="3781518" y="4674520"/>
            <a:ext cx="1117600" cy="429493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화살표: 오른쪽 46">
            <a:extLst>
              <a:ext uri="{FF2B5EF4-FFF2-40B4-BE49-F238E27FC236}">
                <a16:creationId xmlns:a16="http://schemas.microsoft.com/office/drawing/2014/main" id="{38FEC96C-362F-9C12-866F-CC52EA5387CA}"/>
              </a:ext>
            </a:extLst>
          </p:cNvPr>
          <p:cNvSpPr/>
          <p:nvPr/>
        </p:nvSpPr>
        <p:spPr>
          <a:xfrm rot="403147">
            <a:off x="3796277" y="5352141"/>
            <a:ext cx="1117600" cy="429493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49" name="표 48">
            <a:extLst>
              <a:ext uri="{FF2B5EF4-FFF2-40B4-BE49-F238E27FC236}">
                <a16:creationId xmlns:a16="http://schemas.microsoft.com/office/drawing/2014/main" id="{805A2CA8-F9C1-F230-DC26-33B6783B5C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556931"/>
              </p:ext>
            </p:extLst>
          </p:nvPr>
        </p:nvGraphicFramePr>
        <p:xfrm>
          <a:off x="5274371" y="4050613"/>
          <a:ext cx="2518686" cy="1141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8686">
                  <a:extLst>
                    <a:ext uri="{9D8B030D-6E8A-4147-A177-3AD203B41FA5}">
                      <a16:colId xmlns:a16="http://schemas.microsoft.com/office/drawing/2014/main" val="1519293025"/>
                    </a:ext>
                  </a:extLst>
                </a:gridCol>
              </a:tblGrid>
              <a:tr h="45715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암 유병자형 </a:t>
                      </a:r>
                      <a:r>
                        <a:rPr lang="en-US" altLang="ko-KR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(1</a:t>
                      </a:r>
                      <a:r>
                        <a:rPr lang="ko-KR" altLang="en-US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종</a:t>
                      </a:r>
                      <a:r>
                        <a:rPr lang="en-US" altLang="ko-KR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)</a:t>
                      </a:r>
                      <a:endParaRPr lang="ko-KR" altLang="en-US" dirty="0"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453993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3.1.1(5) ~ 3.4.4(5)</a:t>
                      </a:r>
                    </a:p>
                    <a:p>
                      <a:pPr algn="ctr" latinLnBrk="1"/>
                      <a:r>
                        <a:rPr lang="ko-KR" altLang="en-US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심뇌 </a:t>
                      </a:r>
                      <a:r>
                        <a:rPr lang="en-US" altLang="ko-KR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5</a:t>
                      </a:r>
                      <a:r>
                        <a:rPr lang="ko-KR" altLang="en-US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년 추가고지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3821607"/>
                  </a:ext>
                </a:extLst>
              </a:tr>
            </a:tbl>
          </a:graphicData>
        </a:graphic>
      </p:graphicFrame>
      <p:graphicFrame>
        <p:nvGraphicFramePr>
          <p:cNvPr id="51" name="표 50">
            <a:extLst>
              <a:ext uri="{FF2B5EF4-FFF2-40B4-BE49-F238E27FC236}">
                <a16:creationId xmlns:a16="http://schemas.microsoft.com/office/drawing/2014/main" id="{0E83335C-E337-7627-A17B-41EEC5CCCB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300985"/>
              </p:ext>
            </p:extLst>
          </p:nvPr>
        </p:nvGraphicFramePr>
        <p:xfrm>
          <a:off x="5274371" y="5236892"/>
          <a:ext cx="2518686" cy="1141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8686">
                  <a:extLst>
                    <a:ext uri="{9D8B030D-6E8A-4147-A177-3AD203B41FA5}">
                      <a16:colId xmlns:a16="http://schemas.microsoft.com/office/drawing/2014/main" val="1519293025"/>
                    </a:ext>
                  </a:extLst>
                </a:gridCol>
              </a:tblGrid>
              <a:tr h="45715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심뇌 유병자형 </a:t>
                      </a:r>
                      <a:r>
                        <a:rPr lang="en-US" altLang="ko-KR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(2</a:t>
                      </a:r>
                      <a:r>
                        <a:rPr lang="ko-KR" altLang="en-US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종</a:t>
                      </a:r>
                      <a:r>
                        <a:rPr lang="en-US" altLang="ko-KR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)</a:t>
                      </a:r>
                      <a:endParaRPr lang="ko-KR" altLang="en-US" dirty="0"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453993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3.1.(5).1 ~ 3.4.(5).4</a:t>
                      </a:r>
                    </a:p>
                    <a:p>
                      <a:pPr algn="ctr" latinLnBrk="1"/>
                      <a:r>
                        <a:rPr lang="ko-KR" altLang="en-US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암 </a:t>
                      </a:r>
                      <a:r>
                        <a:rPr lang="en-US" altLang="ko-KR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5</a:t>
                      </a:r>
                      <a:r>
                        <a:rPr lang="ko-KR" altLang="en-US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년 추가고지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3821607"/>
                  </a:ext>
                </a:extLst>
              </a:tr>
            </a:tbl>
          </a:graphicData>
        </a:graphic>
      </p:graphicFrame>
      <p:sp>
        <p:nvSpPr>
          <p:cNvPr id="52" name="TextBox 51">
            <a:extLst>
              <a:ext uri="{FF2B5EF4-FFF2-40B4-BE49-F238E27FC236}">
                <a16:creationId xmlns:a16="http://schemas.microsoft.com/office/drawing/2014/main" id="{B555CEAD-B2D9-1D0F-FD61-F2E44089642D}"/>
              </a:ext>
            </a:extLst>
          </p:cNvPr>
          <p:cNvSpPr txBox="1"/>
          <p:nvPr/>
        </p:nvSpPr>
        <p:spPr>
          <a:xfrm rot="20661512">
            <a:off x="3519162" y="4459605"/>
            <a:ext cx="135252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50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보험료 할인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2442640-E458-A008-1A80-C383625BDF0B}"/>
              </a:ext>
            </a:extLst>
          </p:cNvPr>
          <p:cNvSpPr txBox="1"/>
          <p:nvPr/>
        </p:nvSpPr>
        <p:spPr>
          <a:xfrm rot="397283">
            <a:off x="3523563" y="5734547"/>
            <a:ext cx="135252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5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보험료 할인</a:t>
            </a:r>
          </a:p>
        </p:txBody>
      </p:sp>
    </p:spTree>
    <p:extLst>
      <p:ext uri="{BB962C8B-B14F-4D97-AF65-F5344CB8AC3E}">
        <p14:creationId xmlns:p14="http://schemas.microsoft.com/office/powerpoint/2010/main" val="24930315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7D2715-C68F-411B-9977-1F3C479B1578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kumimoji="0" lang="ko-KR" altLang="en-US" sz="3200" b="0" i="0" u="none" strike="noStrike" kern="1200" cap="none" spc="0" normalizeH="0" baseline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내몸엔</a:t>
            </a:r>
            <a:r>
              <a:rPr kumimoji="0" lang="ko-KR" altLang="en-US" sz="32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간편보험 출시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B67232-060F-4B8A-821D-1466C856808C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E38F6A41-75E4-4630-901F-D0D2DFD70B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462" t="32907" b="6252"/>
          <a:stretch/>
        </p:blipFill>
        <p:spPr>
          <a:xfrm>
            <a:off x="775747" y="1760954"/>
            <a:ext cx="7285567" cy="294669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7501E7D9-B0A5-4126-9A4E-E29264FF77F7}"/>
              </a:ext>
            </a:extLst>
          </p:cNvPr>
          <p:cNvSpPr/>
          <p:nvPr/>
        </p:nvSpPr>
        <p:spPr>
          <a:xfrm>
            <a:off x="583068" y="1303865"/>
            <a:ext cx="7084346" cy="370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2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내몸엔</a:t>
            </a:r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(N) </a:t>
            </a:r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고지선택 설계화면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020AB2D8-CBC0-43A8-8955-1EA749BC4D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75" y="1217705"/>
            <a:ext cx="509379" cy="509379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D2C76A7C-005E-485B-B619-0F5C6ADBA904}"/>
              </a:ext>
            </a:extLst>
          </p:cNvPr>
          <p:cNvSpPr/>
          <p:nvPr/>
        </p:nvSpPr>
        <p:spPr>
          <a:xfrm>
            <a:off x="2532581" y="2607347"/>
            <a:ext cx="1954753" cy="1084503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0BF2F14-6981-4149-B26E-D61DC7F64E5E}"/>
              </a:ext>
            </a:extLst>
          </p:cNvPr>
          <p:cNvSpPr/>
          <p:nvPr/>
        </p:nvSpPr>
        <p:spPr>
          <a:xfrm>
            <a:off x="5627143" y="2616087"/>
            <a:ext cx="1954753" cy="148645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4EFE9EEC-A41C-46E2-B174-CA16EA0A13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796" y="3935772"/>
            <a:ext cx="4533298" cy="2388827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1A5BC855-E4D4-4A74-B452-B44BD407BB9C}"/>
              </a:ext>
            </a:extLst>
          </p:cNvPr>
          <p:cNvSpPr/>
          <p:nvPr/>
        </p:nvSpPr>
        <p:spPr>
          <a:xfrm>
            <a:off x="2345267" y="4021668"/>
            <a:ext cx="2616200" cy="269325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암유병자형 </a:t>
            </a:r>
            <a:r>
              <a:rPr lang="en-US" altLang="ko-KR" sz="14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3.4.4.4 </a:t>
            </a:r>
            <a:r>
              <a:rPr lang="ko-KR" altLang="en-US" sz="1400" dirty="0" err="1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선택시</a:t>
            </a:r>
            <a:endParaRPr lang="ko-KR" altLang="en-US" sz="1400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02516A9C-C597-4BF3-9AC9-4D20C4EDF27C}"/>
              </a:ext>
            </a:extLst>
          </p:cNvPr>
          <p:cNvSpPr/>
          <p:nvPr/>
        </p:nvSpPr>
        <p:spPr>
          <a:xfrm>
            <a:off x="2184400" y="4690534"/>
            <a:ext cx="2616200" cy="26932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C38AE13-E334-4817-9388-6FBB8B48E973}"/>
              </a:ext>
            </a:extLst>
          </p:cNvPr>
          <p:cNvSpPr/>
          <p:nvPr/>
        </p:nvSpPr>
        <p:spPr>
          <a:xfrm>
            <a:off x="2244560" y="5098543"/>
            <a:ext cx="1116707" cy="19312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50051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4F102A-C227-B349-0771-928D24B99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83EC2C2-0A29-9003-C304-960C8E78B2E9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kumimoji="0" lang="ko-KR" altLang="en-US" sz="3200" b="0" i="0" u="none" strike="noStrike" kern="1200" cap="none" spc="0" normalizeH="0" baseline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내몸엔</a:t>
            </a:r>
            <a:r>
              <a:rPr kumimoji="0" lang="ko-KR" altLang="en-US" sz="32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간편보험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1EFD5F-0F4D-767E-F886-930EA8D40BF2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9AA0725A-1D75-1AC7-3C94-A2C6962025C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6936" b="40067"/>
          <a:stretch>
            <a:fillRect/>
          </a:stretch>
        </p:blipFill>
        <p:spPr>
          <a:xfrm>
            <a:off x="152670" y="1190337"/>
            <a:ext cx="8616071" cy="4015510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AF3B875B-4B3D-3936-7816-8BC6C8B24197}"/>
              </a:ext>
            </a:extLst>
          </p:cNvPr>
          <p:cNvSpPr/>
          <p:nvPr/>
        </p:nvSpPr>
        <p:spPr>
          <a:xfrm>
            <a:off x="0" y="5205847"/>
            <a:ext cx="9144000" cy="11302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암 유병력자 → 심뇌 가입한도 </a:t>
            </a:r>
            <a:r>
              <a:rPr lang="en-US" altLang="ko-KR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UP</a:t>
            </a:r>
          </a:p>
          <a:p>
            <a:pPr algn="ctr"/>
            <a:r>
              <a:rPr lang="ko-KR" altLang="en-US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심뇌 유병력자 → 암 가입한도 </a:t>
            </a:r>
            <a:r>
              <a:rPr lang="en-US" altLang="ko-KR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UP</a:t>
            </a:r>
            <a:endParaRPr lang="ko-KR" altLang="en-US" sz="3200" dirty="0">
              <a:solidFill>
                <a:srgbClr val="FFFF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429904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1C1B09-CE8C-5D45-F5A2-9BE263CC1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4303CD0-74CB-BD1D-A553-D084DB6A0358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kumimoji="0" lang="ko-KR" altLang="en-US" sz="3200" b="0" i="0" u="none" strike="noStrike" kern="1200" cap="none" spc="0" normalizeH="0" baseline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내몸엔</a:t>
            </a:r>
            <a:r>
              <a:rPr kumimoji="0" lang="ko-KR" altLang="en-US" sz="32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간편보험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787CD2-3595-8CDC-3CD6-CF65F3F3FCD3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67BE358-9687-29E3-A111-21D78275B2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9799" b="5858"/>
          <a:stretch>
            <a:fillRect/>
          </a:stretch>
        </p:blipFill>
        <p:spPr>
          <a:xfrm>
            <a:off x="0" y="1377639"/>
            <a:ext cx="9174949" cy="445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5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E9DDB5-1697-C8D4-F23C-AF4895F38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EAD3F2A-8ED5-15AD-716A-470BDBC09B80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kumimoji="0" lang="ko-KR" altLang="en-US" sz="3200" b="0" i="0" u="none" strike="noStrike" kern="1200" cap="none" spc="0" normalizeH="0" baseline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내몸엔</a:t>
            </a:r>
            <a:r>
              <a:rPr kumimoji="0" lang="ko-KR" altLang="en-US" sz="32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간편보험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453EE3-53AC-FE48-4DFB-9CC5966F3AB5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81147F9B-911A-1B23-D663-9C6E03B9E5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290166"/>
              </p:ext>
            </p:extLst>
          </p:nvPr>
        </p:nvGraphicFramePr>
        <p:xfrm>
          <a:off x="223980" y="1188812"/>
          <a:ext cx="8696040" cy="4099187"/>
        </p:xfrm>
        <a:graphic>
          <a:graphicData uri="http://schemas.openxmlformats.org/drawingml/2006/table">
            <a:tbl>
              <a:tblPr firstRow="1" bandRow="1"/>
              <a:tblGrid>
                <a:gridCol w="508313">
                  <a:extLst>
                    <a:ext uri="{9D8B030D-6E8A-4147-A177-3AD203B41FA5}">
                      <a16:colId xmlns:a16="http://schemas.microsoft.com/office/drawing/2014/main" val="1167048704"/>
                    </a:ext>
                  </a:extLst>
                </a:gridCol>
                <a:gridCol w="576933">
                  <a:extLst>
                    <a:ext uri="{9D8B030D-6E8A-4147-A177-3AD203B41FA5}">
                      <a16:colId xmlns:a16="http://schemas.microsoft.com/office/drawing/2014/main" val="342482651"/>
                    </a:ext>
                  </a:extLst>
                </a:gridCol>
                <a:gridCol w="2655469">
                  <a:extLst>
                    <a:ext uri="{9D8B030D-6E8A-4147-A177-3AD203B41FA5}">
                      <a16:colId xmlns:a16="http://schemas.microsoft.com/office/drawing/2014/main" val="675674678"/>
                    </a:ext>
                  </a:extLst>
                </a:gridCol>
                <a:gridCol w="2655469">
                  <a:extLst>
                    <a:ext uri="{9D8B030D-6E8A-4147-A177-3AD203B41FA5}">
                      <a16:colId xmlns:a16="http://schemas.microsoft.com/office/drawing/2014/main" val="2551486313"/>
                    </a:ext>
                  </a:extLst>
                </a:gridCol>
                <a:gridCol w="2299856">
                  <a:extLst>
                    <a:ext uri="{9D8B030D-6E8A-4147-A177-3AD203B41FA5}">
                      <a16:colId xmlns:a16="http://schemas.microsoft.com/office/drawing/2014/main" val="1065372421"/>
                    </a:ext>
                  </a:extLst>
                </a:gridCol>
              </a:tblGrid>
              <a:tr h="504000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유</a:t>
                      </a:r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</a:t>
                      </a:r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형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(1</a:t>
                      </a:r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종</a:t>
                      </a:r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 </a:t>
                      </a:r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암 </a:t>
                      </a:r>
                      <a:r>
                        <a:rPr lang="ko-KR" altLang="en-US" sz="150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유병자형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(2</a:t>
                      </a:r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종</a:t>
                      </a:r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 </a:t>
                      </a:r>
                      <a:r>
                        <a:rPr lang="ko-KR" altLang="en-US" sz="150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심뇌유병자형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8D0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(3</a:t>
                      </a:r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종</a:t>
                      </a:r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 </a:t>
                      </a:r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유병자형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1789003"/>
                  </a:ext>
                </a:extLst>
              </a:tr>
              <a:tr h="504000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알</a:t>
                      </a:r>
                      <a:endParaRPr lang="en-US" altLang="ko-KR" sz="15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릴</a:t>
                      </a:r>
                      <a:endParaRPr lang="en-US" altLang="ko-KR" sz="15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의</a:t>
                      </a:r>
                      <a:endParaRPr lang="en-US" altLang="ko-KR" sz="15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무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①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500" b="1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3</a:t>
                      </a:r>
                      <a:r>
                        <a:rPr lang="ko-KR" altLang="en-US" sz="150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개월이내</a:t>
                      </a:r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질병확정진단</a:t>
                      </a:r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</a:t>
                      </a:r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질병의심소견</a:t>
                      </a:r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</a:t>
                      </a:r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입원</a:t>
                      </a:r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·</a:t>
                      </a:r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수술</a:t>
                      </a:r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·</a:t>
                      </a:r>
                      <a:r>
                        <a:rPr lang="ko-KR" altLang="en-US" sz="150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추가검사</a:t>
                      </a:r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재검사</a:t>
                      </a:r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r>
                        <a:rPr lang="ko-KR" altLang="en-US" sz="150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필요소견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5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3542265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현대해상 고딕OTF Bold" panose="020B0600000101010101" pitchFamily="34" charset="-127"/>
                        <a:ea typeface="현대해상 고딕OTF Bold" panose="020B0600000101010101" pitchFamily="34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②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1~4</a:t>
                      </a:r>
                      <a:r>
                        <a:rPr lang="ko-KR" altLang="en-US" sz="1500" b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</a:t>
                      </a:r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내 입원</a:t>
                      </a:r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/</a:t>
                      </a:r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수술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4929625"/>
                  </a:ext>
                </a:extLst>
              </a:tr>
              <a:tr h="82312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현대해상 고딕OTF Bold" panose="020B0600000101010101" pitchFamily="34" charset="-127"/>
                        <a:ea typeface="현대해상 고딕OTF Bold" panose="020B0600000101010101" pitchFamily="34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③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1~4</a:t>
                      </a:r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년내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암 진단</a:t>
                      </a: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/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입원</a:t>
                      </a: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/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수술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1~4</a:t>
                      </a:r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년내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심뇌 진단</a:t>
                      </a: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/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입원</a:t>
                      </a: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/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수술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1~4</a:t>
                      </a:r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년내 </a:t>
                      </a: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</a:t>
                      </a:r>
                      <a:r>
                        <a:rPr lang="ko-KR" altLang="en-US" sz="1500" baseline="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대질환</a:t>
                      </a:r>
                      <a:b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진단</a:t>
                      </a: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/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입원</a:t>
                      </a: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/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수술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6968756"/>
                  </a:ext>
                </a:extLst>
              </a:tr>
              <a:tr h="54006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2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현대해상 고딕OTF Bold" panose="020B0600000101010101" pitchFamily="34" charset="-127"/>
                        <a:ea typeface="현대해상 고딕OTF Bold" panose="020B0600000101010101" pitchFamily="34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추가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뇌</a:t>
                      </a: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·</a:t>
                      </a:r>
                      <a:r>
                        <a:rPr lang="ko-KR" altLang="en-US" sz="1500" baseline="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심질환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</a:t>
                      </a: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 </a:t>
                      </a:r>
                      <a:r>
                        <a:rPr lang="ko-KR" altLang="en-US" sz="1500" baseline="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추가고지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암 </a:t>
                      </a: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 추가고지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-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3769863"/>
                  </a:ext>
                </a:extLst>
              </a:tr>
              <a:tr h="612000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중대질환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</a:t>
                      </a:r>
                      <a:r>
                        <a:rPr lang="ko-KR" altLang="en-US" sz="150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대질환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</a:t>
                      </a: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: 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암</a:t>
                      </a: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협심증</a:t>
                      </a: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급성심근경색증</a:t>
                      </a: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심장판막증</a:t>
                      </a: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</a:t>
                      </a:r>
                      <a:r>
                        <a:rPr lang="ko-KR" altLang="en-US" sz="1500" baseline="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뇌졸중증</a:t>
                      </a: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뇌출혈</a:t>
                      </a: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뇌경색</a:t>
                      </a: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</a:p>
                    <a:p>
                      <a:pPr algn="ctr" latinLnBrk="1"/>
                      <a:r>
                        <a:rPr lang="en-US" altLang="ko-KR" sz="1500" baseline="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※ 6</a:t>
                      </a:r>
                      <a:r>
                        <a:rPr lang="ko-KR" altLang="en-US" sz="1500" baseline="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대질환에서 간경화증 제외</a:t>
                      </a:r>
                      <a:endParaRPr lang="ko-KR" altLang="en-US" sz="1500" dirty="0">
                        <a:solidFill>
                          <a:srgbClr val="FF0000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5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9418587"/>
                  </a:ext>
                </a:extLst>
              </a:tr>
              <a:tr h="6120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경증예외</a:t>
                      </a:r>
                      <a:b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질환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3~4</a:t>
                      </a:r>
                      <a:r>
                        <a:rPr lang="ko-KR" altLang="en-US" sz="150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년고지</a:t>
                      </a:r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</a:t>
                      </a:r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202</a:t>
                      </a:r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개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</a:t>
                      </a: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/ 1~2</a:t>
                      </a:r>
                      <a:r>
                        <a:rPr lang="ko-KR" altLang="en-US" sz="1500" baseline="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년고지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</a:t>
                      </a: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8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개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7897347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492FC8DD-E5D1-3266-335E-58F76833552C}"/>
              </a:ext>
            </a:extLst>
          </p:cNvPr>
          <p:cNvSpPr/>
          <p:nvPr/>
        </p:nvSpPr>
        <p:spPr>
          <a:xfrm>
            <a:off x="742682" y="2710048"/>
            <a:ext cx="5877482" cy="1351198"/>
          </a:xfrm>
          <a:prstGeom prst="rect">
            <a:avLst/>
          </a:prstGeom>
          <a:solidFill>
            <a:srgbClr val="FFFF00">
              <a:alpha val="10000"/>
            </a:srgbClr>
          </a:solidFill>
          <a:ln w="508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E1AE7C-6BBF-0987-1500-31082F79BAAA}"/>
              </a:ext>
            </a:extLst>
          </p:cNvPr>
          <p:cNvSpPr txBox="1"/>
          <p:nvPr/>
        </p:nvSpPr>
        <p:spPr>
          <a:xfrm>
            <a:off x="223980" y="5321575"/>
            <a:ext cx="47517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dirty="0">
                <a:solidFill>
                  <a:prstClr val="black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※ </a:t>
            </a:r>
            <a:r>
              <a:rPr lang="ko-KR" altLang="en-US" sz="1600" dirty="0">
                <a:solidFill>
                  <a:prstClr val="black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무사고전환제도 </a:t>
            </a:r>
            <a:r>
              <a:rPr lang="ko-KR" altLang="en-US" sz="1600" dirty="0" err="1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미운영</a:t>
            </a: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8AF0A6B-6744-450D-3533-93191984CD56}"/>
              </a:ext>
            </a:extLst>
          </p:cNvPr>
          <p:cNvSpPr/>
          <p:nvPr/>
        </p:nvSpPr>
        <p:spPr>
          <a:xfrm>
            <a:off x="0" y="5691941"/>
            <a:ext cx="9144000" cy="7078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0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합리적 고지</a:t>
            </a:r>
            <a:r>
              <a:rPr lang="en-US" altLang="ko-KR" sz="30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 </a:t>
            </a:r>
            <a:r>
              <a:rPr lang="ko-KR" altLang="en-US" sz="30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중대질환 </a:t>
            </a:r>
            <a:r>
              <a:rPr lang="en-US" altLang="ko-KR" sz="30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1~4</a:t>
            </a:r>
            <a:r>
              <a:rPr lang="ko-KR" altLang="en-US" sz="30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년</a:t>
            </a:r>
            <a:r>
              <a:rPr lang="ko-KR" altLang="en-US" sz="30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은 이제 </a:t>
            </a:r>
            <a:r>
              <a:rPr lang="ko-KR" altLang="en-US" sz="3000" dirty="0" err="1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내몸엔</a:t>
            </a:r>
            <a:r>
              <a:rPr lang="ko-KR" altLang="en-US" sz="30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간편으로</a:t>
            </a:r>
            <a:r>
              <a:rPr lang="en-US" altLang="ko-KR" sz="30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</a:t>
            </a:r>
            <a:endParaRPr lang="ko-KR" altLang="en-US" sz="3000" dirty="0">
              <a:solidFill>
                <a:srgbClr val="FFFF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072054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911" y="1905272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3</a:t>
            </a:r>
            <a:endParaRPr kumimoji="0" lang="ko-KR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46044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dirty="0" err="1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근골</a:t>
            </a:r>
            <a:r>
              <a:rPr lang="ko-KR" altLang="en-US" sz="5400" dirty="0" err="1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격계질환</a:t>
            </a:r>
            <a:r>
              <a:rPr lang="ko-KR" altLang="en-US" sz="54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54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주</a:t>
            </a:r>
            <a:r>
              <a:rPr lang="ko-KR" altLang="en-US" sz="54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요</a:t>
            </a:r>
            <a:r>
              <a:rPr lang="ko-KR" altLang="en-US" sz="54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치</a:t>
            </a:r>
            <a:r>
              <a:rPr lang="ko-KR" altLang="en-US" sz="54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료비</a:t>
            </a:r>
            <a:endParaRPr lang="en-US" altLang="ko-KR" sz="54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31398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6881B-F9E6-BA6D-66C4-E652B2C0F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FDDE5D-B278-4389-8B15-2C145168F451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en-US" altLang="ko-KR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7</a:t>
            </a: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 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주요 신설사항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448180-F44F-B31A-9E03-94CFA5063A7A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970052CD-9217-C4B0-0AD1-B31BF1B3C6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189216"/>
              </p:ext>
            </p:extLst>
          </p:nvPr>
        </p:nvGraphicFramePr>
        <p:xfrm>
          <a:off x="235527" y="1239520"/>
          <a:ext cx="8672946" cy="5194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8000">
                  <a:extLst>
                    <a:ext uri="{9D8B030D-6E8A-4147-A177-3AD203B41FA5}">
                      <a16:colId xmlns:a16="http://schemas.microsoft.com/office/drawing/2014/main" val="2117309217"/>
                    </a:ext>
                  </a:extLst>
                </a:gridCol>
                <a:gridCol w="4969164">
                  <a:extLst>
                    <a:ext uri="{9D8B030D-6E8A-4147-A177-3AD203B41FA5}">
                      <a16:colId xmlns:a16="http://schemas.microsoft.com/office/drawing/2014/main" val="879365778"/>
                    </a:ext>
                  </a:extLst>
                </a:gridCol>
                <a:gridCol w="1925782">
                  <a:extLst>
                    <a:ext uri="{9D8B030D-6E8A-4147-A177-3AD203B41FA5}">
                      <a16:colId xmlns:a16="http://schemas.microsoft.com/office/drawing/2014/main" val="9679455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654919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 err="1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근골격계질환</a:t>
                      </a:r>
                      <a:endParaRPr lang="en-US" altLang="ko-KR" sz="1500" b="1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주요치료비</a:t>
                      </a:r>
                      <a:endParaRPr lang="en-US" altLang="ko-KR" sz="1500" b="1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  <a:p>
                      <a:pPr algn="ctr" latinLnBrk="1"/>
                      <a:r>
                        <a:rPr lang="en-US" altLang="ko-KR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(</a:t>
                      </a:r>
                      <a:r>
                        <a:rPr lang="ko-KR" altLang="en-US" sz="1500" b="1" dirty="0" err="1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근골주치</a:t>
                      </a:r>
                      <a:r>
                        <a:rPr lang="en-US" altLang="ko-KR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)</a:t>
                      </a:r>
                      <a:endParaRPr lang="ko-KR" altLang="en-US" sz="1500" b="1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 err="1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근골격계질환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[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검사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,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시술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,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수술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,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재활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]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포괄 보장</a:t>
                      </a:r>
                      <a:endParaRPr lang="en-US" altLang="ko-KR" sz="1500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  <a:p>
                      <a:pPr latinLnBrk="1"/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 err="1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인공관절치환술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(M17) 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보장 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/ (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간편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) 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진단확정 문구 없음</a:t>
                      </a:r>
                      <a:endParaRPr lang="en-US" altLang="ko-KR" sz="1500" dirty="0">
                        <a:solidFill>
                          <a:srgbClr val="FF0000"/>
                        </a:solidFill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60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세까지 가입금액 최대 가능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 err="1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카티스템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5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백만</a:t>
                      </a:r>
                      <a:endParaRPr lang="en-US" altLang="ko-KR" sz="1500" dirty="0">
                        <a:solidFill>
                          <a:srgbClr val="FF0000"/>
                        </a:solidFill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도수치료 연 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15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회</a:t>
                      </a:r>
                      <a:endParaRPr lang="en-US" altLang="ko-KR" sz="1500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  (30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만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)</a:t>
                      </a:r>
                      <a:endParaRPr lang="ko-KR" altLang="en-US" sz="1500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6624247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 err="1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내몸엔</a:t>
                      </a:r>
                      <a:endParaRPr lang="en-US" altLang="ko-KR" sz="1500" b="1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간편보험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중대질환 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1~4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년 고지 대상자 신상품 출시</a:t>
                      </a:r>
                      <a:endParaRPr lang="en-US" altLang="ko-KR" sz="1500" dirty="0">
                        <a:solidFill>
                          <a:srgbClr val="FF0000"/>
                        </a:solidFill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  <a:p>
                      <a:pPr latinLnBrk="1"/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암유병자 심뇌 가입금액 ↑ 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/ </a:t>
                      </a:r>
                      <a:r>
                        <a:rPr lang="ko-KR" altLang="en-US" sz="1500" dirty="0" err="1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심뇌유병자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암 가입금액 ↑</a:t>
                      </a:r>
                      <a:endParaRPr lang="en-US" altLang="ko-KR" sz="1500" dirty="0">
                        <a:solidFill>
                          <a:srgbClr val="FF0000"/>
                        </a:solidFill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  <a:p>
                      <a:pPr latinLnBrk="1"/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  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※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유병자형 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/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암유병자형 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/ </a:t>
                      </a:r>
                      <a:r>
                        <a:rPr lang="ko-KR" altLang="en-US" sz="1500" dirty="0" err="1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심뇌유병자형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3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종 운영</a:t>
                      </a:r>
                      <a:endParaRPr lang="en-US" altLang="ko-KR" sz="1500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6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대 중증질환에서</a:t>
                      </a:r>
                      <a:endParaRPr lang="en-US" altLang="ko-KR" sz="1500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 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간경화증 삭제</a:t>
                      </a:r>
                      <a:endParaRPr lang="en-US" altLang="ko-KR" sz="1500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0984553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 err="1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굿앤굿</a:t>
                      </a:r>
                      <a:r>
                        <a:rPr lang="en-US" altLang="ko-KR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1540</a:t>
                      </a:r>
                    </a:p>
                    <a:p>
                      <a:pPr algn="ctr" latinLnBrk="1"/>
                      <a:r>
                        <a:rPr lang="ko-KR" altLang="en-US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신설담보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암 감액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/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면책 미적용 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(</a:t>
                      </a:r>
                      <a:r>
                        <a:rPr lang="ko-KR" altLang="en-US" sz="1500" dirty="0" err="1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암진단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2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천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, </a:t>
                      </a:r>
                      <a:r>
                        <a:rPr lang="ko-KR" altLang="en-US" sz="1500" dirty="0" err="1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암주치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1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천 가능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)</a:t>
                      </a:r>
                    </a:p>
                    <a:p>
                      <a:pPr latinLnBrk="1"/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출산지원금 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(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세번째 출산까지 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900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만원 지급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)</a:t>
                      </a:r>
                      <a:endParaRPr lang="en-US" altLang="ko-KR" sz="1500" dirty="0">
                        <a:solidFill>
                          <a:srgbClr val="FF0000"/>
                        </a:solidFill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 err="1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특정항바이러스제치료비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(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대상포진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,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수두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,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간염 등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212124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 err="1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굿앤굿어린이</a:t>
                      </a:r>
                      <a:r>
                        <a:rPr lang="en-US" altLang="ko-KR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Q</a:t>
                      </a:r>
                    </a:p>
                    <a:p>
                      <a:pPr algn="ctr" latinLnBrk="1"/>
                      <a:r>
                        <a:rPr lang="ko-KR" altLang="en-US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신설담보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 err="1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선별검사이상소견후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</a:t>
                      </a:r>
                      <a:r>
                        <a:rPr lang="ko-KR" altLang="en-US" sz="1500" dirty="0" err="1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융모막및양수검사지원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</a:t>
                      </a: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70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만</a:t>
                      </a:r>
                      <a:endParaRPr lang="en-US" altLang="ko-KR" sz="1500" dirty="0">
                        <a:solidFill>
                          <a:srgbClr val="FF0000"/>
                        </a:solidFill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안과통합보장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,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면역질환 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(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아토피 치료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) ,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감염질환 등</a:t>
                      </a:r>
                      <a:endParaRPr lang="en-US" altLang="ko-KR" sz="1500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1500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676655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간병인수술</a:t>
                      </a:r>
                      <a:endParaRPr lang="en-US" altLang="ko-KR" sz="1500" b="1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입원일당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(1~180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일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)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요양병원및의원제외限</a:t>
                      </a:r>
                      <a:endParaRPr lang="en-US" altLang="ko-KR" sz="1500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보험료 ↓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7996624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유방주요치료비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유방관련 포괄 보장 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[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검사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,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중증진단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,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치료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,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재건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]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1373202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질병수술 </a:t>
                      </a:r>
                      <a:r>
                        <a:rPr lang="en-US" altLang="ko-KR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(</a:t>
                      </a:r>
                      <a:r>
                        <a:rPr lang="ko-KR" altLang="en-US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비급여</a:t>
                      </a:r>
                      <a:r>
                        <a:rPr lang="en-US" altLang="ko-KR" sz="1500" b="1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)</a:t>
                      </a:r>
                      <a:endParaRPr lang="ko-KR" altLang="en-US" sz="1500" b="1" dirty="0">
                        <a:latin typeface="G마켓 산스 Light" panose="02000000000000000000" pitchFamily="50" charset="-127"/>
                        <a:ea typeface="G마켓 산스 Light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질병수술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(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비급여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)/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질병수술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(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비급여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,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종합병원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)/ </a:t>
                      </a:r>
                    </a:p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  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질병수술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(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비급여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,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상급종합병원</a:t>
                      </a:r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• </a:t>
                      </a:r>
                      <a:r>
                        <a:rPr lang="ko-KR" altLang="en-US" sz="1500" dirty="0">
                          <a:latin typeface="G마켓 산스 Light" panose="02000000000000000000" pitchFamily="50" charset="-127"/>
                          <a:ea typeface="G마켓 산스 Light" panose="02000000000000000000" pitchFamily="50" charset="-127"/>
                        </a:rPr>
                        <a:t>보험료 ↓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35046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59539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7CC6BBBF-84FD-4C1D-B065-F50B96B3FE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643198"/>
              </p:ext>
            </p:extLst>
          </p:nvPr>
        </p:nvGraphicFramePr>
        <p:xfrm>
          <a:off x="498764" y="1320800"/>
          <a:ext cx="8285017" cy="4925640"/>
        </p:xfrm>
        <a:graphic>
          <a:graphicData uri="http://schemas.openxmlformats.org/drawingml/2006/table">
            <a:tbl>
              <a:tblPr/>
              <a:tblGrid>
                <a:gridCol w="953470">
                  <a:extLst>
                    <a:ext uri="{9D8B030D-6E8A-4147-A177-3AD203B41FA5}">
                      <a16:colId xmlns:a16="http://schemas.microsoft.com/office/drawing/2014/main" val="867608013"/>
                    </a:ext>
                  </a:extLst>
                </a:gridCol>
                <a:gridCol w="1697735">
                  <a:extLst>
                    <a:ext uri="{9D8B030D-6E8A-4147-A177-3AD203B41FA5}">
                      <a16:colId xmlns:a16="http://schemas.microsoft.com/office/drawing/2014/main" val="365684514"/>
                    </a:ext>
                  </a:extLst>
                </a:gridCol>
                <a:gridCol w="2908962">
                  <a:extLst>
                    <a:ext uri="{9D8B030D-6E8A-4147-A177-3AD203B41FA5}">
                      <a16:colId xmlns:a16="http://schemas.microsoft.com/office/drawing/2014/main" val="2434467164"/>
                    </a:ext>
                  </a:extLst>
                </a:gridCol>
                <a:gridCol w="1362425">
                  <a:extLst>
                    <a:ext uri="{9D8B030D-6E8A-4147-A177-3AD203B41FA5}">
                      <a16:colId xmlns:a16="http://schemas.microsoft.com/office/drawing/2014/main" val="3198666197"/>
                    </a:ext>
                  </a:extLst>
                </a:gridCol>
                <a:gridCol w="1362425">
                  <a:extLst>
                    <a:ext uri="{9D8B030D-6E8A-4147-A177-3AD203B41FA5}">
                      <a16:colId xmlns:a16="http://schemas.microsoft.com/office/drawing/2014/main" val="224158500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구 분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 err="1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담보명</a:t>
                      </a:r>
                      <a:endParaRPr lang="ko-KR" altLang="en-US" sz="16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가입금액</a:t>
                      </a:r>
                      <a:br>
                        <a:rPr lang="en-US" altLang="ko-KR" sz="12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(~60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세</a:t>
                      </a:r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endParaRPr lang="ko-KR" altLang="en-US" sz="16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가입금액</a:t>
                      </a:r>
                      <a:b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(61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세</a:t>
                      </a:r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~)</a:t>
                      </a:r>
                      <a:endParaRPr lang="ko-KR" altLang="en-US" sz="16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7452387"/>
                  </a:ext>
                </a:extLst>
              </a:tr>
              <a:tr h="43856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검 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 err="1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관절경검사</a:t>
                      </a:r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급여</a:t>
                      </a:r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연간</a:t>
                      </a:r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회한</a:t>
                      </a:r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20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234369"/>
                  </a:ext>
                </a:extLst>
              </a:tr>
              <a:tr h="438564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수술</a:t>
                      </a:r>
                      <a:br>
                        <a:rPr lang="ko-KR" altLang="en-US" sz="1600" b="0" i="0" u="none" strike="noStrike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ko-KR" altLang="en-US" sz="1600" b="0" i="0" u="none" strike="noStrike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및 시술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인공관절수술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전치환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백만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20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9834700"/>
                  </a:ext>
                </a:extLst>
              </a:tr>
              <a:tr h="4385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 err="1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부분치환</a:t>
                      </a:r>
                      <a:endParaRPr lang="ko-KR" altLang="en-US" sz="16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50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10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265335"/>
                  </a:ext>
                </a:extLst>
              </a:tr>
              <a:tr h="4385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관절질환수술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관절경</a:t>
                      </a:r>
                      <a:r>
                        <a:rPr lang="ko-KR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外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백만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20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7493462"/>
                  </a:ext>
                </a:extLst>
              </a:tr>
              <a:tr h="4385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관절경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50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10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9056352"/>
                  </a:ext>
                </a:extLst>
              </a:tr>
              <a:tr h="4385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특정줄기세포치료</a:t>
                      </a:r>
                      <a:r>
                        <a:rPr lang="en-US" altLang="ko-K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6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카티스템</a:t>
                      </a:r>
                      <a:r>
                        <a:rPr lang="en-US" altLang="ko-K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B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</a:t>
                      </a:r>
                      <a:r>
                        <a:rPr lang="ko-KR" altLang="en-US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백만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B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</a:t>
                      </a:r>
                      <a:r>
                        <a:rPr lang="ko-KR" altLang="en-US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백만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626938"/>
                  </a:ext>
                </a:extLst>
              </a:tr>
              <a:tr h="4385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근골격계신경차단술</a:t>
                      </a:r>
                      <a:r>
                        <a:rPr lang="en-US" altLang="ko-K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급여</a:t>
                      </a:r>
                      <a:r>
                        <a:rPr lang="en-US" altLang="ko-K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</a:t>
                      </a:r>
                      <a:r>
                        <a:rPr lang="ko-KR" alt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연간</a:t>
                      </a:r>
                      <a:r>
                        <a:rPr lang="en-US" altLang="ko-K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</a:t>
                      </a:r>
                      <a:r>
                        <a:rPr lang="ko-KR" alt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회한</a:t>
                      </a:r>
                      <a:r>
                        <a:rPr lang="en-US" altLang="ko-K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20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9677340"/>
                  </a:ext>
                </a:extLst>
              </a:tr>
              <a:tr h="4385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관절통증주사치료</a:t>
                      </a:r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급여</a:t>
                      </a:r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연간</a:t>
                      </a:r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회한</a:t>
                      </a:r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3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0358948"/>
                  </a:ext>
                </a:extLst>
              </a:tr>
              <a:tr h="4385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특정시술치료</a:t>
                      </a:r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600" b="0" i="0" u="none" strike="noStrike" dirty="0" err="1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도수정복술</a:t>
                      </a:r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)(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급여</a:t>
                      </a:r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연간</a:t>
                      </a:r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회한</a:t>
                      </a:r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20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5592799"/>
                  </a:ext>
                </a:extLst>
              </a:tr>
              <a:tr h="43856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재 활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근골격계</a:t>
                      </a:r>
                      <a:r>
                        <a:rPr lang="ko-KR" altLang="en-US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재활치료</a:t>
                      </a:r>
                      <a:r>
                        <a:rPr lang="en-US" altLang="ko-K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급여</a:t>
                      </a:r>
                      <a:r>
                        <a:rPr lang="en-US" altLang="ko-K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</a:t>
                      </a:r>
                      <a:r>
                        <a:rPr lang="ko-KR" alt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연간</a:t>
                      </a:r>
                      <a:r>
                        <a:rPr lang="en-US" altLang="ko-K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15</a:t>
                      </a:r>
                      <a:r>
                        <a:rPr lang="ko-KR" alt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회한</a:t>
                      </a:r>
                      <a:r>
                        <a:rPr lang="en-US" altLang="ko-K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B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B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</a:t>
                      </a:r>
                      <a:r>
                        <a:rPr lang="ko-KR" altLang="en-US" sz="16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04961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FB0F76C-3390-2E39-831D-A5B04A3AE7E9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kumimoji="0" lang="ko-KR" altLang="en-US" sz="3200" b="0" i="0" u="none" strike="noStrike" kern="1200" cap="none" spc="0" normalizeH="0" baseline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근골격계질환</a:t>
            </a:r>
            <a:r>
              <a:rPr kumimoji="0" lang="ko-KR" altLang="en-US" sz="32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주요치료비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2FF171-8D54-F3CB-94E3-9DE95DB9B27C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393851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D98C858-BA78-424F-A267-A364D1D0A7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0493" y="2616129"/>
            <a:ext cx="6072142" cy="377984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B98E683-F902-56F0-2AC6-6C43E53C90E7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kumimoji="0" lang="ko-KR" altLang="en-US" sz="3200" b="0" i="0" u="none" strike="noStrike" kern="1200" cap="none" spc="0" normalizeH="0" baseline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근골격계질환</a:t>
            </a:r>
            <a:r>
              <a:rPr kumimoji="0" lang="ko-KR" altLang="en-US" sz="32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주요치료비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50D14E-6D65-126B-648D-2BBC8BED67A1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E37F707-0006-DBDF-E32D-B299B6C0DE8A}"/>
              </a:ext>
            </a:extLst>
          </p:cNvPr>
          <p:cNvSpPr/>
          <p:nvPr/>
        </p:nvSpPr>
        <p:spPr bwMode="auto">
          <a:xfrm>
            <a:off x="182379" y="1306605"/>
            <a:ext cx="8800256" cy="1170925"/>
          </a:xfrm>
          <a:prstGeom prst="roundRect">
            <a:avLst/>
          </a:prstGeom>
          <a:solidFill>
            <a:srgbClr val="FACC8E">
              <a:alpha val="3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67952D0B-532E-E76B-2A9F-59C2E6B4F9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586" y="3132543"/>
            <a:ext cx="2283826" cy="2582324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6FF58BF3-F867-F2C7-86B1-A374658A9E3D}"/>
              </a:ext>
            </a:extLst>
          </p:cNvPr>
          <p:cNvSpPr/>
          <p:nvPr/>
        </p:nvSpPr>
        <p:spPr>
          <a:xfrm>
            <a:off x="2987962" y="2616129"/>
            <a:ext cx="2453613" cy="3689694"/>
          </a:xfrm>
          <a:prstGeom prst="rect">
            <a:avLst/>
          </a:prstGeom>
          <a:noFill/>
          <a:ln w="76200">
            <a:solidFill>
              <a:srgbClr val="EA663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A088D93-1293-9512-B05A-6C51BB854D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391" y="1330228"/>
            <a:ext cx="8692244" cy="114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760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AD5388-BBF2-A286-7E20-0A566E0838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581B24E0-50A3-444E-BCB6-7B005037C9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5930"/>
          <a:stretch/>
        </p:blipFill>
        <p:spPr>
          <a:xfrm>
            <a:off x="0" y="1524229"/>
            <a:ext cx="9144000" cy="24053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89557F6-BD0A-493E-AD01-3DC13DC35E51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kumimoji="0" lang="ko-KR" altLang="en-US" sz="3200" b="0" i="0" u="none" strike="noStrike" kern="1200" cap="none" spc="0" normalizeH="0" baseline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근골격계질환</a:t>
            </a:r>
            <a:r>
              <a:rPr kumimoji="0" lang="ko-KR" altLang="en-US" sz="32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주요치료비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FEBD66-D395-4FBD-95A4-817998D77207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7233743-58DA-47C1-AD14-208AD93303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3517"/>
          <a:stretch/>
        </p:blipFill>
        <p:spPr>
          <a:xfrm>
            <a:off x="0" y="4131116"/>
            <a:ext cx="9144000" cy="2405309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D3C3A8BD-84E1-46E4-909E-E3D9A4C4A9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0761"/>
          <a:stretch/>
        </p:blipFill>
        <p:spPr>
          <a:xfrm>
            <a:off x="7286960" y="3938005"/>
            <a:ext cx="1730711" cy="1572937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93F3B5A7-0F96-41A9-B8D7-AC4C5A238DBE}"/>
              </a:ext>
            </a:extLst>
          </p:cNvPr>
          <p:cNvSpPr/>
          <p:nvPr/>
        </p:nvSpPr>
        <p:spPr>
          <a:xfrm>
            <a:off x="616934" y="1261945"/>
            <a:ext cx="7084346" cy="370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2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자가골수</a:t>
            </a:r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줄기세포 치료</a:t>
            </a:r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</a:t>
            </a:r>
            <a:r>
              <a:rPr lang="ko-KR" altLang="en-US" sz="22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카티스템</a:t>
            </a:r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</a:t>
            </a:r>
            <a:endParaRPr lang="ko-KR" altLang="en-US" sz="2200" dirty="0">
              <a:solidFill>
                <a:schemeClr val="tx1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30D1B061-0EB7-4F04-8A17-E804F009F3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69" y="1163361"/>
            <a:ext cx="509379" cy="509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9289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5C081D-8E17-47EE-B967-E2264302C319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kumimoji="0" lang="ko-KR" altLang="en-US" sz="3200" b="0" i="0" u="none" strike="noStrike" kern="1200" cap="none" spc="0" normalizeH="0" baseline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근골격계질환</a:t>
            </a:r>
            <a:r>
              <a:rPr kumimoji="0" lang="ko-KR" altLang="en-US" sz="32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주요치료비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B6C199-8C32-4019-8A21-21DD7466F8BF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6CC0B21F-04DE-4EE4-BE61-295D7C71306F}"/>
              </a:ext>
            </a:extLst>
          </p:cNvPr>
          <p:cNvSpPr/>
          <p:nvPr/>
        </p:nvSpPr>
        <p:spPr>
          <a:xfrm>
            <a:off x="616934" y="1261945"/>
            <a:ext cx="7084346" cy="370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2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자가골수</a:t>
            </a:r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줄기세포 치료</a:t>
            </a:r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</a:t>
            </a:r>
            <a:r>
              <a:rPr lang="ko-KR" altLang="en-US" sz="22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카티스템</a:t>
            </a:r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</a:t>
            </a:r>
            <a:endParaRPr lang="ko-KR" altLang="en-US" sz="2200" dirty="0">
              <a:solidFill>
                <a:schemeClr val="tx1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D3E0615-0512-431B-8682-6051102793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69" y="1163361"/>
            <a:ext cx="509379" cy="509379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6FBF97CB-C303-411A-B399-CF4670A31C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558" y="1672741"/>
            <a:ext cx="3951083" cy="2256328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4D838618-B357-4166-AC6C-4A3D2C8588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3027" y="1703683"/>
            <a:ext cx="4787094" cy="3664164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A5DFAD3D-5451-4183-8CE3-18046DC14DD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156" b="62166"/>
          <a:stretch/>
        </p:blipFill>
        <p:spPr>
          <a:xfrm>
            <a:off x="4659085" y="5508325"/>
            <a:ext cx="4199407" cy="834971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F31D49BC-9EDD-4550-83DE-B6FAE9EBB80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0903"/>
          <a:stretch/>
        </p:blipFill>
        <p:spPr>
          <a:xfrm>
            <a:off x="8961748" y="5223933"/>
            <a:ext cx="4474852" cy="1304239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04CEAFF9-BFC6-498C-B9E1-DEE6424F11EC}"/>
              </a:ext>
            </a:extLst>
          </p:cNvPr>
          <p:cNvSpPr/>
          <p:nvPr/>
        </p:nvSpPr>
        <p:spPr>
          <a:xfrm>
            <a:off x="4860760" y="2635442"/>
            <a:ext cx="3951083" cy="96990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52AE5844-5F2B-4D9F-94F6-6A6CCDB78CE8}"/>
              </a:ext>
            </a:extLst>
          </p:cNvPr>
          <p:cNvSpPr/>
          <p:nvPr/>
        </p:nvSpPr>
        <p:spPr>
          <a:xfrm>
            <a:off x="4659086" y="4637315"/>
            <a:ext cx="4199407" cy="1807028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034CFF68-DA24-47E3-B130-53A802F72028}"/>
              </a:ext>
            </a:extLst>
          </p:cNvPr>
          <p:cNvSpPr/>
          <p:nvPr/>
        </p:nvSpPr>
        <p:spPr>
          <a:xfrm>
            <a:off x="4159107" y="4639784"/>
            <a:ext cx="499977" cy="1807028"/>
          </a:xfrm>
          <a:prstGeom prst="rect">
            <a:avLst/>
          </a:prstGeom>
          <a:solidFill>
            <a:srgbClr val="00206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보장미적용</a:t>
            </a:r>
            <a:endParaRPr lang="ko-KR" altLang="en-US" dirty="0">
              <a:solidFill>
                <a:schemeClr val="bg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539FF77-F02D-4EDA-B48C-7201AB9D1502}"/>
              </a:ext>
            </a:extLst>
          </p:cNvPr>
          <p:cNvSpPr txBox="1"/>
          <p:nvPr/>
        </p:nvSpPr>
        <p:spPr>
          <a:xfrm>
            <a:off x="401840" y="4432755"/>
            <a:ext cx="36540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지급기준 </a:t>
            </a:r>
            <a:r>
              <a:rPr lang="en-US" altLang="ko-KR" sz="2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: </a:t>
            </a:r>
          </a:p>
          <a:p>
            <a:r>
              <a:rPr lang="en-US" altLang="ko-KR" sz="2800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ICRS Grade 4</a:t>
            </a:r>
            <a:r>
              <a:rPr lang="ko-KR" altLang="en-US" sz="2800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등급</a:t>
            </a:r>
            <a:endParaRPr lang="en-US" altLang="ko-KR" sz="2800" dirty="0">
              <a:solidFill>
                <a:srgbClr val="C0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r>
              <a:rPr lang="en-US" altLang="ko-KR" sz="14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(</a:t>
            </a:r>
            <a:r>
              <a:rPr lang="ko-KR" altLang="en-US" sz="1400" dirty="0" err="1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금기증</a:t>
            </a:r>
            <a:r>
              <a:rPr lang="ko-KR" altLang="en-US" sz="14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약관 별도확인</a:t>
            </a:r>
            <a:r>
              <a:rPr lang="en-US" altLang="ko-KR" sz="14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735262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03F2870-99D8-40FE-BAFC-283ADD2ED5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4382" y="4313714"/>
            <a:ext cx="4191361" cy="2039065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C7FDB7C0-8D6B-468B-85D9-D495083ABA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3144" y="1998983"/>
            <a:ext cx="4046186" cy="2279882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721DD9DF-68A1-4CCC-A7F6-DF00D72ADD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710" y="4313714"/>
            <a:ext cx="4191361" cy="20390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B5E26DD-6400-9EA2-7C00-51E73E6B72D1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kumimoji="0" lang="ko-KR" altLang="en-US" sz="3200" b="0" i="0" u="none" strike="noStrike" kern="1200" cap="none" spc="0" normalizeH="0" baseline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근골격계질환</a:t>
            </a:r>
            <a:r>
              <a:rPr kumimoji="0" lang="ko-KR" altLang="en-US" sz="32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주요치료비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7DB97E3-158A-D8A7-2EAE-81250A4011A5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EDE91331-0FED-B138-B70D-F58797E50CE6}"/>
              </a:ext>
            </a:extLst>
          </p:cNvPr>
          <p:cNvSpPr/>
          <p:nvPr/>
        </p:nvSpPr>
        <p:spPr>
          <a:xfrm>
            <a:off x="143437" y="1909482"/>
            <a:ext cx="4322982" cy="4572000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5041DB0D-E450-3AB7-83E4-5668B773397E}"/>
              </a:ext>
            </a:extLst>
          </p:cNvPr>
          <p:cNvSpPr/>
          <p:nvPr/>
        </p:nvSpPr>
        <p:spPr>
          <a:xfrm>
            <a:off x="140587" y="1253967"/>
            <a:ext cx="4325832" cy="655515"/>
          </a:xfrm>
          <a:prstGeom prst="rect">
            <a:avLst/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건강체</a:t>
            </a:r>
            <a:r>
              <a:rPr lang="en-US" altLang="ko-KR" sz="24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</a:t>
            </a:r>
            <a:r>
              <a:rPr lang="ko-KR" altLang="en-US" sz="2400" dirty="0" err="1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표준체</a:t>
            </a:r>
            <a:r>
              <a:rPr lang="en-US" altLang="ko-KR" sz="24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 </a:t>
            </a:r>
            <a:r>
              <a:rPr lang="ko-KR" altLang="en-US" sz="24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약관</a:t>
            </a: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81BC7E67-88C8-36CA-5146-BB3175EF239F}"/>
              </a:ext>
            </a:extLst>
          </p:cNvPr>
          <p:cNvSpPr/>
          <p:nvPr/>
        </p:nvSpPr>
        <p:spPr>
          <a:xfrm>
            <a:off x="4629911" y="1253966"/>
            <a:ext cx="4325832" cy="655515"/>
          </a:xfrm>
          <a:prstGeom prst="rect">
            <a:avLst/>
          </a:prstGeom>
          <a:solidFill>
            <a:schemeClr val="accent2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간편보험 약관</a:t>
            </a: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8D06CECB-4FEB-9A32-35C7-B0CB6D6273B9}"/>
              </a:ext>
            </a:extLst>
          </p:cNvPr>
          <p:cNvSpPr/>
          <p:nvPr/>
        </p:nvSpPr>
        <p:spPr>
          <a:xfrm>
            <a:off x="4627377" y="1909482"/>
            <a:ext cx="4322982" cy="4572000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09641DE4-4BE2-101F-1FEA-8D0A304768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641" y="1920026"/>
            <a:ext cx="4221430" cy="2376264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A0E2274A-BCD0-86AC-104D-CCC6E6E14D0E}"/>
              </a:ext>
            </a:extLst>
          </p:cNvPr>
          <p:cNvSpPr/>
          <p:nvPr/>
        </p:nvSpPr>
        <p:spPr>
          <a:xfrm>
            <a:off x="1644074" y="3325092"/>
            <a:ext cx="655782" cy="249382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CD87FF5-E6C8-E6B7-2C13-22B31CE99728}"/>
              </a:ext>
            </a:extLst>
          </p:cNvPr>
          <p:cNvSpPr/>
          <p:nvPr/>
        </p:nvSpPr>
        <p:spPr>
          <a:xfrm>
            <a:off x="3652983" y="3355111"/>
            <a:ext cx="655782" cy="249382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A16F4334-CEA9-31F3-CD42-AD51D215E3C9}"/>
              </a:ext>
            </a:extLst>
          </p:cNvPr>
          <p:cNvSpPr/>
          <p:nvPr/>
        </p:nvSpPr>
        <p:spPr>
          <a:xfrm>
            <a:off x="1842656" y="5408104"/>
            <a:ext cx="655782" cy="249382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6C0D4E7-86D7-32BB-7B3C-64E0A09EA1D7}"/>
              </a:ext>
            </a:extLst>
          </p:cNvPr>
          <p:cNvSpPr/>
          <p:nvPr/>
        </p:nvSpPr>
        <p:spPr>
          <a:xfrm>
            <a:off x="1842656" y="5648250"/>
            <a:ext cx="655782" cy="249382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175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62B9540-42F3-17AE-D2CD-D911BFDE2FAC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kumimoji="0" lang="ko-KR" altLang="en-US" sz="3200" b="0" i="0" u="none" strike="noStrike" kern="1200" cap="none" spc="0" normalizeH="0" baseline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근골격계질환</a:t>
            </a:r>
            <a:r>
              <a:rPr kumimoji="0" lang="ko-KR" altLang="en-US" sz="32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주요치료비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3E11EE-B5F7-979C-C374-1639FA660D28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56FC879A-2213-4D9F-0199-9B821273AD72}"/>
              </a:ext>
            </a:extLst>
          </p:cNvPr>
          <p:cNvSpPr/>
          <p:nvPr/>
        </p:nvSpPr>
        <p:spPr>
          <a:xfrm>
            <a:off x="143437" y="1909482"/>
            <a:ext cx="4322982" cy="4572000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FE048898-CAF1-4DB1-EF33-C7A51464753F}"/>
              </a:ext>
            </a:extLst>
          </p:cNvPr>
          <p:cNvSpPr/>
          <p:nvPr/>
        </p:nvSpPr>
        <p:spPr>
          <a:xfrm>
            <a:off x="140587" y="1253967"/>
            <a:ext cx="4325832" cy="655515"/>
          </a:xfrm>
          <a:prstGeom prst="rect">
            <a:avLst/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건강체</a:t>
            </a:r>
            <a:r>
              <a:rPr lang="en-US" altLang="ko-KR" sz="24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</a:t>
            </a:r>
            <a:r>
              <a:rPr lang="ko-KR" altLang="en-US" sz="2400" dirty="0" err="1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표준체</a:t>
            </a:r>
            <a:r>
              <a:rPr lang="en-US" altLang="ko-KR" sz="24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 </a:t>
            </a:r>
            <a:r>
              <a:rPr lang="ko-KR" altLang="en-US" sz="24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약관</a:t>
            </a:r>
            <a:r>
              <a:rPr lang="en-US" altLang="ko-KR" sz="24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</a:t>
            </a:r>
            <a:r>
              <a:rPr lang="ko-KR" altLang="en-US" sz="24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감액 無</a:t>
            </a:r>
            <a:r>
              <a:rPr lang="en-US" altLang="ko-KR" sz="24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</a:t>
            </a:r>
            <a:endParaRPr lang="ko-KR" altLang="en-US" sz="24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D60A7898-E1ED-DB7A-70F0-9913E37076FD}"/>
              </a:ext>
            </a:extLst>
          </p:cNvPr>
          <p:cNvSpPr/>
          <p:nvPr/>
        </p:nvSpPr>
        <p:spPr>
          <a:xfrm>
            <a:off x="4629911" y="1253966"/>
            <a:ext cx="4325832" cy="655515"/>
          </a:xfrm>
          <a:prstGeom prst="rect">
            <a:avLst/>
          </a:prstGeom>
          <a:solidFill>
            <a:schemeClr val="accent2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간편보험 약관</a:t>
            </a:r>
            <a:r>
              <a:rPr lang="en-US" altLang="ko-KR" sz="24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(1</a:t>
            </a:r>
            <a:r>
              <a:rPr lang="ko-KR" altLang="en-US" sz="2400" dirty="0" err="1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년이내</a:t>
            </a:r>
            <a:r>
              <a:rPr lang="ko-KR" altLang="en-US" sz="24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en-US" altLang="ko-KR" sz="24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50%)</a:t>
            </a:r>
            <a:endParaRPr lang="ko-KR" altLang="en-US" sz="24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78405C12-B6F6-FB85-17D0-3EB002CF9487}"/>
              </a:ext>
            </a:extLst>
          </p:cNvPr>
          <p:cNvSpPr/>
          <p:nvPr/>
        </p:nvSpPr>
        <p:spPr>
          <a:xfrm>
            <a:off x="4627377" y="1909482"/>
            <a:ext cx="4322982" cy="4572000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F7419784-3611-749D-08B1-6FF978499F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6118" y="1949822"/>
            <a:ext cx="3953435" cy="437926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41BA35D3-F3B3-85E4-07B3-80C31DD8B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641" y="1949820"/>
            <a:ext cx="4232930" cy="4531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4217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C457F1E-6DB4-EB8A-5DCB-96E93824269F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kumimoji="0" lang="ko-KR" altLang="en-US" sz="3200" b="0" i="0" u="none" strike="noStrike" kern="1200" cap="none" spc="0" normalizeH="0" baseline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근골격계질환</a:t>
            </a:r>
            <a:r>
              <a:rPr kumimoji="0" lang="ko-KR" altLang="en-US" sz="32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주요치료비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5A1D2B-0173-50E7-72F2-04FC71313DE0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B3E712D6-8DFF-3990-54AF-46D96CC2258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376"/>
          <a:stretch>
            <a:fillRect/>
          </a:stretch>
        </p:blipFill>
        <p:spPr>
          <a:xfrm>
            <a:off x="616934" y="1660492"/>
            <a:ext cx="5322048" cy="474982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28F876C-756D-3762-80C1-136D7534C349}"/>
              </a:ext>
            </a:extLst>
          </p:cNvPr>
          <p:cNvSpPr txBox="1"/>
          <p:nvPr/>
        </p:nvSpPr>
        <p:spPr>
          <a:xfrm>
            <a:off x="6101975" y="2894399"/>
            <a:ext cx="27521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err="1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관절증</a:t>
            </a:r>
            <a:endParaRPr lang="en-US" altLang="ko-KR" sz="40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algn="ctr"/>
            <a:r>
              <a:rPr lang="en-US" altLang="ko-KR" sz="4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M15~M19</a:t>
            </a:r>
          </a:p>
          <a:p>
            <a:pPr algn="ctr"/>
            <a:r>
              <a:rPr lang="ko-KR" altLang="en-US" sz="4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보장 가능</a:t>
            </a:r>
            <a:r>
              <a:rPr lang="en-US" altLang="ko-KR" sz="4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</a:t>
            </a:r>
            <a:endParaRPr lang="ko-KR" altLang="en-US" sz="40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92977CB2-7DC6-4D97-B7EE-9E3DDACE96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69" y="1163361"/>
            <a:ext cx="509379" cy="50937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B52C9D0-9C61-3092-41C3-272B0CB16401}"/>
              </a:ext>
            </a:extLst>
          </p:cNvPr>
          <p:cNvSpPr/>
          <p:nvPr/>
        </p:nvSpPr>
        <p:spPr>
          <a:xfrm>
            <a:off x="616934" y="1261945"/>
            <a:ext cx="7084346" cy="370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2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인공관절치환술</a:t>
            </a:r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보장범위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21030277-114C-5677-8302-04062E7BFBE8}"/>
              </a:ext>
            </a:extLst>
          </p:cNvPr>
          <p:cNvSpPr/>
          <p:nvPr/>
        </p:nvSpPr>
        <p:spPr>
          <a:xfrm>
            <a:off x="766618" y="3318168"/>
            <a:ext cx="5172363" cy="302491"/>
          </a:xfrm>
          <a:prstGeom prst="rect">
            <a:avLst/>
          </a:prstGeom>
          <a:solidFill>
            <a:srgbClr val="FFFF00">
              <a:alpha val="20000"/>
            </a:srgbClr>
          </a:solidFill>
          <a:ln w="444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77550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ED3AFB51-3090-9B8E-28EA-5563EE580E49}"/>
              </a:ext>
            </a:extLst>
          </p:cNvPr>
          <p:cNvSpPr/>
          <p:nvPr/>
        </p:nvSpPr>
        <p:spPr>
          <a:xfrm>
            <a:off x="571659" y="4206350"/>
            <a:ext cx="3946551" cy="182604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D7701F78-95B0-DBBA-E8B0-BAF2D10301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2751" y="1738828"/>
            <a:ext cx="3946551" cy="432942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517F82D2-1047-01F7-A192-C67954A6CDF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8108"/>
          <a:stretch>
            <a:fillRect/>
          </a:stretch>
        </p:blipFill>
        <p:spPr>
          <a:xfrm>
            <a:off x="361764" y="1810546"/>
            <a:ext cx="4300611" cy="224150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58FFE3E-F768-77AC-94CB-17EDD3FF3A45}"/>
              </a:ext>
            </a:extLst>
          </p:cNvPr>
          <p:cNvSpPr txBox="1"/>
          <p:nvPr/>
        </p:nvSpPr>
        <p:spPr>
          <a:xfrm>
            <a:off x="563281" y="4278068"/>
            <a:ext cx="378340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>
                <a:solidFill>
                  <a:srgbClr val="C0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신경차단술이란</a:t>
            </a:r>
            <a:r>
              <a:rPr lang="en-US" altLang="ko-KR" dirty="0">
                <a:solidFill>
                  <a:srgbClr val="C0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?</a:t>
            </a:r>
          </a:p>
          <a:p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척추디스크나 협착증 등으로 인해</a:t>
            </a:r>
            <a:endParaRPr lang="en-US" altLang="ko-KR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  <a:p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통증을 유발하는 신경 주위에 약물을</a:t>
            </a:r>
            <a:endParaRPr lang="en-US" altLang="ko-KR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  <a:p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주입하여 염증을 가라앉히고 </a:t>
            </a:r>
            <a:endParaRPr lang="en-US" altLang="ko-KR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  <a:p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통증 신호를 차단하는 </a:t>
            </a:r>
            <a:endParaRPr lang="en-US" altLang="ko-KR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  <a:p>
            <a:r>
              <a:rPr lang="ko-KR" altLang="en-US" dirty="0">
                <a:solidFill>
                  <a:srgbClr val="0070C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비수술적 주사치료</a:t>
            </a:r>
            <a:endParaRPr lang="ko-KR" altLang="en-US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1501B0-9552-7BF8-E808-203CD375B07E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kumimoji="0" lang="ko-KR" altLang="en-US" sz="3200" b="0" i="0" u="none" strike="noStrike" kern="1200" cap="none" spc="0" normalizeH="0" baseline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근골격계질환</a:t>
            </a:r>
            <a:r>
              <a:rPr kumimoji="0" lang="ko-KR" altLang="en-US" sz="32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주요치료비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2AE40C-0D64-388C-9991-9D7E2DC43D88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54C2C14-CCE1-4C60-FB23-32A6D18257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69" y="1163361"/>
            <a:ext cx="509379" cy="50937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6B541797-A37F-D1C9-8E8E-875F19109A40}"/>
              </a:ext>
            </a:extLst>
          </p:cNvPr>
          <p:cNvSpPr/>
          <p:nvPr/>
        </p:nvSpPr>
        <p:spPr>
          <a:xfrm>
            <a:off x="616934" y="1261945"/>
            <a:ext cx="7084346" cy="370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2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근골격계신경차단술</a:t>
            </a:r>
            <a:endParaRPr lang="ko-KR" altLang="en-US" sz="2200" dirty="0">
              <a:solidFill>
                <a:schemeClr val="tx1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240593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3382B30-FEF4-9290-43BA-2C798806CBA6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근골격계질환</a:t>
            </a: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주요치료비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1C3FAA-F732-6BCC-6AFE-48D9C96B84FB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A89489AA-B8EB-FC78-39F6-C9F8DC4377AD}"/>
              </a:ext>
            </a:extLst>
          </p:cNvPr>
          <p:cNvSpPr/>
          <p:nvPr/>
        </p:nvSpPr>
        <p:spPr>
          <a:xfrm>
            <a:off x="414548" y="1789491"/>
            <a:ext cx="3509819" cy="1298682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변경 전</a:t>
            </a:r>
            <a:endParaRPr lang="en-US" altLang="ko-KR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algn="ctr"/>
            <a:r>
              <a:rPr lang="ko-KR" altLang="en-US" sz="2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비급여 </a:t>
            </a:r>
            <a:r>
              <a:rPr lang="en-US" altLang="ko-KR" sz="28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10</a:t>
            </a:r>
            <a:r>
              <a:rPr lang="ko-KR" altLang="en-US" sz="28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만원</a:t>
            </a: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5AC30AD2-3BE4-B584-D3FD-DB6DE2465FA4}"/>
              </a:ext>
            </a:extLst>
          </p:cNvPr>
          <p:cNvSpPr/>
          <p:nvPr/>
        </p:nvSpPr>
        <p:spPr>
          <a:xfrm>
            <a:off x="5088145" y="1761876"/>
            <a:ext cx="3509819" cy="1298682"/>
          </a:xfrm>
          <a:prstGeom prst="roundRect">
            <a:avLst/>
          </a:prstGeom>
          <a:solidFill>
            <a:srgbClr val="F28D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변경 후</a:t>
            </a:r>
            <a:endParaRPr lang="en-US" altLang="ko-KR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algn="ctr"/>
            <a:r>
              <a:rPr lang="ko-KR" altLang="en-US" sz="2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관리급여 </a:t>
            </a:r>
            <a:r>
              <a:rPr lang="en-US" altLang="ko-KR" sz="28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43,850</a:t>
            </a:r>
            <a:r>
              <a:rPr lang="ko-KR" altLang="en-US" sz="28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원</a:t>
            </a:r>
            <a:endParaRPr lang="en-US" altLang="ko-KR" sz="2800" dirty="0">
              <a:solidFill>
                <a:srgbClr val="FFFF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algn="ctr"/>
            <a:r>
              <a:rPr lang="en-US" altLang="ko-KR" sz="1600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</a:t>
            </a:r>
            <a:r>
              <a:rPr lang="ko-KR" altLang="en-US" sz="1600" dirty="0" err="1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본인부담률</a:t>
            </a:r>
            <a:r>
              <a:rPr lang="ko-KR" altLang="en-US" sz="1600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en-US" altLang="ko-KR" sz="1600" dirty="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95%)</a:t>
            </a:r>
            <a:endParaRPr lang="ko-KR" altLang="en-US" sz="1600" dirty="0">
              <a:solidFill>
                <a:srgbClr val="00206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6" name="화살표: 오른쪽 15">
            <a:extLst>
              <a:ext uri="{FF2B5EF4-FFF2-40B4-BE49-F238E27FC236}">
                <a16:creationId xmlns:a16="http://schemas.microsoft.com/office/drawing/2014/main" id="{5FD279B6-6FD7-1F62-F63A-4C5A4D370F73}"/>
              </a:ext>
            </a:extLst>
          </p:cNvPr>
          <p:cNvSpPr/>
          <p:nvPr/>
        </p:nvSpPr>
        <p:spPr>
          <a:xfrm>
            <a:off x="4213126" y="2319140"/>
            <a:ext cx="581891" cy="584775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6" name="그림 25">
            <a:extLst>
              <a:ext uri="{FF2B5EF4-FFF2-40B4-BE49-F238E27FC236}">
                <a16:creationId xmlns:a16="http://schemas.microsoft.com/office/drawing/2014/main" id="{E14CB914-0064-4419-39DE-D8F919ECE5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893" y="3429000"/>
            <a:ext cx="8705843" cy="3001335"/>
          </a:xfrm>
          <a:prstGeom prst="rect">
            <a:avLst/>
          </a:prstGeom>
        </p:spPr>
      </p:pic>
      <p:sp>
        <p:nvSpPr>
          <p:cNvPr id="27" name="직사각형 26">
            <a:extLst>
              <a:ext uri="{FF2B5EF4-FFF2-40B4-BE49-F238E27FC236}">
                <a16:creationId xmlns:a16="http://schemas.microsoft.com/office/drawing/2014/main" id="{3F1E00B7-E80E-7C36-0CAE-4D19B6F57427}"/>
              </a:ext>
            </a:extLst>
          </p:cNvPr>
          <p:cNvSpPr/>
          <p:nvPr/>
        </p:nvSpPr>
        <p:spPr>
          <a:xfrm>
            <a:off x="1819835" y="3456615"/>
            <a:ext cx="699247" cy="224721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A50590BA-C5E2-B077-E2FA-E54F8F80F764}"/>
              </a:ext>
            </a:extLst>
          </p:cNvPr>
          <p:cNvSpPr/>
          <p:nvPr/>
        </p:nvSpPr>
        <p:spPr>
          <a:xfrm>
            <a:off x="6140825" y="3456616"/>
            <a:ext cx="1030940" cy="224721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DE892D6-86AF-5905-7F51-7B3F0E7E5E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69" y="1163361"/>
            <a:ext cx="509379" cy="509379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AF7676DA-82A8-F1AB-A7F0-455AA990BEE0}"/>
              </a:ext>
            </a:extLst>
          </p:cNvPr>
          <p:cNvSpPr/>
          <p:nvPr/>
        </p:nvSpPr>
        <p:spPr>
          <a:xfrm>
            <a:off x="616934" y="1261945"/>
            <a:ext cx="7084346" cy="370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7</a:t>
            </a:r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 </a:t>
            </a:r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</a:t>
            </a:r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일부 도수치료 관리급여 적용 실시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CB74FEE2-6579-4ADF-A514-28774C52DB94}"/>
              </a:ext>
            </a:extLst>
          </p:cNvPr>
          <p:cNvSpPr/>
          <p:nvPr/>
        </p:nvSpPr>
        <p:spPr>
          <a:xfrm>
            <a:off x="6230278" y="5172077"/>
            <a:ext cx="856321" cy="19579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>
                <a:solidFill>
                  <a:sysClr val="windowText" lastClr="000000"/>
                </a:solidFill>
                <a:latin typeface="현대해상 고딕 Bold" panose="020B0600000101010101" pitchFamily="50" charset="-127"/>
                <a:ea typeface="현대해상 고딕 Bold" panose="020B0600000101010101" pitchFamily="50" charset="-127"/>
              </a:rPr>
              <a:t>39,574</a:t>
            </a:r>
            <a:r>
              <a:rPr lang="ko-KR" altLang="en-US">
                <a:solidFill>
                  <a:sysClr val="windowText" lastClr="000000"/>
                </a:solidFill>
                <a:latin typeface="현대해상 고딕 Bold" panose="020B0600000101010101" pitchFamily="50" charset="-127"/>
                <a:ea typeface="현대해상 고딕 Bold" panose="020B0600000101010101" pitchFamily="50" charset="-127"/>
              </a:rPr>
              <a:t>원</a:t>
            </a:r>
          </a:p>
        </p:txBody>
      </p:sp>
    </p:spTree>
    <p:extLst>
      <p:ext uri="{BB962C8B-B14F-4D97-AF65-F5344CB8AC3E}">
        <p14:creationId xmlns:p14="http://schemas.microsoft.com/office/powerpoint/2010/main" val="10522184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8883EC-BEF1-D4F5-3065-EED239752A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D5F426A-76F4-48C4-B307-912CAE7F1EAE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근골격계질환</a:t>
            </a: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주요치료비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E5857D-8284-3EE6-BE15-31078E555218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1706E960-0B93-B2B1-815F-380EAE73AE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76" y="1731458"/>
            <a:ext cx="4470683" cy="3143134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7CD36EAC-2E8C-70A1-050C-949657B4B8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901"/>
          <a:stretch>
            <a:fillRect/>
          </a:stretch>
        </p:blipFill>
        <p:spPr>
          <a:xfrm>
            <a:off x="200919" y="4973176"/>
            <a:ext cx="4712354" cy="137383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D169541-7AFE-71A4-037E-F21DCFFA2D4F}"/>
              </a:ext>
            </a:extLst>
          </p:cNvPr>
          <p:cNvSpPr txBox="1"/>
          <p:nvPr/>
        </p:nvSpPr>
        <p:spPr>
          <a:xfrm>
            <a:off x="5136776" y="2932664"/>
            <a:ext cx="3810000" cy="130420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※ 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도수치료 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26.7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월 관리급여 적용</a:t>
            </a:r>
            <a:endParaRPr lang="en-US" altLang="ko-KR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① 급여재활치료 해당</a:t>
            </a:r>
            <a:endParaRPr lang="en-US" altLang="ko-KR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②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</a:t>
            </a:r>
            <a:r>
              <a:rPr lang="ko-KR" altLang="en-US" dirty="0" err="1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실손의료비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자기부담금 해소</a:t>
            </a:r>
            <a:endParaRPr lang="en-US" altLang="ko-KR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90F5E6B-1871-5202-292B-1C1534F5408A}"/>
              </a:ext>
            </a:extLst>
          </p:cNvPr>
          <p:cNvSpPr txBox="1"/>
          <p:nvPr/>
        </p:nvSpPr>
        <p:spPr>
          <a:xfrm>
            <a:off x="5455861" y="4463218"/>
            <a:ext cx="3028393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최대 보장금액</a:t>
            </a:r>
            <a:r>
              <a:rPr lang="en-US" altLang="ko-KR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</a:t>
            </a:r>
            <a:r>
              <a:rPr lang="ko-KR" altLang="en-US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연간</a:t>
            </a:r>
            <a:r>
              <a:rPr lang="en-US" altLang="ko-KR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</a:t>
            </a:r>
          </a:p>
          <a:p>
            <a:pPr algn="ctr"/>
            <a:r>
              <a:rPr lang="en-US" altLang="ko-KR" sz="2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</a:t>
            </a:r>
            <a:r>
              <a:rPr lang="ko-KR" altLang="en-US" sz="2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회 </a:t>
            </a:r>
            <a:r>
              <a:rPr lang="en-US" altLang="ko-KR" sz="2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</a:t>
            </a:r>
            <a:r>
              <a:rPr lang="ko-KR" altLang="en-US" sz="2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만원 </a:t>
            </a:r>
            <a:r>
              <a:rPr lang="en-US" altLang="ko-KR" sz="2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x 15</a:t>
            </a:r>
            <a:r>
              <a:rPr lang="ko-KR" altLang="en-US" sz="2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회 </a:t>
            </a:r>
            <a:endParaRPr lang="en-US" altLang="ko-KR" sz="28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algn="ctr"/>
            <a:r>
              <a:rPr lang="en-US" altLang="ko-KR" sz="28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= </a:t>
            </a:r>
            <a:r>
              <a:rPr lang="en-US" altLang="ko-KR" sz="28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30</a:t>
            </a:r>
            <a:r>
              <a:rPr lang="ko-KR" altLang="en-US" sz="28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만원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3A7E9A3-2B89-642F-C505-D5EF75A6D1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69" y="1163361"/>
            <a:ext cx="509379" cy="509379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B88BC174-40DB-D673-755A-70812E9C87BC}"/>
              </a:ext>
            </a:extLst>
          </p:cNvPr>
          <p:cNvSpPr/>
          <p:nvPr/>
        </p:nvSpPr>
        <p:spPr>
          <a:xfrm>
            <a:off x="616934" y="1261945"/>
            <a:ext cx="7084346" cy="370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근골격계 재활치료</a:t>
            </a:r>
          </a:p>
        </p:txBody>
      </p:sp>
    </p:spTree>
    <p:extLst>
      <p:ext uri="{BB962C8B-B14F-4D97-AF65-F5344CB8AC3E}">
        <p14:creationId xmlns:p14="http://schemas.microsoft.com/office/powerpoint/2010/main" val="3843959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AF1657-4461-DF16-93F9-10C844199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E8428D4-7EEE-B21B-0318-4A1D28657E3C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en-US" altLang="ko-KR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7</a:t>
            </a: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 핵심전략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537930-8232-EC9A-0B9F-2256A0B7E3BF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498B565-2923-0847-6C6B-7657B678551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4" b="36403"/>
          <a:stretch/>
        </p:blipFill>
        <p:spPr>
          <a:xfrm>
            <a:off x="1354192" y="1329267"/>
            <a:ext cx="6371748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40187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13078B50-426E-40FF-AE47-9A7C3E4052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56519"/>
              </p:ext>
            </p:extLst>
          </p:nvPr>
        </p:nvGraphicFramePr>
        <p:xfrm>
          <a:off x="371364" y="1232756"/>
          <a:ext cx="8554922" cy="4961704"/>
        </p:xfrm>
        <a:graphic>
          <a:graphicData uri="http://schemas.openxmlformats.org/drawingml/2006/table">
            <a:tbl>
              <a:tblPr/>
              <a:tblGrid>
                <a:gridCol w="659285">
                  <a:extLst>
                    <a:ext uri="{9D8B030D-6E8A-4147-A177-3AD203B41FA5}">
                      <a16:colId xmlns:a16="http://schemas.microsoft.com/office/drawing/2014/main" val="867608013"/>
                    </a:ext>
                  </a:extLst>
                </a:gridCol>
                <a:gridCol w="1173911">
                  <a:extLst>
                    <a:ext uri="{9D8B030D-6E8A-4147-A177-3AD203B41FA5}">
                      <a16:colId xmlns:a16="http://schemas.microsoft.com/office/drawing/2014/main" val="365684514"/>
                    </a:ext>
                  </a:extLst>
                </a:gridCol>
                <a:gridCol w="2011426">
                  <a:extLst>
                    <a:ext uri="{9D8B030D-6E8A-4147-A177-3AD203B41FA5}">
                      <a16:colId xmlns:a16="http://schemas.microsoft.com/office/drawing/2014/main" val="2434467164"/>
                    </a:ext>
                  </a:extLst>
                </a:gridCol>
                <a:gridCol w="942060">
                  <a:extLst>
                    <a:ext uri="{9D8B030D-6E8A-4147-A177-3AD203B41FA5}">
                      <a16:colId xmlns:a16="http://schemas.microsoft.com/office/drawing/2014/main" val="3198666197"/>
                    </a:ext>
                  </a:extLst>
                </a:gridCol>
                <a:gridCol w="942060">
                  <a:extLst>
                    <a:ext uri="{9D8B030D-6E8A-4147-A177-3AD203B41FA5}">
                      <a16:colId xmlns:a16="http://schemas.microsoft.com/office/drawing/2014/main" val="224158500"/>
                    </a:ext>
                  </a:extLst>
                </a:gridCol>
                <a:gridCol w="942060">
                  <a:extLst>
                    <a:ext uri="{9D8B030D-6E8A-4147-A177-3AD203B41FA5}">
                      <a16:colId xmlns:a16="http://schemas.microsoft.com/office/drawing/2014/main" val="1185280618"/>
                    </a:ext>
                  </a:extLst>
                </a:gridCol>
                <a:gridCol w="942060">
                  <a:extLst>
                    <a:ext uri="{9D8B030D-6E8A-4147-A177-3AD203B41FA5}">
                      <a16:colId xmlns:a16="http://schemas.microsoft.com/office/drawing/2014/main" val="2799450024"/>
                    </a:ext>
                  </a:extLst>
                </a:gridCol>
                <a:gridCol w="942060">
                  <a:extLst>
                    <a:ext uri="{9D8B030D-6E8A-4147-A177-3AD203B41FA5}">
                      <a16:colId xmlns:a16="http://schemas.microsoft.com/office/drawing/2014/main" val="633091757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구 분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dirty="0" err="1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담보명</a:t>
                      </a:r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가입금액</a:t>
                      </a:r>
                      <a:b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(~60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세</a:t>
                      </a:r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가입금액</a:t>
                      </a:r>
                      <a:b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(61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세</a:t>
                      </a:r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~)</a:t>
                      </a:r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dirty="0">
                          <a:solidFill>
                            <a:srgbClr val="FFFF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인공관절</a:t>
                      </a:r>
                      <a:br>
                        <a:rPr lang="en-US" altLang="ko-KR" sz="1500" b="0" i="0" u="none" strike="noStrike" dirty="0">
                          <a:solidFill>
                            <a:schemeClr val="bg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ko-KR" altLang="en-US" sz="15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전치환술</a:t>
                      </a:r>
                      <a:endParaRPr lang="ko-KR" alt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dirty="0">
                          <a:solidFill>
                            <a:schemeClr val="bg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줄기세포</a:t>
                      </a:r>
                      <a:br>
                        <a:rPr lang="en-US" altLang="ko-KR" sz="1500" b="0" i="0" u="none" strike="noStrike" dirty="0">
                          <a:solidFill>
                            <a:schemeClr val="bg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ko-KR" altLang="en-US" sz="1500" b="0" i="0" u="none" strike="noStrike" dirty="0" err="1">
                          <a:solidFill>
                            <a:srgbClr val="FFFF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카티스템</a:t>
                      </a:r>
                      <a:endParaRPr lang="ko-KR" altLang="en-US" sz="1500" b="0" i="0" u="none" strike="noStrike" dirty="0">
                        <a:solidFill>
                          <a:srgbClr val="FFFF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dirty="0">
                          <a:solidFill>
                            <a:srgbClr val="FFFF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도수치료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7452387"/>
                  </a:ext>
                </a:extLst>
              </a:tr>
              <a:tr h="43856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검 사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dirty="0" err="1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관절경검사</a:t>
                      </a:r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급여</a:t>
                      </a:r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연간</a:t>
                      </a:r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회한</a:t>
                      </a:r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20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O</a:t>
                      </a:r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O</a:t>
                      </a:r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234369"/>
                  </a:ext>
                </a:extLst>
              </a:tr>
              <a:tr h="438564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수술</a:t>
                      </a:r>
                      <a:br>
                        <a:rPr lang="ko-KR" altLang="en-US" sz="1500" b="0" i="0" u="none" strike="noStrike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ko-KR" altLang="en-US" sz="1500" b="0" i="0" u="none" strike="noStrike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및 시술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인공관절수술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dirty="0" err="1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전치환</a:t>
                      </a:r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백만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20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O</a:t>
                      </a:r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9834700"/>
                  </a:ext>
                </a:extLst>
              </a:tr>
              <a:tr h="4385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dirty="0" err="1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부분치환</a:t>
                      </a:r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50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10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265335"/>
                  </a:ext>
                </a:extLst>
              </a:tr>
              <a:tr h="4385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관절질환수술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관절경</a:t>
                      </a:r>
                      <a:r>
                        <a:rPr lang="ko-KR" alt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外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백만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20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O</a:t>
                      </a:r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7493462"/>
                  </a:ext>
                </a:extLst>
              </a:tr>
              <a:tr h="4385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관절경</a:t>
                      </a:r>
                      <a:endParaRPr lang="ko-KR" alt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50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10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O</a:t>
                      </a:r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9056352"/>
                  </a:ext>
                </a:extLst>
              </a:tr>
              <a:tr h="4385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특정줄기세포치료</a:t>
                      </a:r>
                      <a:r>
                        <a:rPr lang="en-US" altLang="ko-KR" sz="15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5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카티스템</a:t>
                      </a:r>
                      <a:r>
                        <a:rPr lang="en-US" altLang="ko-KR" sz="15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B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</a:t>
                      </a:r>
                      <a:r>
                        <a:rPr lang="ko-KR" altLang="en-US" sz="15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백만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B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</a:t>
                      </a:r>
                      <a:r>
                        <a:rPr lang="ko-KR" altLang="en-US" sz="15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백만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B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500" b="0" i="0" u="none" strike="noStrike" dirty="0">
                        <a:solidFill>
                          <a:srgbClr val="FF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O</a:t>
                      </a:r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B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500" b="0" i="0" u="none" strike="noStrike" dirty="0">
                        <a:solidFill>
                          <a:srgbClr val="FF0000"/>
                        </a:solidFill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626938"/>
                  </a:ext>
                </a:extLst>
              </a:tr>
              <a:tr h="4385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근골격계신경차단술</a:t>
                      </a:r>
                      <a:r>
                        <a:rPr lang="en-US" altLang="ko-KR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급여</a:t>
                      </a:r>
                      <a:r>
                        <a:rPr lang="en-US" altLang="ko-KR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</a:t>
                      </a:r>
                      <a:r>
                        <a:rPr lang="ko-KR" altLang="en-US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연간</a:t>
                      </a:r>
                      <a:r>
                        <a:rPr lang="en-US" altLang="ko-KR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</a:t>
                      </a:r>
                      <a:r>
                        <a:rPr lang="ko-KR" altLang="en-US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회한</a:t>
                      </a:r>
                      <a:r>
                        <a:rPr lang="en-US" altLang="ko-KR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20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9677340"/>
                  </a:ext>
                </a:extLst>
              </a:tr>
              <a:tr h="4385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관절통증주사치료</a:t>
                      </a:r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급여</a:t>
                      </a:r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연간</a:t>
                      </a:r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회한</a:t>
                      </a:r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3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O</a:t>
                      </a:r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O</a:t>
                      </a:r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0358948"/>
                  </a:ext>
                </a:extLst>
              </a:tr>
              <a:tr h="4385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특정시술치료</a:t>
                      </a:r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500" b="0" i="0" u="none" strike="noStrike" dirty="0" err="1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도수정복술</a:t>
                      </a:r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r>
                        <a:rPr lang="en-US" altLang="ko-KR" sz="11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1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급여</a:t>
                      </a:r>
                      <a:r>
                        <a:rPr lang="en-US" altLang="ko-KR" sz="11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</a:t>
                      </a:r>
                      <a:r>
                        <a:rPr lang="ko-KR" altLang="en-US" sz="11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연간</a:t>
                      </a:r>
                      <a:r>
                        <a:rPr lang="en-US" altLang="ko-KR" sz="11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</a:t>
                      </a:r>
                      <a:r>
                        <a:rPr lang="ko-KR" altLang="en-US" sz="11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회한</a:t>
                      </a:r>
                      <a:r>
                        <a:rPr lang="en-US" altLang="ko-KR" sz="11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20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5592799"/>
                  </a:ext>
                </a:extLst>
              </a:tr>
              <a:tr h="43856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재 활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근골격계</a:t>
                      </a:r>
                      <a:r>
                        <a:rPr lang="ko-KR" altLang="en-US" sz="1500" b="0" i="0" u="none" strike="noStrike" dirty="0">
                          <a:solidFill>
                            <a:srgbClr val="FF0000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재활치료</a:t>
                      </a:r>
                      <a:r>
                        <a:rPr lang="en-US" altLang="ko-KR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급여</a:t>
                      </a:r>
                      <a:r>
                        <a:rPr lang="en-US" altLang="ko-KR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</a:t>
                      </a:r>
                      <a:r>
                        <a:rPr lang="ko-KR" altLang="en-US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연간</a:t>
                      </a:r>
                      <a:r>
                        <a:rPr lang="en-US" altLang="ko-KR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15</a:t>
                      </a:r>
                      <a:r>
                        <a:rPr lang="ko-KR" altLang="en-US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회한</a:t>
                      </a:r>
                      <a:r>
                        <a:rPr lang="en-US" altLang="ko-KR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B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B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</a:t>
                      </a:r>
                      <a:r>
                        <a:rPr lang="ko-KR" altLang="en-US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B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O</a:t>
                      </a:r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O</a:t>
                      </a:r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0" i="0" u="none" strike="noStrike" dirty="0">
                          <a:effectLst/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O</a:t>
                      </a:r>
                      <a:endParaRPr lang="ko-KR" altLang="en-US" sz="1500" b="0" i="0" u="none" strike="noStrike" dirty="0">
                        <a:effectLst/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049616"/>
                  </a:ext>
                </a:extLst>
              </a:tr>
            </a:tbl>
          </a:graphicData>
        </a:graphic>
      </p:graphicFrame>
      <p:pic>
        <p:nvPicPr>
          <p:cNvPr id="3" name="그림 2">
            <a:extLst>
              <a:ext uri="{FF2B5EF4-FFF2-40B4-BE49-F238E27FC236}">
                <a16:creationId xmlns:a16="http://schemas.microsoft.com/office/drawing/2014/main" id="{D1235552-3DB7-4224-B489-12663192DA17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6035670" y="1016732"/>
            <a:ext cx="281721" cy="409914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CD580CB8-CBB2-415A-BA2E-8B2F5119F844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6930628" y="919787"/>
            <a:ext cx="281721" cy="409914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FE673545-20A7-4117-8DA0-7E0DF8B7E42E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7928457" y="957900"/>
            <a:ext cx="281721" cy="4099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7A23A69-2176-3F3D-7CE3-282F4D13D2DB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근골격계질환</a:t>
            </a: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주요치료비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218E37-292D-4A29-A422-58D25D962457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067908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6C86F6E-AE3A-6A58-CCB9-E9CF30E5B2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0114"/>
          <a:stretch>
            <a:fillRect/>
          </a:stretch>
        </p:blipFill>
        <p:spPr>
          <a:xfrm>
            <a:off x="399772" y="1133381"/>
            <a:ext cx="8158624" cy="472723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38CC805-AD83-0254-55A0-246741C7482E}"/>
              </a:ext>
            </a:extLst>
          </p:cNvPr>
          <p:cNvSpPr txBox="1"/>
          <p:nvPr/>
        </p:nvSpPr>
        <p:spPr>
          <a:xfrm>
            <a:off x="0" y="5889143"/>
            <a:ext cx="9144000" cy="543362"/>
          </a:xfrm>
          <a:prstGeom prst="rect">
            <a:avLst/>
          </a:prstGeom>
          <a:solidFill>
            <a:srgbClr val="002060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ko-KR" altLang="en-US" sz="2400" dirty="0" err="1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누구나관절플랜</a:t>
            </a:r>
            <a:r>
              <a:rPr lang="ko-KR" altLang="en-US" sz="2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24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기가입자도 추가가입 가능</a:t>
            </a:r>
            <a:r>
              <a:rPr lang="en-US" altLang="ko-KR" sz="24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</a:t>
            </a:r>
            <a:endParaRPr lang="ko-KR" altLang="en-US" sz="2400" dirty="0">
              <a:solidFill>
                <a:srgbClr val="FFFF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AC44FF-F92C-09EF-BBFA-8232A29EAD47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근골격계질환</a:t>
            </a: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주요치료비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B3722C-A653-C71F-D022-33A6A866D562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5623314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E17895-2F1E-B4DA-09FC-3FCF2D06C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7CA6F570-2CAE-F570-69C4-14C46215B8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164"/>
            <a:ext cx="9143999" cy="647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8536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F1793E-1BFE-5959-D5D5-567AD638E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99446D5-EC88-1409-4277-B9ECC95B34A0}"/>
              </a:ext>
            </a:extLst>
          </p:cNvPr>
          <p:cNvSpPr txBox="1"/>
          <p:nvPr/>
        </p:nvSpPr>
        <p:spPr>
          <a:xfrm>
            <a:off x="-911" y="1905272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</a:t>
            </a:r>
            <a:endParaRPr kumimoji="0" lang="ko-KR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BCE974-A08A-FE30-5F1B-1CAFA38FC070}"/>
              </a:ext>
            </a:extLst>
          </p:cNvPr>
          <p:cNvSpPr txBox="1"/>
          <p:nvPr/>
        </p:nvSpPr>
        <p:spPr>
          <a:xfrm>
            <a:off x="694616" y="3499023"/>
            <a:ext cx="7752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6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상반기 </a:t>
            </a:r>
            <a:r>
              <a:rPr lang="en-US" altLang="ko-KR" sz="6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BEST</a:t>
            </a:r>
            <a:r>
              <a:rPr lang="ko-KR" altLang="en-US" sz="6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담보</a:t>
            </a:r>
            <a:endParaRPr kumimoji="0" lang="en-US" altLang="ko-KR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4400078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BB6E8F-2C76-9280-9076-98923595A5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5BDE7EC-A6F0-5606-FD1B-AB0785277E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37" b="31359"/>
          <a:stretch>
            <a:fillRect/>
          </a:stretch>
        </p:blipFill>
        <p:spPr>
          <a:xfrm>
            <a:off x="609154" y="1207986"/>
            <a:ext cx="8257755" cy="51004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9FD50EA-0A86-58B1-0B5D-3E39CB3AA1C0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간병인사용일당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34E1B3-44F3-C102-02C6-243B95D35B35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27F22DAC-9E0B-B6D8-4BE3-365BB24E8D32}"/>
              </a:ext>
            </a:extLst>
          </p:cNvPr>
          <p:cNvSpPr/>
          <p:nvPr/>
        </p:nvSpPr>
        <p:spPr>
          <a:xfrm>
            <a:off x="1089668" y="3038763"/>
            <a:ext cx="7287491" cy="554182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24C8A0-23BD-E2E1-32A9-34327197BAEA}"/>
              </a:ext>
            </a:extLst>
          </p:cNvPr>
          <p:cNvSpPr txBox="1"/>
          <p:nvPr/>
        </p:nvSpPr>
        <p:spPr>
          <a:xfrm>
            <a:off x="277091" y="3154271"/>
            <a:ext cx="766618" cy="323165"/>
          </a:xfrm>
          <a:prstGeom prst="rect">
            <a:avLst/>
          </a:prstGeom>
          <a:solidFill>
            <a:srgbClr val="FFFEE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500" dirty="0"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(</a:t>
            </a:r>
            <a:r>
              <a:rPr lang="ko-KR" altLang="en-US" sz="1500" dirty="0"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변경</a:t>
            </a:r>
            <a:r>
              <a:rPr lang="en-US" altLang="ko-KR" sz="1500" dirty="0">
                <a:latin typeface="G마켓 산스 Light" panose="02000000000000000000" pitchFamily="50" charset="-127"/>
                <a:ea typeface="G마켓 산스 Light" panose="02000000000000000000" pitchFamily="50" charset="-127"/>
              </a:rPr>
              <a:t>)</a:t>
            </a:r>
            <a:endParaRPr lang="ko-KR" altLang="en-US" sz="1500" dirty="0">
              <a:latin typeface="G마켓 산스 Light" panose="02000000000000000000" pitchFamily="50" charset="-127"/>
              <a:ea typeface="G마켓 산스 Light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5184957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9AB151-E925-FBC7-380D-4D3D28346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0E260C0-F32C-BB94-13EF-3E813603C74F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심뇌주요치료비 보상사례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1E77DD-C578-5423-9B4B-996A42644B88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E0B74A97-41D2-18D7-1086-D27F437190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275"/>
          <a:stretch/>
        </p:blipFill>
        <p:spPr>
          <a:xfrm>
            <a:off x="283087" y="2001062"/>
            <a:ext cx="8699746" cy="230968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E8D8705-A310-9502-DF7A-04E47B08F9B6}"/>
              </a:ext>
            </a:extLst>
          </p:cNvPr>
          <p:cNvSpPr txBox="1"/>
          <p:nvPr/>
        </p:nvSpPr>
        <p:spPr>
          <a:xfrm>
            <a:off x="6566263" y="5251270"/>
            <a:ext cx="2299062" cy="10903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ko-KR" altLang="en-US" sz="20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지급보험금</a:t>
            </a:r>
            <a:endParaRPr lang="en-US" altLang="ko-KR" sz="2800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  <a:p>
            <a:pPr algn="ctr"/>
            <a:r>
              <a:rPr lang="en-US" altLang="ko-KR" sz="32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3,760</a:t>
            </a:r>
            <a:r>
              <a:rPr lang="ko-KR" altLang="en-US" sz="3200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만원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56461FC4-BAD2-52A5-5788-379F3B8C5F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057" y="4427675"/>
            <a:ext cx="6074869" cy="204279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9A1D855-A0C0-B078-CD39-15ACED409195}"/>
              </a:ext>
            </a:extLst>
          </p:cNvPr>
          <p:cNvSpPr txBox="1"/>
          <p:nvPr/>
        </p:nvSpPr>
        <p:spPr>
          <a:xfrm>
            <a:off x="352057" y="1233883"/>
            <a:ext cx="64940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25. 6</a:t>
            </a:r>
            <a:r>
              <a:rPr lang="ko-KR" altLang="en-US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 </a:t>
            </a:r>
            <a:r>
              <a:rPr lang="en-US" altLang="ko-KR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3.10.10 </a:t>
            </a:r>
            <a:r>
              <a:rPr lang="ko-KR" altLang="en-US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가입</a:t>
            </a:r>
            <a:r>
              <a:rPr lang="en-US" altLang="ko-KR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, </a:t>
            </a:r>
            <a:r>
              <a:rPr lang="en-US" altLang="ko-KR" sz="2000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25.12</a:t>
            </a:r>
            <a:r>
              <a:rPr lang="ko-KR" altLang="en-US" sz="2000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 뇌경색증 진단</a:t>
            </a:r>
            <a:r>
              <a:rPr lang="ko-KR" altLang="en-US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으로 </a:t>
            </a:r>
            <a:endParaRPr lang="en-US" altLang="ko-KR" sz="20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r>
              <a:rPr lang="ko-KR" altLang="en-US" sz="2000" dirty="0" err="1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경피적혈전제거술</a:t>
            </a:r>
            <a:r>
              <a:rPr lang="ko-KR" altLang="en-US" sz="2000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시행 </a:t>
            </a:r>
            <a:r>
              <a:rPr lang="en-US" altLang="ko-KR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+ </a:t>
            </a:r>
            <a:r>
              <a:rPr lang="ko-KR" altLang="en-US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중환자실 </a:t>
            </a:r>
            <a:r>
              <a:rPr lang="en-US" altLang="ko-KR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</a:t>
            </a:r>
            <a:r>
              <a:rPr lang="ko-KR" altLang="en-US" sz="2000" dirty="0" err="1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일포함</a:t>
            </a:r>
            <a:r>
              <a:rPr lang="ko-KR" altLang="en-US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총 </a:t>
            </a:r>
            <a:r>
              <a:rPr lang="en-US" altLang="ko-KR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36</a:t>
            </a:r>
            <a:r>
              <a:rPr lang="ko-KR" altLang="en-US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일 입원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92965AB8-5B63-B85E-C11A-3F042BDA2A7E}"/>
              </a:ext>
            </a:extLst>
          </p:cNvPr>
          <p:cNvSpPr/>
          <p:nvPr/>
        </p:nvSpPr>
        <p:spPr>
          <a:xfrm>
            <a:off x="352057" y="2577736"/>
            <a:ext cx="6640926" cy="261257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11E79AF7-A111-6B1B-4755-DA0BFC06A808}"/>
              </a:ext>
            </a:extLst>
          </p:cNvPr>
          <p:cNvSpPr/>
          <p:nvPr/>
        </p:nvSpPr>
        <p:spPr>
          <a:xfrm>
            <a:off x="352057" y="3492138"/>
            <a:ext cx="8630776" cy="574792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B229C637-B7EA-28DF-F0B1-C5D7D9AED133}"/>
              </a:ext>
            </a:extLst>
          </p:cNvPr>
          <p:cNvSpPr/>
          <p:nvPr/>
        </p:nvSpPr>
        <p:spPr>
          <a:xfrm>
            <a:off x="352057" y="5251270"/>
            <a:ext cx="6074869" cy="113211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980497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11BA6-84E5-5EAC-2A78-C7C6CF652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822EBEC-5BBA-C327-D9B8-DA47960AB6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857" y="1724562"/>
            <a:ext cx="6074869" cy="2042794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49BD7DD-2E82-DC0C-9F0E-9BFA45A37655}"/>
              </a:ext>
            </a:extLst>
          </p:cNvPr>
          <p:cNvSpPr/>
          <p:nvPr/>
        </p:nvSpPr>
        <p:spPr>
          <a:xfrm>
            <a:off x="275857" y="2548157"/>
            <a:ext cx="6074869" cy="113211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774A54-E426-D2C8-BF69-80005F9A9EA4}"/>
              </a:ext>
            </a:extLst>
          </p:cNvPr>
          <p:cNvSpPr txBox="1"/>
          <p:nvPr/>
        </p:nvSpPr>
        <p:spPr>
          <a:xfrm>
            <a:off x="6376850" y="2597381"/>
            <a:ext cx="26909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err="1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심뇌주치</a:t>
            </a:r>
            <a:r>
              <a:rPr lang="ko-KR" altLang="en-US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</a:t>
            </a:r>
            <a:r>
              <a:rPr lang="en-US" altLang="ko-KR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– </a:t>
            </a:r>
            <a:r>
              <a:rPr lang="ko-KR" altLang="en-US" sz="1600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수술</a:t>
            </a:r>
            <a:r>
              <a:rPr lang="en-US" altLang="ko-KR" sz="1600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(</a:t>
            </a:r>
            <a:r>
              <a:rPr lang="ko-KR" altLang="en-US" sz="1600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혈전제거</a:t>
            </a:r>
            <a:r>
              <a:rPr lang="en-US" altLang="ko-KR" sz="1600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)</a:t>
            </a:r>
            <a:endParaRPr lang="ko-KR" altLang="en-US" sz="1600" dirty="0">
              <a:solidFill>
                <a:srgbClr val="FF0000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D33190-4C65-9698-7F94-C215A3839EA4}"/>
              </a:ext>
            </a:extLst>
          </p:cNvPr>
          <p:cNvSpPr txBox="1"/>
          <p:nvPr/>
        </p:nvSpPr>
        <p:spPr>
          <a:xfrm>
            <a:off x="6376850" y="2978903"/>
            <a:ext cx="26909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err="1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심뇌주치</a:t>
            </a:r>
            <a:r>
              <a:rPr lang="ko-KR" altLang="en-US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</a:t>
            </a:r>
            <a:r>
              <a:rPr lang="en-US" altLang="ko-KR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– </a:t>
            </a:r>
            <a:r>
              <a:rPr lang="ko-KR" altLang="en-US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중환자실입원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B56142-BEC5-9827-6DE8-AB7EE301A8CE}"/>
              </a:ext>
            </a:extLst>
          </p:cNvPr>
          <p:cNvSpPr txBox="1"/>
          <p:nvPr/>
        </p:nvSpPr>
        <p:spPr>
          <a:xfrm>
            <a:off x="6376850" y="3366651"/>
            <a:ext cx="26909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혈전제거 </a:t>
            </a:r>
            <a:r>
              <a:rPr lang="en-US" altLang="ko-KR" sz="1600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(</a:t>
            </a:r>
            <a:r>
              <a:rPr lang="ko-KR" altLang="en-US" sz="1600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가입즉시 </a:t>
            </a:r>
            <a:r>
              <a:rPr lang="en-US" altLang="ko-KR" sz="1600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100%)</a:t>
            </a:r>
            <a:endParaRPr lang="ko-KR" altLang="en-US" sz="1600" dirty="0">
              <a:solidFill>
                <a:srgbClr val="FF0000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9CCD73-43F9-88CF-F255-FED754ABF9EB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심뇌주요치료비 보상사례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50F704-5673-BFC7-FBC6-81CC33D78DEA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806C26-9862-89F2-713E-3544076C2AFC}"/>
              </a:ext>
            </a:extLst>
          </p:cNvPr>
          <p:cNvSpPr txBox="1"/>
          <p:nvPr/>
        </p:nvSpPr>
        <p:spPr>
          <a:xfrm>
            <a:off x="374695" y="4434466"/>
            <a:ext cx="7776407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→ </a:t>
            </a:r>
            <a:r>
              <a:rPr lang="en-US" altLang="ko-KR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A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. </a:t>
            </a:r>
            <a:r>
              <a:rPr lang="ko-KR" altLang="en-US" dirty="0" err="1">
                <a:solidFill>
                  <a:schemeClr val="accent5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경피적혈전제거술</a:t>
            </a:r>
            <a:r>
              <a:rPr lang="en-US" altLang="ko-KR" dirty="0">
                <a:solidFill>
                  <a:schemeClr val="accent5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</a:t>
            </a:r>
            <a:r>
              <a:rPr lang="ko-KR" altLang="en-US" dirty="0" err="1">
                <a:solidFill>
                  <a:schemeClr val="accent5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카테터</a:t>
            </a:r>
            <a:r>
              <a:rPr lang="en-US" altLang="ko-KR" dirty="0">
                <a:solidFill>
                  <a:schemeClr val="accent5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)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는 수술에 해당되어 </a:t>
            </a:r>
            <a:r>
              <a:rPr lang="ko-KR" altLang="en-US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수술항목에서 보상 가능</a:t>
            </a: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7FF3363-55AE-EA29-C283-1402AEB79A14}"/>
              </a:ext>
            </a:extLst>
          </p:cNvPr>
          <p:cNvSpPr/>
          <p:nvPr/>
        </p:nvSpPr>
        <p:spPr>
          <a:xfrm>
            <a:off x="273095" y="3885508"/>
            <a:ext cx="8485762" cy="1075611"/>
          </a:xfrm>
          <a:prstGeom prst="round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932B9B3E-2B4D-AC9F-20AB-6446255B6D30}"/>
              </a:ext>
            </a:extLst>
          </p:cNvPr>
          <p:cNvSpPr/>
          <p:nvPr/>
        </p:nvSpPr>
        <p:spPr>
          <a:xfrm>
            <a:off x="273095" y="3876026"/>
            <a:ext cx="8485762" cy="473206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Q1. 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현대 </a:t>
            </a:r>
            <a:r>
              <a:rPr lang="ko-KR" altLang="en-US" dirty="0" err="1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심뇌주치에는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혈전제거 항목이 없는데 보상 가능한가요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6AE777-7017-1FDE-3AEE-CAD33D0FEFC3}"/>
              </a:ext>
            </a:extLst>
          </p:cNvPr>
          <p:cNvSpPr txBox="1"/>
          <p:nvPr/>
        </p:nvSpPr>
        <p:spPr>
          <a:xfrm>
            <a:off x="374695" y="5775178"/>
            <a:ext cx="8292233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→ </a:t>
            </a:r>
            <a:r>
              <a:rPr lang="en-US" altLang="ko-KR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A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. </a:t>
            </a:r>
            <a:r>
              <a:rPr lang="ko-KR" altLang="en-US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유병자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도 최대 가입 </a:t>
            </a:r>
            <a:r>
              <a:rPr lang="en-US" altLang="ko-KR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3</a:t>
            </a:r>
            <a:r>
              <a:rPr lang="ko-KR" altLang="en-US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천만원</a:t>
            </a:r>
            <a:r>
              <a:rPr lang="ko-KR" altLang="en-US" dirty="0">
                <a:solidFill>
                  <a:srgbClr val="C0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가능하며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, 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감액기간 없이 </a:t>
            </a:r>
            <a:r>
              <a:rPr lang="ko-KR" altLang="en-US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즉시 </a:t>
            </a:r>
            <a:r>
              <a:rPr lang="en-US" altLang="ko-KR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100% </a:t>
            </a:r>
            <a:r>
              <a:rPr lang="ko-KR" altLang="en-US" dirty="0">
                <a:solidFill>
                  <a:srgbClr val="C0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보상</a:t>
            </a:r>
            <a:r>
              <a:rPr lang="ko-KR" altLang="en-US" dirty="0">
                <a:solidFill>
                  <a:srgbClr val="C0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가능</a:t>
            </a:r>
            <a:endParaRPr lang="ko-KR" altLang="en-US" dirty="0">
              <a:solidFill>
                <a:srgbClr val="C0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5AC1831E-1716-E2B5-B3B6-2D7AFA12AFBD}"/>
              </a:ext>
            </a:extLst>
          </p:cNvPr>
          <p:cNvSpPr/>
          <p:nvPr/>
        </p:nvSpPr>
        <p:spPr>
          <a:xfrm>
            <a:off x="273095" y="5245430"/>
            <a:ext cx="8485762" cy="1075611"/>
          </a:xfrm>
          <a:prstGeom prst="round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3C2F3232-7C80-53F9-740B-59FAA471DD6F}"/>
              </a:ext>
            </a:extLst>
          </p:cNvPr>
          <p:cNvSpPr/>
          <p:nvPr/>
        </p:nvSpPr>
        <p:spPr>
          <a:xfrm>
            <a:off x="273095" y="5189628"/>
            <a:ext cx="8485762" cy="473206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Q2. </a:t>
            </a:r>
            <a:r>
              <a:rPr lang="ko-KR" altLang="en-US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혈전제거술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은 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3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천만원이나 추가로 가능하네요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? 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89BA20CC-B59D-8429-4A67-3BF9BF61F6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69" y="1163361"/>
            <a:ext cx="509379" cy="509379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2C55B479-2E59-8397-50B6-ADC9DEE9B7D0}"/>
              </a:ext>
            </a:extLst>
          </p:cNvPr>
          <p:cNvSpPr/>
          <p:nvPr/>
        </p:nvSpPr>
        <p:spPr>
          <a:xfrm>
            <a:off x="616934" y="1261945"/>
            <a:ext cx="7084346" cy="370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보험금 상세지급 내역</a:t>
            </a:r>
          </a:p>
        </p:txBody>
      </p:sp>
    </p:spTree>
    <p:extLst>
      <p:ext uri="{BB962C8B-B14F-4D97-AF65-F5344CB8AC3E}">
        <p14:creationId xmlns:p14="http://schemas.microsoft.com/office/powerpoint/2010/main" val="359837120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E20D8-1A4A-0547-033D-9431967D81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54BA0C-67A7-E033-9285-A80AF5988D6A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심뇌주요치료비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D741F4-8694-609F-1476-3F2554D066FA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3302877B-7BDB-D1CA-2E41-70B70FA9B30F}"/>
              </a:ext>
            </a:extLst>
          </p:cNvPr>
          <p:cNvSpPr/>
          <p:nvPr/>
        </p:nvSpPr>
        <p:spPr>
          <a:xfrm>
            <a:off x="584200" y="1854192"/>
            <a:ext cx="3276600" cy="3420540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noFill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7776F7B2-E3B0-E32D-2C42-166BD67F6D5C}"/>
              </a:ext>
            </a:extLst>
          </p:cNvPr>
          <p:cNvSpPr/>
          <p:nvPr/>
        </p:nvSpPr>
        <p:spPr>
          <a:xfrm>
            <a:off x="584199" y="1854191"/>
            <a:ext cx="3276600" cy="558808"/>
          </a:xfrm>
          <a:prstGeom prst="rect">
            <a:avLst/>
          </a:prstGeom>
          <a:solidFill>
            <a:srgbClr val="00206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6</a:t>
            </a:r>
            <a:r>
              <a:rPr lang="ko-KR" altLang="en-US" sz="2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 기준</a:t>
            </a:r>
          </a:p>
        </p:txBody>
      </p:sp>
      <p:sp>
        <p:nvSpPr>
          <p:cNvPr id="8" name="화살표: 오른쪽 7">
            <a:extLst>
              <a:ext uri="{FF2B5EF4-FFF2-40B4-BE49-F238E27FC236}">
                <a16:creationId xmlns:a16="http://schemas.microsoft.com/office/drawing/2014/main" id="{F1F94A13-7B02-B436-6311-4EEABDD5CAAA}"/>
              </a:ext>
            </a:extLst>
          </p:cNvPr>
          <p:cNvSpPr/>
          <p:nvPr/>
        </p:nvSpPr>
        <p:spPr>
          <a:xfrm>
            <a:off x="4309532" y="3263378"/>
            <a:ext cx="643467" cy="1041400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C321A731-E219-9D1F-0C7B-EC3BFC54EFBC}"/>
              </a:ext>
            </a:extLst>
          </p:cNvPr>
          <p:cNvSpPr/>
          <p:nvPr/>
        </p:nvSpPr>
        <p:spPr>
          <a:xfrm>
            <a:off x="5249333" y="1854192"/>
            <a:ext cx="3276600" cy="3420540"/>
          </a:xfrm>
          <a:prstGeom prst="rect">
            <a:avLst/>
          </a:prstGeom>
          <a:noFill/>
          <a:ln w="38100">
            <a:solidFill>
              <a:srgbClr val="D053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noFill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DCDB2C77-9FFF-0132-BAE1-A952C40A853E}"/>
              </a:ext>
            </a:extLst>
          </p:cNvPr>
          <p:cNvSpPr/>
          <p:nvPr/>
        </p:nvSpPr>
        <p:spPr>
          <a:xfrm>
            <a:off x="5249332" y="1854191"/>
            <a:ext cx="3276600" cy="558808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7</a:t>
            </a:r>
            <a:r>
              <a:rPr lang="ko-KR" altLang="en-US" sz="2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 변경사항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B18A12-D911-5E6E-9BBF-259FEDFFCCFD}"/>
              </a:ext>
            </a:extLst>
          </p:cNvPr>
          <p:cNvSpPr txBox="1"/>
          <p:nvPr/>
        </p:nvSpPr>
        <p:spPr>
          <a:xfrm>
            <a:off x="1007533" y="2605098"/>
            <a:ext cx="2497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&lt;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연간 지급치료 </a:t>
            </a:r>
            <a:r>
              <a:rPr lang="en-US" altLang="ko-KR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7</a:t>
            </a:r>
            <a:r>
              <a:rPr lang="ko-KR" altLang="en-US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회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&gt;</a:t>
            </a:r>
            <a:endParaRPr lang="ko-KR" altLang="en-US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B80B5E-095E-6C06-2267-FA5FE6D0136D}"/>
              </a:ext>
            </a:extLst>
          </p:cNvPr>
          <p:cNvSpPr txBox="1"/>
          <p:nvPr/>
        </p:nvSpPr>
        <p:spPr>
          <a:xfrm>
            <a:off x="821266" y="3137747"/>
            <a:ext cx="287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심 </a:t>
            </a:r>
            <a:r>
              <a:rPr lang="en-US" altLang="ko-KR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3</a:t>
            </a:r>
            <a:r>
              <a:rPr lang="ko-KR" altLang="en-US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회</a:t>
            </a:r>
            <a:endParaRPr lang="en-US" altLang="ko-KR" dirty="0">
              <a:solidFill>
                <a:srgbClr val="FF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r>
              <a:rPr lang="ko-KR" altLang="en-US" dirty="0">
                <a:solidFill>
                  <a:schemeClr val="accent5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수술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, 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혈전용해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, 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중환자실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193D0A3-0876-E0BC-C993-77FFD1AC711E}"/>
              </a:ext>
            </a:extLst>
          </p:cNvPr>
          <p:cNvSpPr txBox="1"/>
          <p:nvPr/>
        </p:nvSpPr>
        <p:spPr>
          <a:xfrm>
            <a:off x="821266" y="3951414"/>
            <a:ext cx="287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뇌 </a:t>
            </a:r>
            <a:r>
              <a:rPr lang="en-US" altLang="ko-KR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3</a:t>
            </a:r>
            <a:r>
              <a:rPr lang="ko-KR" altLang="en-US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회</a:t>
            </a:r>
            <a:endParaRPr lang="en-US" altLang="ko-KR" dirty="0">
              <a:solidFill>
                <a:srgbClr val="FF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r>
              <a:rPr lang="ko-KR" altLang="en-US" dirty="0">
                <a:solidFill>
                  <a:schemeClr val="accent5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수술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, 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혈전용해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, 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중환자실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051338-A3E9-1433-12FB-2A3009D67AC6}"/>
              </a:ext>
            </a:extLst>
          </p:cNvPr>
          <p:cNvSpPr txBox="1"/>
          <p:nvPr/>
        </p:nvSpPr>
        <p:spPr>
          <a:xfrm>
            <a:off x="812799" y="4718492"/>
            <a:ext cx="287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err="1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특정중증치료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4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종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699A55E-066A-C016-FEEE-03B23FF1D667}"/>
              </a:ext>
            </a:extLst>
          </p:cNvPr>
          <p:cNvSpPr txBox="1"/>
          <p:nvPr/>
        </p:nvSpPr>
        <p:spPr>
          <a:xfrm>
            <a:off x="5787398" y="2546394"/>
            <a:ext cx="2497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&lt;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연간 지급치료 </a:t>
            </a:r>
            <a:r>
              <a:rPr lang="en-US" altLang="ko-KR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9</a:t>
            </a:r>
            <a:r>
              <a:rPr lang="ko-KR" altLang="en-US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회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&gt;</a:t>
            </a:r>
            <a:endParaRPr lang="ko-KR" altLang="en-US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DEC690-262B-B4FE-8524-BD2959086986}"/>
              </a:ext>
            </a:extLst>
          </p:cNvPr>
          <p:cNvSpPr txBox="1"/>
          <p:nvPr/>
        </p:nvSpPr>
        <p:spPr>
          <a:xfrm>
            <a:off x="5575731" y="2915726"/>
            <a:ext cx="287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심 </a:t>
            </a:r>
            <a:r>
              <a:rPr lang="en-US" altLang="ko-KR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</a:t>
            </a:r>
            <a:r>
              <a:rPr lang="ko-KR" altLang="en-US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회</a:t>
            </a:r>
            <a:endParaRPr lang="en-US" altLang="ko-KR" dirty="0">
              <a:solidFill>
                <a:srgbClr val="FF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r>
              <a:rPr lang="ko-KR" altLang="en-US" dirty="0">
                <a:solidFill>
                  <a:schemeClr val="accent2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수술</a:t>
            </a:r>
            <a:r>
              <a:rPr lang="en-US" altLang="ko-KR" dirty="0">
                <a:solidFill>
                  <a:schemeClr val="accent2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– </a:t>
            </a:r>
            <a:r>
              <a:rPr lang="ko-KR" altLang="en-US" dirty="0" err="1">
                <a:solidFill>
                  <a:schemeClr val="accent2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관혈</a:t>
            </a:r>
            <a:r>
              <a:rPr lang="ko-KR" altLang="en-US" dirty="0">
                <a:solidFill>
                  <a:schemeClr val="accent2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en-US" altLang="ko-KR" dirty="0">
                <a:solidFill>
                  <a:schemeClr val="accent2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/ </a:t>
            </a:r>
            <a:r>
              <a:rPr lang="ko-KR" altLang="en-US" dirty="0" err="1">
                <a:solidFill>
                  <a:schemeClr val="accent2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비관혈</a:t>
            </a:r>
            <a:r>
              <a:rPr lang="en-US" altLang="ko-KR" dirty="0">
                <a:solidFill>
                  <a:schemeClr val="accent2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, </a:t>
            </a:r>
          </a:p>
          <a:p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혈전용해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, 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중환자실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223F164-908A-E519-CF70-E294DF9AC5AA}"/>
              </a:ext>
            </a:extLst>
          </p:cNvPr>
          <p:cNvSpPr txBox="1"/>
          <p:nvPr/>
        </p:nvSpPr>
        <p:spPr>
          <a:xfrm>
            <a:off x="5575731" y="3910906"/>
            <a:ext cx="287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뇌 </a:t>
            </a:r>
            <a:r>
              <a:rPr lang="en-US" altLang="ko-KR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</a:t>
            </a:r>
            <a:r>
              <a:rPr lang="ko-KR" altLang="en-US" dirty="0">
                <a:solidFill>
                  <a:srgbClr val="FF00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회</a:t>
            </a:r>
            <a:endParaRPr lang="en-US" altLang="ko-KR" dirty="0">
              <a:solidFill>
                <a:srgbClr val="FF00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r>
              <a:rPr lang="ko-KR" altLang="en-US" dirty="0">
                <a:solidFill>
                  <a:schemeClr val="accent2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수술 </a:t>
            </a:r>
            <a:r>
              <a:rPr lang="en-US" altLang="ko-KR" dirty="0">
                <a:solidFill>
                  <a:schemeClr val="accent2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– </a:t>
            </a:r>
            <a:r>
              <a:rPr lang="ko-KR" altLang="en-US" dirty="0" err="1">
                <a:solidFill>
                  <a:schemeClr val="accent2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관혈</a:t>
            </a:r>
            <a:r>
              <a:rPr lang="ko-KR" altLang="en-US" dirty="0">
                <a:solidFill>
                  <a:schemeClr val="accent2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en-US" altLang="ko-KR" dirty="0">
                <a:solidFill>
                  <a:schemeClr val="accent2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/ </a:t>
            </a:r>
            <a:r>
              <a:rPr lang="ko-KR" altLang="en-US" dirty="0" err="1">
                <a:solidFill>
                  <a:schemeClr val="accent2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비관혈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, 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혈전용해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, 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중환자실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BB18961-59D2-6998-A241-64BB6A719D73}"/>
              </a:ext>
            </a:extLst>
          </p:cNvPr>
          <p:cNvSpPr txBox="1"/>
          <p:nvPr/>
        </p:nvSpPr>
        <p:spPr>
          <a:xfrm>
            <a:off x="5554996" y="4833737"/>
            <a:ext cx="287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특정중증치료</a:t>
            </a:r>
            <a:r>
              <a:rPr lang="en-US" altLang="ko-KR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4</a:t>
            </a:r>
            <a:r>
              <a:rPr lang="ko-KR" altLang="en-US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종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264B7D9-A24C-4405-CE71-A9BE361031FA}"/>
              </a:ext>
            </a:extLst>
          </p:cNvPr>
          <p:cNvSpPr txBox="1"/>
          <p:nvPr/>
        </p:nvSpPr>
        <p:spPr>
          <a:xfrm>
            <a:off x="0" y="5488850"/>
            <a:ext cx="9144000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err="1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관혈</a:t>
            </a:r>
            <a:r>
              <a:rPr lang="en-US" altLang="ko-KR" sz="2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ko-KR" altLang="en-US" sz="2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최대 </a:t>
            </a:r>
            <a:r>
              <a:rPr lang="en-US" altLang="ko-KR" sz="2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</a:t>
            </a:r>
            <a:r>
              <a:rPr lang="ko-KR" altLang="en-US" sz="2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천</a:t>
            </a:r>
            <a:r>
              <a:rPr lang="en-US" altLang="ko-KR" sz="2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/ </a:t>
            </a:r>
            <a:r>
              <a:rPr lang="ko-KR" altLang="en-US" sz="2400" dirty="0" err="1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비관혈</a:t>
            </a:r>
            <a:r>
              <a:rPr lang="ko-KR" altLang="en-US" sz="2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최대 </a:t>
            </a:r>
            <a:r>
              <a:rPr lang="en-US" altLang="ko-KR" sz="2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</a:t>
            </a:r>
            <a:r>
              <a:rPr lang="ko-KR" altLang="en-US" sz="24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천</a:t>
            </a:r>
            <a:endParaRPr lang="en-US" altLang="ko-KR" sz="2400" dirty="0">
              <a:solidFill>
                <a:schemeClr val="bg1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algn="ctr"/>
            <a:r>
              <a:rPr lang="ko-KR" altLang="en-US" sz="2400" dirty="0" err="1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비관혈</a:t>
            </a:r>
            <a:r>
              <a:rPr lang="ko-KR" altLang="en-US" sz="24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가입금액 축소 예정</a:t>
            </a:r>
            <a:r>
              <a:rPr lang="en-US" altLang="ko-KR" sz="24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 </a:t>
            </a:r>
            <a:r>
              <a:rPr lang="ko-KR" altLang="en-US" sz="24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지금이 기회</a:t>
            </a:r>
            <a:r>
              <a:rPr lang="en-US" altLang="ko-KR" sz="24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!</a:t>
            </a:r>
            <a:endParaRPr lang="ko-KR" altLang="en-US" sz="2400" dirty="0">
              <a:solidFill>
                <a:srgbClr val="FFFF00"/>
              </a:solidFill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A5996E2F-4FF5-3AF4-C349-E324817EA9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69" y="1163361"/>
            <a:ext cx="509379" cy="509379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11C9E8DF-F27E-BD98-587A-4207C94F30F4}"/>
              </a:ext>
            </a:extLst>
          </p:cNvPr>
          <p:cNvSpPr/>
          <p:nvPr/>
        </p:nvSpPr>
        <p:spPr>
          <a:xfrm>
            <a:off x="616934" y="1261945"/>
            <a:ext cx="7084346" cy="370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7</a:t>
            </a:r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 변경사항</a:t>
            </a:r>
          </a:p>
        </p:txBody>
      </p:sp>
    </p:spTree>
    <p:extLst>
      <p:ext uri="{BB962C8B-B14F-4D97-AF65-F5344CB8AC3E}">
        <p14:creationId xmlns:p14="http://schemas.microsoft.com/office/powerpoint/2010/main" val="183060898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141E70-2BD4-2385-3DD3-10E89F8BA8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81275F-66B9-F57C-FE86-A76390C74ECE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심뇌주요치료비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F894C1-03E7-38E1-6463-0B835B70627F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0FC7D4F-04E5-A15C-E34A-D4B7FD09FD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98" b="16364"/>
          <a:stretch/>
        </p:blipFill>
        <p:spPr>
          <a:xfrm>
            <a:off x="567267" y="1089891"/>
            <a:ext cx="7950200" cy="53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66172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DCD65-9145-12EA-E4FF-0D168E9D9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F2B585C-0619-4D6B-CAC4-E91272FD2C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42" b="23073"/>
          <a:stretch/>
        </p:blipFill>
        <p:spPr>
          <a:xfrm>
            <a:off x="190355" y="1163782"/>
            <a:ext cx="8667318" cy="52866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A3AE05-FB91-98F8-826C-20BCF919489E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심뇌주요치료비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731853-05EC-91DA-7AF6-2BCA7CD4F3E3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69955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en-US" altLang="ko-KR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7</a:t>
            </a: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 핵심전략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52195D7-7F5F-4280-86FC-DB92CAEC19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35" b="47222"/>
          <a:stretch/>
        </p:blipFill>
        <p:spPr>
          <a:xfrm>
            <a:off x="380849" y="1320799"/>
            <a:ext cx="8644078" cy="4766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36910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B15604-E4A5-5D13-7C7F-6CD2E41D5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BE4D8CF5-6A0D-BD45-46DE-0BDD72DC32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88" b="68462"/>
          <a:stretch/>
        </p:blipFill>
        <p:spPr>
          <a:xfrm>
            <a:off x="167039" y="1209963"/>
            <a:ext cx="8809921" cy="2121548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C6A0F2C8-E46F-D1F4-B475-DC6EB1BEDD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4" t="76131" r="5081" b="11096"/>
          <a:stretch/>
        </p:blipFill>
        <p:spPr>
          <a:xfrm>
            <a:off x="296091" y="3331511"/>
            <a:ext cx="8551818" cy="19147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45FE434-CFFE-C606-0FD6-EE1FCC23AC20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심뇌주요치료비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826BCC-B168-9F25-DBB2-064860CBB122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05B4C596-CC6F-9F64-0B87-1CF3BD1BCFF6}"/>
              </a:ext>
            </a:extLst>
          </p:cNvPr>
          <p:cNvSpPr/>
          <p:nvPr/>
        </p:nvSpPr>
        <p:spPr>
          <a:xfrm>
            <a:off x="0" y="5648037"/>
            <a:ext cx="9144000" cy="61135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관혈</a:t>
            </a:r>
            <a:r>
              <a:rPr lang="en-US" altLang="ko-KR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/</a:t>
            </a:r>
            <a:r>
              <a:rPr lang="ko-KR" altLang="en-US" sz="3200" dirty="0" err="1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비관혈</a:t>
            </a:r>
            <a:r>
              <a:rPr lang="ko-KR" altLang="en-US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나뉘었는데</a:t>
            </a:r>
            <a:r>
              <a:rPr lang="en-US" altLang="ko-KR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, </a:t>
            </a:r>
            <a:r>
              <a:rPr lang="ko-KR" altLang="en-US" sz="3200" dirty="0">
                <a:solidFill>
                  <a:srgbClr val="FFFF0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보험료는 동일</a:t>
            </a:r>
          </a:p>
        </p:txBody>
      </p:sp>
    </p:spTree>
    <p:extLst>
      <p:ext uri="{BB962C8B-B14F-4D97-AF65-F5344CB8AC3E}">
        <p14:creationId xmlns:p14="http://schemas.microsoft.com/office/powerpoint/2010/main" val="229954007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BFAB4-514B-042E-5044-D69508398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532B98A-8E4E-577F-BD1A-8A21D13185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2" y="1381967"/>
            <a:ext cx="1062000" cy="1062000"/>
          </a:xfrm>
          <a:prstGeom prst="rect">
            <a:avLst/>
          </a:prstGeom>
        </p:spPr>
      </p:pic>
      <p:sp>
        <p:nvSpPr>
          <p:cNvPr id="3" name="말풍선: 모서리가 둥근 사각형 2">
            <a:extLst>
              <a:ext uri="{FF2B5EF4-FFF2-40B4-BE49-F238E27FC236}">
                <a16:creationId xmlns:a16="http://schemas.microsoft.com/office/drawing/2014/main" id="{D2C4BF00-1812-1BC4-436D-5347DAA16F8C}"/>
              </a:ext>
            </a:extLst>
          </p:cNvPr>
          <p:cNvSpPr/>
          <p:nvPr/>
        </p:nvSpPr>
        <p:spPr>
          <a:xfrm>
            <a:off x="1565819" y="1318137"/>
            <a:ext cx="7038909" cy="863269"/>
          </a:xfrm>
          <a:prstGeom prst="wedgeRoundRectCallout">
            <a:avLst>
              <a:gd name="adj1" fmla="val -42698"/>
              <a:gd name="adj2" fmla="val 76070"/>
              <a:gd name="adj3" fmla="val 16667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유병자</a:t>
            </a:r>
            <a:r>
              <a:rPr lang="ko-KR" altLang="en-US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가입 </a:t>
            </a:r>
            <a:r>
              <a:rPr lang="en-US" altLang="ko-KR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6</a:t>
            </a:r>
            <a:r>
              <a:rPr lang="ko-KR" altLang="en-US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개월만 이던데 고지의무관련 걱정은 없었나요</a:t>
            </a:r>
            <a:r>
              <a:rPr lang="en-US" altLang="ko-KR" sz="2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? </a:t>
            </a:r>
            <a:endParaRPr lang="ko-KR" altLang="en-US" sz="2000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433FCB-C21A-E0B0-FF3B-3D10BC8C4286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현대 </a:t>
            </a:r>
            <a:r>
              <a:rPr lang="en-US" altLang="ko-KR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2Q-PASS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8DE144-812A-F69F-CDF5-153473A9595E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213EB3F7-EF6B-03CD-9F85-30958B0B47D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47" t="57651" r="5339" b="28103"/>
          <a:stretch/>
        </p:blipFill>
        <p:spPr>
          <a:xfrm>
            <a:off x="279474" y="4783366"/>
            <a:ext cx="3978631" cy="1532845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95B253A-4FF0-6831-2D2E-81FEB3C8C6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47" t="74883" r="5339" b="7885"/>
          <a:stretch/>
        </p:blipFill>
        <p:spPr>
          <a:xfrm>
            <a:off x="4454374" y="4598700"/>
            <a:ext cx="4387934" cy="166587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98028C1-AF28-990D-E941-6507361EB5E1}"/>
              </a:ext>
            </a:extLst>
          </p:cNvPr>
          <p:cNvSpPr txBox="1"/>
          <p:nvPr/>
        </p:nvSpPr>
        <p:spPr>
          <a:xfrm>
            <a:off x="301692" y="4414034"/>
            <a:ext cx="2055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■ </a:t>
            </a:r>
            <a:r>
              <a:rPr lang="en-US" altLang="ko-KR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2Q-PASS</a:t>
            </a:r>
            <a:endParaRPr lang="ko-KR" altLang="en-US" dirty="0"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DCB656EB-C819-9806-4C93-F61A1673F96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784" b="14930"/>
          <a:stretch/>
        </p:blipFill>
        <p:spPr>
          <a:xfrm>
            <a:off x="1070272" y="2452330"/>
            <a:ext cx="7178825" cy="178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03861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EA5EA3-054A-D8AA-F127-C7572A14EB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992ABD30-4EF1-63C5-A1F2-40F84362B5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81" b="33393"/>
          <a:stretch/>
        </p:blipFill>
        <p:spPr>
          <a:xfrm>
            <a:off x="967353" y="1202266"/>
            <a:ext cx="7209294" cy="51346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8A54B69-C3F9-9BD4-4925-E2941A4A91AF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kumimoji="0" lang="ko-KR" altLang="en-US" sz="32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항암치료당 </a:t>
            </a:r>
            <a:r>
              <a:rPr kumimoji="0" lang="en-US" altLang="ko-KR" sz="32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– 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누구나</a:t>
            </a:r>
            <a:r>
              <a:rPr lang="en-US" altLang="ko-KR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OK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플랜으로 </a:t>
            </a:r>
            <a:r>
              <a:rPr lang="en-US" altLang="ko-KR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배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F9A5B7-AFFA-9512-B50B-BA5BE9854537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4818662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BB321-F012-CDA0-ED14-BB941CA560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C968F80-2A0F-E1D5-4A7A-AD932EFDB82A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kumimoji="0" lang="ko-KR" altLang="en-US" sz="32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항암치료당 </a:t>
            </a:r>
            <a:r>
              <a:rPr kumimoji="0" lang="en-US" altLang="ko-KR" sz="32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– 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누구나</a:t>
            </a:r>
            <a:r>
              <a:rPr lang="en-US" altLang="ko-KR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OK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플랜으로 </a:t>
            </a:r>
            <a:r>
              <a:rPr lang="en-US" altLang="ko-KR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배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138AB5-7734-22E7-2915-8AA9BF9744BD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11DB430B-0D50-E3E5-CAE2-96B316DFA0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2" b="36296"/>
          <a:stretch>
            <a:fillRect/>
          </a:stretch>
        </p:blipFill>
        <p:spPr>
          <a:xfrm>
            <a:off x="578554" y="1182254"/>
            <a:ext cx="7614100" cy="3969235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20945BD6-EE04-9D1C-5852-C33D45CE50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79" b="4195"/>
          <a:stretch>
            <a:fillRect/>
          </a:stretch>
        </p:blipFill>
        <p:spPr>
          <a:xfrm>
            <a:off x="677096" y="5043055"/>
            <a:ext cx="7515558" cy="122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53119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7957FE-91B0-A96A-D45E-2DF43B6E1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65CF4FE-3199-AD18-FE4F-B37540DCD8A9}"/>
              </a:ext>
            </a:extLst>
          </p:cNvPr>
          <p:cNvSpPr txBox="1"/>
          <p:nvPr/>
        </p:nvSpPr>
        <p:spPr>
          <a:xfrm>
            <a:off x="-911" y="1905272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5</a:t>
            </a:r>
            <a:endParaRPr kumimoji="0" lang="ko-KR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4F9ED9-4CFA-35D0-3B12-D1375893DE60}"/>
              </a:ext>
            </a:extLst>
          </p:cNvPr>
          <p:cNvSpPr txBox="1"/>
          <p:nvPr/>
        </p:nvSpPr>
        <p:spPr>
          <a:xfrm>
            <a:off x="694616" y="3499023"/>
            <a:ext cx="7752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6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어린이</a:t>
            </a:r>
            <a:r>
              <a:rPr lang="en-US" altLang="ko-KR" sz="6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Q </a:t>
            </a:r>
            <a:r>
              <a:rPr lang="ko-KR" altLang="en-US" sz="6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신규담보</a:t>
            </a:r>
            <a:endParaRPr kumimoji="0" lang="en-US" altLang="ko-KR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3107301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E9F2C3-126B-1EB7-9AA5-AB8F67962D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39AC4DD-AA1B-32EC-98DF-8BAC6E858B07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어린이</a:t>
            </a:r>
            <a:r>
              <a:rPr lang="en-US" altLang="ko-KR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Q </a:t>
            </a: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신규담보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74CA8A-150A-3E81-3867-41D70C780282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D469618-72A9-52A1-E809-0252C62A6E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953" t="18903" r="3746" b="55611"/>
          <a:stretch>
            <a:fillRect/>
          </a:stretch>
        </p:blipFill>
        <p:spPr>
          <a:xfrm>
            <a:off x="241651" y="1721733"/>
            <a:ext cx="8660698" cy="341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95553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E1635-2965-77B2-C30A-D791E28B4A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61A55AF-2873-9FC9-6503-CF87CAD4CB91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어린이</a:t>
            </a:r>
            <a:r>
              <a:rPr lang="en-US" altLang="ko-KR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Q </a:t>
            </a: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신규담보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7A5969-B1B9-C6AD-98DE-8F71E95D41A1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2936951-1D49-E009-0B03-A9101BB4E4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1" t="47378" r="4520" b="8352"/>
          <a:stretch/>
        </p:blipFill>
        <p:spPr>
          <a:xfrm>
            <a:off x="925658" y="1307939"/>
            <a:ext cx="7350940" cy="508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5987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8A3445-87DF-A015-9056-214FFDEDB4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2B7DC7D-0FBC-7CE6-5D80-9FF6823CDA8F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어린이</a:t>
            </a:r>
            <a:r>
              <a:rPr lang="en-US" altLang="ko-KR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Q </a:t>
            </a: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신규담보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AAB1108-AA42-81D8-EF36-CCAAE4F7CAEA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A4D0EE75-B4AC-0A09-9F68-D7C9534F65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949382"/>
              </p:ext>
            </p:extLst>
          </p:nvPr>
        </p:nvGraphicFramePr>
        <p:xfrm>
          <a:off x="235765" y="1134000"/>
          <a:ext cx="8672469" cy="5041618"/>
        </p:xfrm>
        <a:graphic>
          <a:graphicData uri="http://schemas.openxmlformats.org/drawingml/2006/table">
            <a:tbl>
              <a:tblPr firstRow="1" bandRow="1"/>
              <a:tblGrid>
                <a:gridCol w="1823944">
                  <a:extLst>
                    <a:ext uri="{9D8B030D-6E8A-4147-A177-3AD203B41FA5}">
                      <a16:colId xmlns:a16="http://schemas.microsoft.com/office/drawing/2014/main" val="236559639"/>
                    </a:ext>
                  </a:extLst>
                </a:gridCol>
                <a:gridCol w="956431">
                  <a:extLst>
                    <a:ext uri="{9D8B030D-6E8A-4147-A177-3AD203B41FA5}">
                      <a16:colId xmlns:a16="http://schemas.microsoft.com/office/drawing/2014/main" val="827264422"/>
                    </a:ext>
                  </a:extLst>
                </a:gridCol>
                <a:gridCol w="3763351">
                  <a:extLst>
                    <a:ext uri="{9D8B030D-6E8A-4147-A177-3AD203B41FA5}">
                      <a16:colId xmlns:a16="http://schemas.microsoft.com/office/drawing/2014/main" val="2060643416"/>
                    </a:ext>
                  </a:extLst>
                </a:gridCol>
                <a:gridCol w="2128743">
                  <a:extLst>
                    <a:ext uri="{9D8B030D-6E8A-4147-A177-3AD203B41FA5}">
                      <a16:colId xmlns:a16="http://schemas.microsoft.com/office/drawing/2014/main" val="1529283551"/>
                    </a:ext>
                  </a:extLst>
                </a:gridCol>
              </a:tblGrid>
              <a:tr h="36000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b="1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구 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b="1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내 용</a:t>
                      </a: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b="1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비 고</a:t>
                      </a: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1789003"/>
                  </a:ext>
                </a:extLst>
              </a:tr>
              <a:tr h="54000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선별검사이상</a:t>
                      </a:r>
                      <a:endParaRPr lang="en-US" altLang="ko-KR" sz="1300" dirty="0">
                        <a:solidFill>
                          <a:srgbClr val="FF0000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13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소견 후 검사지원비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선별검사이상소견 후 </a:t>
                      </a:r>
                      <a:br>
                        <a:rPr lang="en-US" altLang="ko-KR" sz="13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en-US" altLang="ko-KR" sz="13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『</a:t>
                      </a:r>
                      <a:r>
                        <a:rPr lang="ko-KR" altLang="en-US" sz="1300" dirty="0" err="1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융모막</a:t>
                      </a:r>
                      <a:r>
                        <a:rPr lang="ko-KR" altLang="en-US" sz="13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검사 또는 </a:t>
                      </a:r>
                      <a:r>
                        <a:rPr lang="ko-KR" altLang="en-US" sz="1300" dirty="0" err="1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양수검사</a:t>
                      </a:r>
                      <a:r>
                        <a:rPr lang="en-US" altLang="ko-KR" sz="1300" baseline="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』</a:t>
                      </a:r>
                      <a:r>
                        <a:rPr lang="ko-KR" altLang="en-US" sz="1300" baseline="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를 받은 경우</a:t>
                      </a:r>
                      <a:r>
                        <a:rPr lang="en-US" altLang="ko-KR" sz="1300" baseline="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300" baseline="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최초</a:t>
                      </a:r>
                      <a:r>
                        <a:rPr lang="en-US" altLang="ko-KR" sz="1300" baseline="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</a:t>
                      </a:r>
                      <a:r>
                        <a:rPr lang="ko-KR" altLang="en-US" sz="1300" baseline="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회한</a:t>
                      </a:r>
                      <a:r>
                        <a:rPr lang="en-US" altLang="ko-KR" sz="1300" baseline="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endParaRPr lang="ko-KR" altLang="en-US" sz="1300" dirty="0">
                        <a:solidFill>
                          <a:srgbClr val="FF0000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임신 </a:t>
                      </a:r>
                      <a:r>
                        <a:rPr lang="en-US" altLang="ko-KR" sz="13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12</a:t>
                      </a:r>
                      <a:r>
                        <a:rPr lang="ko-KR" altLang="en-US" sz="13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주 이내 가입 가능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1796610"/>
                  </a:ext>
                </a:extLst>
              </a:tr>
              <a:tr h="0">
                <a:tc rowSpan="7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안과통합보장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5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진단</a:t>
                      </a:r>
                      <a:b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최초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회한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endParaRPr lang="ko-KR" altLang="en-US" sz="13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시력교정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근시 및 </a:t>
                      </a:r>
                      <a:r>
                        <a:rPr lang="ko-KR" altLang="en-US" sz="130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원시진단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endParaRPr lang="ko-KR" altLang="en-US" sz="13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aseline="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보험나이</a:t>
                      </a:r>
                      <a:r>
                        <a:rPr lang="ko-KR" altLang="en-US" sz="13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</a:t>
                      </a:r>
                      <a:r>
                        <a:rPr lang="en-US" altLang="ko-KR" sz="13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6</a:t>
                      </a:r>
                      <a:r>
                        <a:rPr lang="ko-KR" altLang="en-US" sz="13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세 </a:t>
                      </a:r>
                      <a:endParaRPr lang="en-US" altLang="ko-KR" sz="1300" baseline="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계약해당일부터 보장</a:t>
                      </a:r>
                      <a:endParaRPr lang="ko-KR" altLang="en-US" sz="13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437068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>
                        <a:solidFill>
                          <a:srgbClr val="C00000"/>
                        </a:solidFill>
                        <a:latin typeface="현대해상 고딕OTF Bold" panose="020B0600000101010101" pitchFamily="34" charset="-127"/>
                        <a:ea typeface="현대해상 고딕OTF Bold" panose="020B0600000101010101" pitchFamily="34" charset="-127"/>
                      </a:endParaRPr>
                    </a:p>
                  </a:txBody>
                  <a:tcPr anchor="ctr"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FBE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시력치료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고도근시 및 고도원시진단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endParaRPr lang="ko-KR" altLang="en-US" sz="13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56696188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>
                        <a:solidFill>
                          <a:srgbClr val="C00000"/>
                        </a:solidFill>
                        <a:latin typeface="현대해상 고딕OTF Bold" panose="020B0600000101010101" pitchFamily="34" charset="-127"/>
                        <a:ea typeface="현대해상 고딕OTF Bold" panose="020B0600000101010101" pitchFamily="34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FBE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녹내장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선천포함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endParaRPr lang="ko-KR" altLang="en-US" sz="13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3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970987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>
                        <a:solidFill>
                          <a:srgbClr val="C00000"/>
                        </a:solidFill>
                        <a:latin typeface="현대해상 고딕OTF Bold" panose="020B0600000101010101" pitchFamily="34" charset="-127"/>
                        <a:ea typeface="현대해상 고딕OTF Bold" panose="020B0600000101010101" pitchFamily="34" charset="-127"/>
                      </a:endParaRPr>
                    </a:p>
                  </a:txBody>
                  <a:tcPr anchor="ctr"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FBE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백내장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선천포함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endParaRPr lang="ko-KR" altLang="en-US" sz="13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3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024323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>
                        <a:solidFill>
                          <a:srgbClr val="C00000"/>
                        </a:solidFill>
                        <a:latin typeface="현대해상 고딕OTF Bold" panose="020B0600000101010101" pitchFamily="34" charset="-127"/>
                        <a:ea typeface="현대해상 고딕OTF Bold" panose="020B0600000101010101" pitchFamily="34" charset="-127"/>
                      </a:endParaRPr>
                    </a:p>
                  </a:txBody>
                  <a:tcPr anchor="ctr"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FBE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색각결손</a:t>
                      </a:r>
                      <a:endParaRPr lang="ko-KR" altLang="en-US" sz="13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3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2311421"/>
                  </a:ext>
                </a:extLst>
              </a:tr>
              <a:tr h="3048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현대해상 고딕OTF Bold" panose="020B0600000101010101" pitchFamily="34" charset="-127"/>
                        <a:ea typeface="현대해상 고딕OTF Bold" panose="020B0600000101010101" pitchFamily="34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시술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/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수술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안과특정처치및수술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급여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연간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회한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endParaRPr lang="ko-KR" altLang="en-US" sz="13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결막이물제거술 포함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9141433"/>
                  </a:ext>
                </a:extLst>
              </a:tr>
              <a:tr h="3048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현대해상 고딕OTF Bold" panose="020B0600000101010101" pitchFamily="34" charset="-127"/>
                        <a:ea typeface="현대해상 고딕OTF Bold" panose="020B0600000101010101" pitchFamily="34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>
                      <a:lvl1pPr marL="0" algn="l" defTabSz="685800" rtl="0" eaLnBrk="1" latinLnBrk="1" hangingPunct="1">
                        <a:defRPr sz="135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342900" algn="l" defTabSz="685800" rtl="0" eaLnBrk="1" latinLnBrk="1" hangingPunct="1">
                        <a:defRPr sz="135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685800" algn="l" defTabSz="685800" rtl="0" eaLnBrk="1" latinLnBrk="1" hangingPunct="1">
                        <a:defRPr sz="135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028700" algn="l" defTabSz="685800" rtl="0" eaLnBrk="1" latinLnBrk="1" hangingPunct="1">
                        <a:defRPr sz="135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371600" algn="l" defTabSz="685800" rtl="0" eaLnBrk="1" latinLnBrk="1" hangingPunct="1">
                        <a:defRPr sz="135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1714500" algn="l" defTabSz="685800" rtl="0" eaLnBrk="1" latinLnBrk="1" hangingPunct="1">
                        <a:defRPr sz="135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057400" algn="l" defTabSz="685800" rtl="0" eaLnBrk="1" latinLnBrk="1" hangingPunct="1">
                        <a:defRPr sz="135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2400300" algn="l" defTabSz="685800" rtl="0" eaLnBrk="1" latinLnBrk="1" hangingPunct="1">
                        <a:defRPr sz="135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2743200" algn="l" defTabSz="685800" rtl="0" eaLnBrk="1" latinLnBrk="1" hangingPunct="1">
                        <a:defRPr sz="135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dirty="0">
                        <a:solidFill>
                          <a:srgbClr val="C00000"/>
                        </a:solidFill>
                        <a:latin typeface="현대해상 고딕OTF Bold" panose="020B0600000101010101" pitchFamily="34" charset="-127"/>
                        <a:ea typeface="현대해상 고딕OTF Bold" panose="020B0600000101010101" pitchFamily="34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1" hangingPunct="1">
                        <a:defRPr sz="135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342900" algn="l" defTabSz="685800" rtl="0" eaLnBrk="1" latinLnBrk="1" hangingPunct="1">
                        <a:defRPr sz="135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685800" algn="l" defTabSz="685800" rtl="0" eaLnBrk="1" latinLnBrk="1" hangingPunct="1">
                        <a:defRPr sz="135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028700" algn="l" defTabSz="685800" rtl="0" eaLnBrk="1" latinLnBrk="1" hangingPunct="1">
                        <a:defRPr sz="135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371600" algn="l" defTabSz="685800" rtl="0" eaLnBrk="1" latinLnBrk="1" hangingPunct="1">
                        <a:defRPr sz="135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1714500" algn="l" defTabSz="685800" rtl="0" eaLnBrk="1" latinLnBrk="1" hangingPunct="1">
                        <a:defRPr sz="135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057400" algn="l" defTabSz="685800" rtl="0" eaLnBrk="1" latinLnBrk="1" hangingPunct="1">
                        <a:defRPr sz="135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2400300" algn="l" defTabSz="685800" rtl="0" eaLnBrk="1" latinLnBrk="1" hangingPunct="1">
                        <a:defRPr sz="135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2743200" algn="l" defTabSz="685800" rtl="0" eaLnBrk="1" latinLnBrk="1" hangingPunct="1">
                        <a:defRPr sz="135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시각질환수술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3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1294478"/>
                  </a:ext>
                </a:extLst>
              </a:tr>
              <a:tr h="44988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종합병원</a:t>
                      </a:r>
                      <a:r>
                        <a:rPr lang="ko-KR" altLang="en-US" sz="13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</a:t>
                      </a:r>
                      <a:br>
                        <a:rPr lang="en-US" altLang="ko-KR" sz="13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표적아토피치료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아토피로 진단확정되고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종합병원에서 </a:t>
                      </a:r>
                      <a:endParaRPr lang="en-US" altLang="ko-KR" sz="13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‘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아토피 </a:t>
                      </a:r>
                      <a:r>
                        <a:rPr lang="ko-KR" altLang="en-US" sz="130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표적치료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’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를 받은 경우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태아 가입 한정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5202002"/>
                  </a:ext>
                </a:extLst>
              </a:tr>
              <a:tr h="44988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아토피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/</a:t>
                      </a:r>
                    </a:p>
                    <a:p>
                      <a:pPr algn="ctr" latinLnBrk="1"/>
                      <a:r>
                        <a:rPr lang="ko-KR" altLang="en-US" sz="130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중증아토피진단</a:t>
                      </a:r>
                      <a:endParaRPr lang="ko-KR" altLang="en-US" sz="13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최대 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30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세 만기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기존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 14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세 만기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7849957"/>
                  </a:ext>
                </a:extLst>
              </a:tr>
              <a:tr h="3105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가와사키병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진단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가와사키병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점막피부림프절증후군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으로 진단 확정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3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6848560"/>
                  </a:ext>
                </a:extLst>
              </a:tr>
              <a:tr h="3105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특정요로감염진단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특정요로감염으로 </a:t>
                      </a:r>
                      <a:r>
                        <a:rPr lang="ko-KR" altLang="en-US" sz="130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진단확정된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경우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3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5889388"/>
                  </a:ext>
                </a:extLst>
              </a:tr>
              <a:tr h="44988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특정바이러스질병</a:t>
                      </a:r>
                      <a:b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항바이러스제 치료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대상포진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</a:t>
                      </a:r>
                      <a:r>
                        <a:rPr lang="en-US" altLang="ko-KR" sz="13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</a:t>
                      </a:r>
                      <a:r>
                        <a:rPr lang="ko-KR" altLang="en-US" sz="13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수두</a:t>
                      </a:r>
                      <a:r>
                        <a:rPr lang="en-US" altLang="ko-KR" sz="13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</a:t>
                      </a:r>
                      <a:r>
                        <a:rPr lang="ko-KR" altLang="en-US" sz="13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호흡기세포융합바이러스 </a:t>
                      </a:r>
                      <a:r>
                        <a:rPr lang="ko-KR" altLang="en-US" sz="1300" baseline="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감염증</a:t>
                      </a:r>
                      <a:r>
                        <a:rPr lang="en-US" altLang="ko-KR" sz="13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</a:t>
                      </a:r>
                      <a:r>
                        <a:rPr lang="ko-KR" altLang="en-US" sz="13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간염 등</a:t>
                      </a:r>
                      <a:endParaRPr lang="ko-KR" altLang="en-US" sz="13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3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9763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286555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2E61E44-4B29-49E5-8475-5FA7F63D65BB}"/>
              </a:ext>
            </a:extLst>
          </p:cNvPr>
          <p:cNvSpPr txBox="1"/>
          <p:nvPr/>
        </p:nvSpPr>
        <p:spPr>
          <a:xfrm>
            <a:off x="251243" y="2101209"/>
            <a:ext cx="8641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○ </a:t>
            </a:r>
            <a:r>
              <a:rPr lang="ko-KR" altLang="en-US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본자료는 모집인 교육용으로 전체 또는 일부를 임의 편집하여 고객 교부 및 온라인 게시 목적</a:t>
            </a:r>
            <a:br>
              <a:rPr lang="en-US" altLang="ko-KR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</a:br>
            <a:r>
              <a:rPr lang="en-US" altLang="ko-KR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   </a:t>
            </a:r>
            <a:r>
              <a:rPr lang="ko-KR" altLang="en-US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으로 절대 사용 할 수 없으며 모집인 교육용으로만 사용 가능합니다</a:t>
            </a:r>
            <a:r>
              <a:rPr lang="en-US" altLang="ko-KR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.   </a:t>
            </a:r>
            <a:endParaRPr lang="ko-KR" altLang="en-US" sz="1600" b="1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B10456-685E-46F0-A4E1-0C5F6E43B2DA}"/>
              </a:ext>
            </a:extLst>
          </p:cNvPr>
          <p:cNvSpPr txBox="1"/>
          <p:nvPr/>
        </p:nvSpPr>
        <p:spPr>
          <a:xfrm>
            <a:off x="251243" y="3364066"/>
            <a:ext cx="8641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○ </a:t>
            </a:r>
            <a:r>
              <a:rPr lang="ko-KR" altLang="en-US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세부적인 보장내용이나 </a:t>
            </a:r>
            <a:r>
              <a:rPr lang="ko-KR" altLang="en-US" sz="1600" dirty="0" err="1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해지환급률</a:t>
            </a:r>
            <a:r>
              <a:rPr lang="ko-KR" altLang="en-US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등의 자료는 약관 및 가입제안서를 꼭 다시 확인하시기 </a:t>
            </a:r>
            <a:br>
              <a:rPr lang="en-US" altLang="ko-KR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</a:br>
            <a:r>
              <a:rPr lang="en-US" altLang="ko-KR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   </a:t>
            </a:r>
            <a:r>
              <a:rPr lang="ko-KR" altLang="en-US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바랍니다</a:t>
            </a:r>
            <a:r>
              <a:rPr lang="en-US" altLang="ko-KR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.</a:t>
            </a:r>
            <a:endParaRPr lang="ko-KR" altLang="en-US" sz="1600" b="1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D54904-869A-4F44-A61D-282050B2FCF5}"/>
              </a:ext>
            </a:extLst>
          </p:cNvPr>
          <p:cNvSpPr txBox="1"/>
          <p:nvPr/>
        </p:nvSpPr>
        <p:spPr>
          <a:xfrm>
            <a:off x="247127" y="4499410"/>
            <a:ext cx="8641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○ </a:t>
            </a:r>
            <a:r>
              <a:rPr lang="ko-KR" altLang="en-US" sz="1600" dirty="0" err="1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신계약</a:t>
            </a:r>
            <a:r>
              <a:rPr lang="ko-KR" altLang="en-US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청약 권유 과정에서 고객에게 보험료 납입에 대하여 기존계약의 중도인출</a:t>
            </a:r>
            <a:r>
              <a:rPr lang="en-US" altLang="ko-KR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, </a:t>
            </a:r>
            <a:r>
              <a:rPr lang="ko-KR" altLang="en-US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약관대출을 </a:t>
            </a:r>
            <a:br>
              <a:rPr lang="en-US" altLang="ko-KR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</a:br>
            <a:r>
              <a:rPr lang="en-US" altLang="ko-KR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   </a:t>
            </a:r>
            <a:r>
              <a:rPr lang="ko-KR" altLang="en-US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통한 보험료 납입을 유도</a:t>
            </a:r>
            <a:r>
              <a:rPr lang="en-US" altLang="ko-KR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, </a:t>
            </a:r>
            <a:r>
              <a:rPr lang="ko-KR" altLang="en-US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제안해서는 안됩니다</a:t>
            </a:r>
            <a:r>
              <a:rPr lang="en-US" altLang="ko-KR" sz="16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4C5501-10A4-44BD-9BFF-384C60A12C0B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47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교육자료 유의사항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FAE5F3-2F69-4D42-B92C-8C44EE6733AF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  <a:cs typeface="+mn-cs"/>
              </a:rPr>
              <a:t>26.6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  <a:cs typeface="+mn-cs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  <a:cs typeface="+mn-cs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282509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4453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AA4425E-90E5-4A09-B4D4-64BD0B49480D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en-US" altLang="ko-KR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7</a:t>
            </a:r>
            <a:r>
              <a:rPr lang="ko-KR" altLang="en-US" sz="3200" noProof="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 핵심전략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B9876E-11E8-4672-BC92-8F99A991587C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46D4FFD-0826-4BC5-BD86-030107D72D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50" b="7708"/>
          <a:stretch/>
        </p:blipFill>
        <p:spPr>
          <a:xfrm>
            <a:off x="227438" y="1430865"/>
            <a:ext cx="8828322" cy="486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278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911" y="1905272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8000">
                <a:solidFill>
                  <a:srgbClr val="00206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</a:t>
            </a:r>
            <a:endParaRPr kumimoji="0" lang="ko-KR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5527" y="3519161"/>
            <a:ext cx="7752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6000" dirty="0" err="1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굿앤굿</a:t>
            </a:r>
            <a:r>
              <a:rPr lang="en-US" altLang="ko-KR" sz="6000" dirty="0">
                <a:solidFill>
                  <a:srgbClr val="0070C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</a:t>
            </a:r>
            <a:r>
              <a:rPr lang="en-US" altLang="ko-KR" sz="6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40</a:t>
            </a:r>
            <a:r>
              <a:rPr lang="en-US" altLang="ko-KR" sz="30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</a:t>
            </a:r>
            <a:r>
              <a:rPr lang="en-US" altLang="ko-KR" sz="3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(</a:t>
            </a:r>
            <a:r>
              <a:rPr lang="ko-KR" altLang="en-US" sz="3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구 </a:t>
            </a:r>
            <a:r>
              <a:rPr lang="en-US" altLang="ko-KR" sz="3500" dirty="0">
                <a:solidFill>
                  <a:srgbClr val="0070C0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20</a:t>
            </a:r>
            <a:r>
              <a:rPr lang="en-US" altLang="ko-KR" sz="3500" dirty="0"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40)</a:t>
            </a:r>
            <a:endParaRPr kumimoji="0" lang="en-US" altLang="ko-KR" sz="35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93309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09F13C-FBC2-7BAA-E3DC-FF17BB4384BE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굿앤굿</a:t>
            </a:r>
            <a:r>
              <a:rPr lang="en-US" altLang="ko-KR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</a:t>
            </a:r>
            <a:r>
              <a:rPr lang="en-US" altLang="ko-KR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40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핵심요약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5B825D-C17E-95D2-61C6-FC133766B137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AB1A4D45-785E-F78C-A4B4-7AC0D5829E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52573"/>
              </p:ext>
            </p:extLst>
          </p:nvPr>
        </p:nvGraphicFramePr>
        <p:xfrm>
          <a:off x="443344" y="1203037"/>
          <a:ext cx="8432801" cy="500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056">
                  <a:extLst>
                    <a:ext uri="{9D8B030D-6E8A-4147-A177-3AD203B41FA5}">
                      <a16:colId xmlns:a16="http://schemas.microsoft.com/office/drawing/2014/main" val="3086963542"/>
                    </a:ext>
                  </a:extLst>
                </a:gridCol>
                <a:gridCol w="5257298">
                  <a:extLst>
                    <a:ext uri="{9D8B030D-6E8A-4147-A177-3AD203B41FA5}">
                      <a16:colId xmlns:a16="http://schemas.microsoft.com/office/drawing/2014/main" val="3210657841"/>
                    </a:ext>
                  </a:extLst>
                </a:gridCol>
                <a:gridCol w="1688447">
                  <a:extLst>
                    <a:ext uri="{9D8B030D-6E8A-4147-A177-3AD203B41FA5}">
                      <a16:colId xmlns:a16="http://schemas.microsoft.com/office/drawing/2014/main" val="748539463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ko-KR" altLang="en-US" sz="1700" b="0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ko-KR" altLang="en-US" sz="1700" b="0" dirty="0" err="1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굿앤굿</a:t>
                      </a:r>
                      <a:r>
                        <a:rPr lang="en-US" altLang="ko-KR" sz="1700" b="0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1540</a:t>
                      </a:r>
                      <a:endParaRPr lang="ko-KR" altLang="en-US" sz="1700" b="0" dirty="0"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ko-KR" altLang="en-US" sz="1700" b="0" dirty="0"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781410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가입연령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en-US" altLang="ko-KR" sz="2000" dirty="0">
                          <a:solidFill>
                            <a:srgbClr val="FF0000"/>
                          </a:solidFill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15</a:t>
                      </a:r>
                      <a:r>
                        <a:rPr lang="ko-KR" altLang="en-US" sz="2000" dirty="0">
                          <a:solidFill>
                            <a:srgbClr val="FF0000"/>
                          </a:solidFill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세</a:t>
                      </a: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~40</a:t>
                      </a: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연령확대</a:t>
                      </a:r>
                      <a:endParaRPr lang="en-US" altLang="ko-KR" sz="16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(20</a:t>
                      </a: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세 → </a:t>
                      </a: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15</a:t>
                      </a: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세</a:t>
                      </a: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193693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예정이율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2.9% </a:t>
                      </a: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→ </a:t>
                      </a:r>
                      <a:r>
                        <a:rPr lang="en-US" altLang="ko-KR" sz="2000" b="0" dirty="0">
                          <a:solidFill>
                            <a:srgbClr val="FF0000"/>
                          </a:solidFill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3.0%</a:t>
                      </a:r>
                      <a:endParaRPr lang="ko-KR" altLang="en-US" sz="2000" b="0" dirty="0">
                        <a:solidFill>
                          <a:srgbClr val="FF0000"/>
                        </a:solidFill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300"/>
                        </a:spcAft>
                      </a:pPr>
                      <a:endParaRPr lang="ko-KR" altLang="en-US" sz="16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2295619"/>
                  </a:ext>
                </a:extLst>
              </a:tr>
              <a:tr h="19440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할인제도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300"/>
                        </a:spcAft>
                      </a:pPr>
                      <a:r>
                        <a:rPr lang="en-US" altLang="ko-KR" sz="1600" b="1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① </a:t>
                      </a:r>
                      <a:r>
                        <a:rPr lang="ko-KR" altLang="en-US" sz="1600" b="1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현대해상 어린이보험 기가입자 할인</a:t>
                      </a:r>
                      <a:endParaRPr lang="en-US" altLang="ko-KR" sz="1600" b="1" dirty="0">
                        <a:solidFill>
                          <a:srgbClr val="FF0000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l" latinLnBrk="1">
                        <a:spcAft>
                          <a:spcPts val="300"/>
                        </a:spcAft>
                      </a:pP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   - 3</a:t>
                      </a: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 이상 유지고객 </a:t>
                      </a: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</a:t>
                      </a: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년간 </a:t>
                      </a: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5.5 </a:t>
                      </a: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할인</a:t>
                      </a:r>
                      <a:endParaRPr lang="en-US" altLang="ko-KR" sz="16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l" latinLnBrk="1">
                        <a:spcAft>
                          <a:spcPts val="500"/>
                        </a:spcAft>
                      </a:pP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   - 15</a:t>
                      </a: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 이상 유지고객 </a:t>
                      </a:r>
                      <a:r>
                        <a:rPr lang="en-US" altLang="ko-KR" sz="1800" dirty="0">
                          <a:solidFill>
                            <a:srgbClr val="FF0000"/>
                          </a:solidFill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2</a:t>
                      </a:r>
                      <a:r>
                        <a:rPr lang="ko-KR" altLang="en-US" sz="1800" dirty="0">
                          <a:solidFill>
                            <a:srgbClr val="FF0000"/>
                          </a:solidFill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년간 </a:t>
                      </a:r>
                      <a:r>
                        <a:rPr lang="en-US" altLang="ko-KR" sz="1800" dirty="0">
                          <a:solidFill>
                            <a:srgbClr val="FF0000"/>
                          </a:solidFill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10% </a:t>
                      </a:r>
                      <a:r>
                        <a:rPr lang="ko-KR" altLang="en-US" sz="1800" dirty="0">
                          <a:solidFill>
                            <a:srgbClr val="FF0000"/>
                          </a:solidFill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할인</a:t>
                      </a:r>
                      <a:r>
                        <a:rPr lang="ko-KR" altLang="en-US" sz="1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 </a:t>
                      </a:r>
                      <a:endParaRPr lang="en-US" altLang="ko-KR" sz="18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② </a:t>
                      </a:r>
                      <a:r>
                        <a:rPr lang="ko-KR" altLang="en-US" sz="1600" b="1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현대해상 자동차보험 기가입자 할인</a:t>
                      </a:r>
                      <a:endParaRPr lang="en-US" altLang="ko-KR" sz="1600" b="1" dirty="0">
                        <a:solidFill>
                          <a:srgbClr val="FF0000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   - </a:t>
                      </a: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운전자담보</a:t>
                      </a: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(</a:t>
                      </a:r>
                      <a:r>
                        <a:rPr lang="ko-KR" altLang="en-US" sz="1600" dirty="0" err="1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자부상</a:t>
                      </a: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+</a:t>
                      </a:r>
                      <a:r>
                        <a:rPr lang="ko-KR" altLang="en-US" sz="1600" dirty="0" err="1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교사처</a:t>
                      </a: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 </a:t>
                      </a: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가입 시 </a:t>
                      </a:r>
                      <a:r>
                        <a:rPr lang="en-US" altLang="ko-KR" sz="1600" dirty="0">
                          <a:solidFill>
                            <a:srgbClr val="FF0000"/>
                          </a:solidFill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5% </a:t>
                      </a:r>
                      <a:r>
                        <a:rPr lang="ko-KR" altLang="en-US" sz="1600" dirty="0">
                          <a:solidFill>
                            <a:srgbClr val="FF0000"/>
                          </a:solidFill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할인 </a:t>
                      </a:r>
                      <a:endParaRPr lang="en-US" altLang="ko-KR" sz="1600" dirty="0">
                        <a:solidFill>
                          <a:srgbClr val="FF0000"/>
                        </a:solidFill>
                        <a:latin typeface="G마켓 산스 Bold" panose="02000000000000000000" pitchFamily="50" charset="-127"/>
                        <a:ea typeface="G마켓 산스 Bold" panose="02000000000000000000" pitchFamily="50" charset="-127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①+② </a:t>
                      </a: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합산 최대 </a:t>
                      </a: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10% + </a:t>
                      </a: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만기고객 </a:t>
                      </a: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1% = </a:t>
                      </a:r>
                      <a:r>
                        <a:rPr lang="ko-KR" altLang="en-US" sz="2000" b="0" dirty="0">
                          <a:solidFill>
                            <a:srgbClr val="FF0000"/>
                          </a:solidFill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최대 </a:t>
                      </a:r>
                      <a:r>
                        <a:rPr lang="en-US" altLang="ko-KR" sz="2000" b="0" dirty="0">
                          <a:solidFill>
                            <a:srgbClr val="FF0000"/>
                          </a:solidFill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11% </a:t>
                      </a: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할인</a:t>
                      </a:r>
                      <a:endParaRPr lang="en-US" altLang="ko-KR" sz="16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현대 기가입자는</a:t>
                      </a:r>
                      <a:endParaRPr lang="en-US" altLang="ko-KR" sz="16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현대로</a:t>
                      </a: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!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4050684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ko-KR" altLang="en-US" sz="1600" dirty="0" err="1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신담보</a:t>
                      </a:r>
                      <a:endParaRPr lang="ko-KR" altLang="en-US" sz="16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300"/>
                        </a:spcAft>
                      </a:pP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</a:t>
                      </a:r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① (</a:t>
                      </a:r>
                      <a:r>
                        <a:rPr lang="ko-KR" altLang="en-US" sz="1600" b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암</a:t>
                      </a:r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 </a:t>
                      </a:r>
                      <a:r>
                        <a:rPr lang="ko-KR" altLang="en-US" sz="1800" b="0" dirty="0">
                          <a:solidFill>
                            <a:srgbClr val="FF0000"/>
                          </a:solidFill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감액면책 미적용 </a:t>
                      </a:r>
                      <a:r>
                        <a:rPr lang="ko-KR" altLang="en-US" sz="1600" b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담보</a:t>
                      </a:r>
                      <a:endParaRPr lang="en-US" altLang="ko-KR" sz="1600" b="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l" latinLnBrk="1">
                        <a:spcAft>
                          <a:spcPts val="300"/>
                        </a:spcAft>
                      </a:pP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② </a:t>
                      </a: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여성</a:t>
                      </a: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 </a:t>
                      </a:r>
                      <a:r>
                        <a:rPr lang="ko-KR" altLang="en-US" sz="1800" dirty="0">
                          <a:solidFill>
                            <a:srgbClr val="FF0000"/>
                          </a:solidFill>
                          <a:latin typeface="G마켓 산스 Bold" panose="02000000000000000000" pitchFamily="50" charset="-127"/>
                          <a:ea typeface="G마켓 산스 Bold" panose="02000000000000000000" pitchFamily="50" charset="-127"/>
                        </a:rPr>
                        <a:t>출산지원금</a:t>
                      </a: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</a:t>
                      </a: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유방주요치료비</a:t>
                      </a:r>
                      <a:endParaRPr lang="en-US" altLang="ko-KR" sz="16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algn="l" latinLnBrk="1">
                        <a:spcAft>
                          <a:spcPts val="300"/>
                        </a:spcAft>
                      </a:pP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③ </a:t>
                      </a: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업계최초</a:t>
                      </a: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 </a:t>
                      </a: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특정질병 항바이러스제치료비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300"/>
                        </a:spcAft>
                      </a:pPr>
                      <a:endParaRPr lang="ko-KR" altLang="en-US" sz="16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84067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우대플랜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300"/>
                        </a:spcAft>
                      </a:pP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</a:t>
                      </a:r>
                      <a:r>
                        <a:rPr lang="ko-KR" altLang="en-US" sz="1600" dirty="0" err="1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누구나안심플랜</a:t>
                      </a: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운영 </a:t>
                      </a: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건강고지 </a:t>
                      </a: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6~10</a:t>
                      </a: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 대상</a:t>
                      </a:r>
                      <a:r>
                        <a:rPr lang="en-US" altLang="ko-KR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endParaRPr lang="ko-KR" altLang="en-US" sz="16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300"/>
                        </a:spcAft>
                      </a:pPr>
                      <a:r>
                        <a:rPr lang="ko-KR" altLang="en-US" sz="16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불필요 연계삭제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6091491"/>
                  </a:ext>
                </a:extLst>
              </a:tr>
            </a:tbl>
          </a:graphicData>
        </a:graphic>
      </p:graphicFrame>
      <p:pic>
        <p:nvPicPr>
          <p:cNvPr id="12" name="그림 11">
            <a:extLst>
              <a:ext uri="{FF2B5EF4-FFF2-40B4-BE49-F238E27FC236}">
                <a16:creationId xmlns:a16="http://schemas.microsoft.com/office/drawing/2014/main" id="{E744D804-7115-F0AD-3A47-7C0ACC24C0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385" y="3163352"/>
            <a:ext cx="463648" cy="191788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4A4827E5-24B5-7F10-19F6-1F79D78C65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904" y="3784200"/>
            <a:ext cx="463648" cy="191788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:a16="http://schemas.microsoft.com/office/drawing/2014/main" id="{555CE037-9A46-FF95-F3DF-DB1E4D4EDF08}"/>
              </a:ext>
            </a:extLst>
          </p:cNvPr>
          <p:cNvSpPr/>
          <p:nvPr/>
        </p:nvSpPr>
        <p:spPr>
          <a:xfrm>
            <a:off x="4226974" y="3432569"/>
            <a:ext cx="1705390" cy="191788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7DF9CE9C-0D1F-38C1-7806-FA8537E654B9}"/>
              </a:ext>
            </a:extLst>
          </p:cNvPr>
          <p:cNvSpPr/>
          <p:nvPr/>
        </p:nvSpPr>
        <p:spPr>
          <a:xfrm>
            <a:off x="5609385" y="4403740"/>
            <a:ext cx="818774" cy="191786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35CA57CE-A791-5C79-79A3-438F3E569E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845" y="4764219"/>
            <a:ext cx="463648" cy="191788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AC20EF85-C305-A6A5-8DD3-B90B2B1253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099" y="4973587"/>
            <a:ext cx="463648" cy="191788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87518ECC-D506-6C7D-E7CE-C3220DF1FF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750" y="5853789"/>
            <a:ext cx="463648" cy="191788"/>
          </a:xfrm>
          <a:prstGeom prst="rect">
            <a:avLst/>
          </a:prstGeom>
        </p:spPr>
      </p:pic>
      <p:sp>
        <p:nvSpPr>
          <p:cNvPr id="27" name="직사각형 26">
            <a:extLst>
              <a:ext uri="{FF2B5EF4-FFF2-40B4-BE49-F238E27FC236}">
                <a16:creationId xmlns:a16="http://schemas.microsoft.com/office/drawing/2014/main" id="{5DA7A80E-62E8-1408-C9B1-37B609E776BC}"/>
              </a:ext>
            </a:extLst>
          </p:cNvPr>
          <p:cNvSpPr/>
          <p:nvPr/>
        </p:nvSpPr>
        <p:spPr>
          <a:xfrm>
            <a:off x="5609385" y="4031129"/>
            <a:ext cx="786627" cy="211151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5DCD1258-00E0-F862-8AA9-EBA29C44DC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364" y="5262660"/>
            <a:ext cx="463648" cy="19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83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6B0C901A-CACA-2308-BB2C-4C59C43D8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E5B440F-5BA7-3E31-21CC-FE432270D44A}"/>
              </a:ext>
            </a:extLst>
          </p:cNvPr>
          <p:cNvSpPr txBox="1"/>
          <p:nvPr/>
        </p:nvSpPr>
        <p:spPr>
          <a:xfrm>
            <a:off x="1444925" y="287667"/>
            <a:ext cx="6831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47965">
              <a:defRPr/>
            </a:pPr>
            <a:r>
              <a:rPr lang="ko-KR" altLang="en-US" sz="3200" noProof="0" dirty="0" err="1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굿앤굿</a:t>
            </a:r>
            <a:r>
              <a:rPr lang="en-US" altLang="ko-KR" sz="3200" dirty="0">
                <a:solidFill>
                  <a:schemeClr val="bg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15</a:t>
            </a:r>
            <a:r>
              <a:rPr lang="en-US" altLang="ko-KR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40</a:t>
            </a:r>
            <a:r>
              <a:rPr lang="ko-KR" altLang="en-US" sz="3200" dirty="0">
                <a:solidFill>
                  <a:prstClr val="white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할인제도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6A0758-4013-8AC9-E6D7-8487E127CF79}"/>
              </a:ext>
            </a:extLst>
          </p:cNvPr>
          <p:cNvSpPr txBox="1"/>
          <p:nvPr/>
        </p:nvSpPr>
        <p:spPr>
          <a:xfrm>
            <a:off x="0" y="193081"/>
            <a:ext cx="1354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26.7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월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영업전략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G마켓 산스 Bold" panose="02000000000000000000" pitchFamily="50" charset="-127"/>
              <a:ea typeface="G마켓 산스 Bold" panose="02000000000000000000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3A1A298-1746-8363-6A6E-EC6043D870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69" y="1163361"/>
            <a:ext cx="509379" cy="50937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82F62B19-9E8D-5C39-D2CA-D29291E9C5C6}"/>
              </a:ext>
            </a:extLst>
          </p:cNvPr>
          <p:cNvSpPr/>
          <p:nvPr/>
        </p:nvSpPr>
        <p:spPr>
          <a:xfrm>
            <a:off x="616935" y="1261945"/>
            <a:ext cx="2782248" cy="370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2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할인제도 상세</a:t>
            </a: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98E2C543-C83E-79DB-0354-CD80A063DF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182620"/>
              </p:ext>
            </p:extLst>
          </p:nvPr>
        </p:nvGraphicFramePr>
        <p:xfrm>
          <a:off x="177869" y="1731458"/>
          <a:ext cx="8735222" cy="2265884"/>
        </p:xfrm>
        <a:graphic>
          <a:graphicData uri="http://schemas.openxmlformats.org/drawingml/2006/table">
            <a:tbl>
              <a:tblPr firstRow="1" bandRow="1"/>
              <a:tblGrid>
                <a:gridCol w="1540095">
                  <a:extLst>
                    <a:ext uri="{9D8B030D-6E8A-4147-A177-3AD203B41FA5}">
                      <a16:colId xmlns:a16="http://schemas.microsoft.com/office/drawing/2014/main" val="236559639"/>
                    </a:ext>
                  </a:extLst>
                </a:gridCol>
                <a:gridCol w="5172363">
                  <a:extLst>
                    <a:ext uri="{9D8B030D-6E8A-4147-A177-3AD203B41FA5}">
                      <a16:colId xmlns:a16="http://schemas.microsoft.com/office/drawing/2014/main" val="827264422"/>
                    </a:ext>
                  </a:extLst>
                </a:gridCol>
                <a:gridCol w="877455">
                  <a:extLst>
                    <a:ext uri="{9D8B030D-6E8A-4147-A177-3AD203B41FA5}">
                      <a16:colId xmlns:a16="http://schemas.microsoft.com/office/drawing/2014/main" val="615351581"/>
                    </a:ext>
                  </a:extLst>
                </a:gridCol>
                <a:gridCol w="1145309">
                  <a:extLst>
                    <a:ext uri="{9D8B030D-6E8A-4147-A177-3AD203B41FA5}">
                      <a16:colId xmlns:a16="http://schemas.microsoft.com/office/drawing/2014/main" val="2672149693"/>
                    </a:ext>
                  </a:extLst>
                </a:gridCol>
              </a:tblGrid>
              <a:tr h="396044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구 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400" dirty="0" err="1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굿앤굿</a:t>
                      </a:r>
                      <a:r>
                        <a:rPr lang="en-US" altLang="ko-KR" sz="1400" dirty="0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1540 </a:t>
                      </a:r>
                      <a:r>
                        <a:rPr lang="ko-KR" altLang="en-US" sz="1400" dirty="0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할인제도</a:t>
                      </a: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할인률</a:t>
                      </a:r>
                      <a:endParaRPr lang="ko-KR" altLang="en-US" sz="14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할인기간</a:t>
                      </a:r>
                      <a:endParaRPr lang="ko-KR" altLang="en-US" sz="14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1789003"/>
                  </a:ext>
                </a:extLst>
              </a:tr>
              <a:tr h="396000">
                <a:tc row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당사 어린이</a:t>
                      </a:r>
                      <a:br>
                        <a:rPr lang="en-US" altLang="ko-KR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ko-KR" altLang="en-US" sz="1500" dirty="0" err="1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기가입고객</a:t>
                      </a:r>
                      <a:br>
                        <a:rPr lang="en-US" altLang="ko-KR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en-US" altLang="ko-KR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어린이보험 </a:t>
                      </a:r>
                      <a:br>
                        <a:rPr lang="en-US" altLang="ko-KR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ko-KR" altLang="en-US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유지기간</a:t>
                      </a:r>
                      <a:r>
                        <a:rPr lang="en-US" altLang="ko-KR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endParaRPr lang="ko-KR" altLang="en-US" sz="15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3</a:t>
                      </a:r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 이상 </a:t>
                      </a:r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15</a:t>
                      </a:r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 미만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5.5%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초년도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4370687"/>
                  </a:ext>
                </a:extLst>
              </a:tr>
              <a:tr h="576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15</a:t>
                      </a:r>
                      <a:r>
                        <a:rPr lang="ko-KR" altLang="en-US" sz="20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년 이상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10%</a:t>
                      </a:r>
                      <a:endParaRPr lang="ko-KR" altLang="en-US" sz="1500" dirty="0">
                        <a:solidFill>
                          <a:srgbClr val="FF0000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초년도 및 </a:t>
                      </a:r>
                      <a:endParaRPr lang="en-US" altLang="ko-KR" sz="1500" dirty="0">
                        <a:solidFill>
                          <a:srgbClr val="FF0000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2</a:t>
                      </a:r>
                      <a:r>
                        <a:rPr lang="ko-KR" altLang="en-US" sz="15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차년도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7571026"/>
                  </a:ext>
                </a:extLst>
              </a:tr>
              <a:tr h="86400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당사 </a:t>
                      </a:r>
                      <a:r>
                        <a:rPr lang="ko-KR" altLang="en-US" sz="1500" dirty="0">
                          <a:solidFill>
                            <a:srgbClr val="C0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자동차보험</a:t>
                      </a:r>
                      <a:br>
                        <a:rPr lang="en-US" altLang="ko-KR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ko-KR" altLang="en-US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가입자 할인</a:t>
                      </a:r>
                      <a:br>
                        <a:rPr lang="en-US" altLang="ko-KR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ko-KR" altLang="en-US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①</a:t>
                      </a:r>
                      <a:r>
                        <a:rPr lang="en-US" altLang="ko-KR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+</a:t>
                      </a:r>
                      <a:r>
                        <a:rPr lang="ko-KR" altLang="en-US" sz="15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②</a:t>
                      </a:r>
                      <a:r>
                        <a:rPr lang="en-US" altLang="ko-KR" sz="1500" baseline="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</a:t>
                      </a:r>
                      <a:r>
                        <a:rPr lang="ko-KR" altLang="en-US" sz="1500" baseline="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충족 시</a:t>
                      </a:r>
                      <a:endParaRPr lang="ko-KR" altLang="en-US" sz="15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  ① 보험계약 체결 시점</a:t>
                      </a: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피보험자가 당사 자동차보험 가입자</a:t>
                      </a:r>
                      <a:b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       (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가입경력인정자 포함</a:t>
                      </a: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에 해당하는 경우</a:t>
                      </a:r>
                      <a:b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en-US" altLang="ko-KR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  </a:t>
                      </a:r>
                      <a:r>
                        <a:rPr lang="ko-KR" altLang="en-US" sz="1500" baseline="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② 자동차사고부상 및 교통사고처리지원금 동시가입 시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5%</a:t>
                      </a:r>
                      <a:endParaRPr lang="ko-KR" altLang="en-US" sz="1500" dirty="0">
                        <a:solidFill>
                          <a:srgbClr val="FF0000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초년도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294478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75878D67-EEE7-4EEB-F281-E95E2A074982}"/>
              </a:ext>
            </a:extLst>
          </p:cNvPr>
          <p:cNvSpPr txBox="1"/>
          <p:nvPr/>
        </p:nvSpPr>
        <p:spPr>
          <a:xfrm>
            <a:off x="177869" y="4034127"/>
            <a:ext cx="892899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50" dirty="0">
                <a:solidFill>
                  <a:prstClr val="black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※ </a:t>
            </a:r>
            <a:r>
              <a:rPr lang="ko-KR" altLang="en-US" sz="1450" dirty="0" err="1">
                <a:solidFill>
                  <a:prstClr val="black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기가입고객</a:t>
            </a:r>
            <a:r>
              <a:rPr lang="ko-KR" altLang="en-US" sz="1450" dirty="0">
                <a:solidFill>
                  <a:prstClr val="black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할인 </a:t>
            </a:r>
            <a:r>
              <a:rPr lang="en-US" altLang="ko-KR" sz="1450" dirty="0">
                <a:solidFill>
                  <a:prstClr val="black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+ </a:t>
            </a:r>
            <a:r>
              <a:rPr lang="ko-KR" altLang="en-US" sz="1450" dirty="0">
                <a:solidFill>
                  <a:prstClr val="black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자동차 가입자 할인 중복 적용 가능</a:t>
            </a:r>
            <a:r>
              <a:rPr lang="en-US" altLang="ko-KR" sz="1450" dirty="0">
                <a:solidFill>
                  <a:prstClr val="black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.</a:t>
            </a:r>
            <a:r>
              <a:rPr lang="ko-KR" altLang="en-US" sz="1450" dirty="0">
                <a:solidFill>
                  <a:prstClr val="black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</a:t>
            </a:r>
            <a:r>
              <a:rPr lang="ko-KR" altLang="en-US" sz="1450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단</a:t>
            </a:r>
            <a:r>
              <a:rPr lang="en-US" altLang="ko-KR" sz="1450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,</a:t>
            </a:r>
            <a:r>
              <a:rPr lang="ko-KR" altLang="en-US" sz="1450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</a:t>
            </a:r>
            <a:r>
              <a:rPr lang="ko-KR" altLang="en-US" sz="1450" dirty="0" err="1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할인률은</a:t>
            </a:r>
            <a:r>
              <a:rPr lang="ko-KR" altLang="en-US" sz="1450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</a:t>
            </a:r>
            <a:r>
              <a:rPr lang="en-US" altLang="ko-KR" sz="1450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10% </a:t>
            </a:r>
            <a:r>
              <a:rPr lang="ko-KR" altLang="en-US" sz="1450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한도</a:t>
            </a:r>
            <a:endParaRPr kumimoji="0" lang="en-US" altLang="ko-KR" sz="145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1819ADFF-F2AF-7418-2DC3-4118C1E6D6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146096"/>
              </p:ext>
            </p:extLst>
          </p:nvPr>
        </p:nvGraphicFramePr>
        <p:xfrm>
          <a:off x="177870" y="4535720"/>
          <a:ext cx="8735222" cy="1308089"/>
        </p:xfrm>
        <a:graphic>
          <a:graphicData uri="http://schemas.openxmlformats.org/drawingml/2006/table">
            <a:tbl>
              <a:tblPr firstRow="1" bandRow="1"/>
              <a:tblGrid>
                <a:gridCol w="1540094">
                  <a:extLst>
                    <a:ext uri="{9D8B030D-6E8A-4147-A177-3AD203B41FA5}">
                      <a16:colId xmlns:a16="http://schemas.microsoft.com/office/drawing/2014/main" val="236559639"/>
                    </a:ext>
                  </a:extLst>
                </a:gridCol>
                <a:gridCol w="5181600">
                  <a:extLst>
                    <a:ext uri="{9D8B030D-6E8A-4147-A177-3AD203B41FA5}">
                      <a16:colId xmlns:a16="http://schemas.microsoft.com/office/drawing/2014/main" val="827264422"/>
                    </a:ext>
                  </a:extLst>
                </a:gridCol>
                <a:gridCol w="877454">
                  <a:extLst>
                    <a:ext uri="{9D8B030D-6E8A-4147-A177-3AD203B41FA5}">
                      <a16:colId xmlns:a16="http://schemas.microsoft.com/office/drawing/2014/main" val="615351581"/>
                    </a:ext>
                  </a:extLst>
                </a:gridCol>
                <a:gridCol w="1136074">
                  <a:extLst>
                    <a:ext uri="{9D8B030D-6E8A-4147-A177-3AD203B41FA5}">
                      <a16:colId xmlns:a16="http://schemas.microsoft.com/office/drawing/2014/main" val="2672149693"/>
                    </a:ext>
                  </a:extLst>
                </a:gridCol>
              </a:tblGrid>
              <a:tr h="336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500" dirty="0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구 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500" dirty="0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보험료 할인제도</a:t>
                      </a: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err="1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할인률</a:t>
                      </a:r>
                      <a:endParaRPr lang="ko-KR" altLang="en-US" sz="15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err="1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할인기간</a:t>
                      </a:r>
                      <a:endParaRPr lang="ko-KR" altLang="en-US" sz="15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1789003"/>
                  </a:ext>
                </a:extLst>
              </a:tr>
              <a:tr h="97200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500" dirty="0" err="1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만기고객</a:t>
                      </a:r>
                      <a:r>
                        <a:rPr lang="ko-KR" altLang="en-US" sz="1500" baseline="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</a:t>
                      </a:r>
                      <a:br>
                        <a:rPr lang="en-US" altLang="ko-KR" sz="1500" baseline="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</a:br>
                      <a:r>
                        <a:rPr lang="ko-KR" altLang="en-US" sz="1500" baseline="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할인</a:t>
                      </a:r>
                      <a:endParaRPr lang="ko-KR" altLang="en-US" sz="1500" dirty="0"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굴림"/>
                        </a:defRPr>
                      </a:lvl9pPr>
                    </a:lstStyle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보험계약 체결 시점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보험계약자가 당사에 가입한 기존 </a:t>
                      </a:r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장기손해보험</a:t>
                      </a:r>
                      <a:r>
                        <a:rPr lang="en-US" altLang="ko-KR" sz="14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보험기간 종료일이 </a:t>
                      </a:r>
                      <a:r>
                        <a:rPr lang="en-US" altLang="ko-KR" sz="14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6</a:t>
                      </a:r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개월 이내인 유효한 계약 또는 보험기간 종료 후 </a:t>
                      </a:r>
                      <a:r>
                        <a:rPr lang="en-US" altLang="ko-KR" sz="14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3</a:t>
                      </a:r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개월 이내인 계약</a:t>
                      </a:r>
                      <a:r>
                        <a:rPr lang="en-US" altLang="ko-KR" sz="14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r>
                        <a:rPr lang="en-US" altLang="ko-KR" sz="1400" dirty="0">
                          <a:solidFill>
                            <a:srgbClr val="C0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계약이 있고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, 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그 계약에서 이미 납입한 보험료 총액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(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수시납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 제외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)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이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100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만원 이상인 경우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1.0%</a:t>
                      </a:r>
                      <a:endParaRPr lang="ko-KR" altLang="en-US" sz="1500" dirty="0">
                        <a:solidFill>
                          <a:srgbClr val="FF0000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납입기간</a:t>
                      </a:r>
                      <a:endParaRPr lang="en-US" altLang="ko-KR" sz="1500" dirty="0">
                        <a:solidFill>
                          <a:srgbClr val="FF0000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500" dirty="0">
                          <a:solidFill>
                            <a:srgbClr val="FF0000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내내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1796610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F2D18514-6434-0D85-FFC6-27B33AFD6618}"/>
              </a:ext>
            </a:extLst>
          </p:cNvPr>
          <p:cNvSpPr txBox="1"/>
          <p:nvPr/>
        </p:nvSpPr>
        <p:spPr>
          <a:xfrm>
            <a:off x="215006" y="5869757"/>
            <a:ext cx="892899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50" dirty="0">
                <a:solidFill>
                  <a:prstClr val="black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※ </a:t>
            </a:r>
            <a:r>
              <a:rPr lang="ko-KR" altLang="en-US" sz="1450" dirty="0" err="1">
                <a:solidFill>
                  <a:prstClr val="black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굿앤굿</a:t>
            </a:r>
            <a:r>
              <a:rPr lang="en-US" altLang="ko-KR" sz="1450" dirty="0">
                <a:solidFill>
                  <a:prstClr val="black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1540 </a:t>
            </a:r>
            <a:r>
              <a:rPr lang="ko-KR" altLang="en-US" sz="1450" dirty="0">
                <a:solidFill>
                  <a:prstClr val="black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할인제도 </a:t>
            </a:r>
            <a:r>
              <a:rPr lang="en-US" altLang="ko-KR" sz="1450" dirty="0">
                <a:solidFill>
                  <a:prstClr val="black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+ </a:t>
            </a:r>
            <a:r>
              <a:rPr lang="ko-KR" altLang="en-US" sz="1450" dirty="0" err="1">
                <a:solidFill>
                  <a:prstClr val="black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만기고객</a:t>
            </a:r>
            <a:r>
              <a:rPr lang="ko-KR" altLang="en-US" sz="1450" dirty="0">
                <a:solidFill>
                  <a:prstClr val="black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할인 </a:t>
            </a:r>
            <a:r>
              <a:rPr lang="ko-KR" altLang="en-US" sz="1450" dirty="0">
                <a:solidFill>
                  <a:srgbClr val="FF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중복 적용 가능</a:t>
            </a:r>
            <a:endParaRPr kumimoji="0" lang="en-US" altLang="ko-KR" sz="145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A8DCA939-10EE-DF76-7B13-4390CA11CF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996" y="2551100"/>
            <a:ext cx="670373" cy="277300"/>
          </a:xfrm>
          <a:prstGeom prst="rect">
            <a:avLst/>
          </a:prstGeom>
        </p:spPr>
      </p:pic>
      <p:pic>
        <p:nvPicPr>
          <p:cNvPr id="31" name="그림 30">
            <a:extLst>
              <a:ext uri="{FF2B5EF4-FFF2-40B4-BE49-F238E27FC236}">
                <a16:creationId xmlns:a16="http://schemas.microsoft.com/office/drawing/2014/main" id="{A1DCDBCA-C4A1-9B43-B141-5557D0E9A8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287" y="2923953"/>
            <a:ext cx="670373" cy="277300"/>
          </a:xfrm>
          <a:prstGeom prst="rect">
            <a:avLst/>
          </a:prstGeom>
        </p:spPr>
      </p:pic>
      <p:sp>
        <p:nvSpPr>
          <p:cNvPr id="34" name="직사각형 33">
            <a:extLst>
              <a:ext uri="{FF2B5EF4-FFF2-40B4-BE49-F238E27FC236}">
                <a16:creationId xmlns:a16="http://schemas.microsoft.com/office/drawing/2014/main" id="{BF18BF31-07A8-D76D-F050-3999710E08B2}"/>
              </a:ext>
            </a:extLst>
          </p:cNvPr>
          <p:cNvSpPr/>
          <p:nvPr/>
        </p:nvSpPr>
        <p:spPr>
          <a:xfrm>
            <a:off x="6881092" y="1731458"/>
            <a:ext cx="868218" cy="226588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5518546"/>
      </p:ext>
    </p:extLst>
  </p:cSld>
  <p:clrMapOvr>
    <a:masterClrMapping/>
  </p:clrMapOvr>
</p:sld>
</file>

<file path=ppt/theme/theme1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돋움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27927</TotalTime>
  <Words>2888</Words>
  <Application>Microsoft Office PowerPoint</Application>
  <PresentationFormat>화면 슬라이드 쇼(4:3)</PresentationFormat>
  <Paragraphs>737</Paragraphs>
  <Slides>59</Slides>
  <Notes>0</Notes>
  <HiddenSlides>1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59</vt:i4>
      </vt:variant>
    </vt:vector>
  </HeadingPairs>
  <TitlesOfParts>
    <vt:vector size="70" baseType="lpstr">
      <vt:lpstr>G마켓 산스 Bold</vt:lpstr>
      <vt:lpstr>G마켓 산스 Light</vt:lpstr>
      <vt:lpstr>G마켓 산스 Medium</vt:lpstr>
      <vt:lpstr>HY견고딕</vt:lpstr>
      <vt:lpstr>굴림</vt:lpstr>
      <vt:lpstr>돋움</vt:lpstr>
      <vt:lpstr>맑은 고딕</vt:lpstr>
      <vt:lpstr>여기어때 잘난체 고딕</vt:lpstr>
      <vt:lpstr>현대해상 고딕 Bold</vt:lpstr>
      <vt:lpstr>Arial</vt:lpstr>
      <vt:lpstr>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Uxxxxxxx</dc:creator>
  <cp:lastModifiedBy>하선주</cp:lastModifiedBy>
  <cp:revision>6237</cp:revision>
  <cp:lastPrinted>2026-04-30T01:14:39Z</cp:lastPrinted>
  <dcterms:created xsi:type="dcterms:W3CDTF">2025-01-30T04:37:21Z</dcterms:created>
  <dcterms:modified xsi:type="dcterms:W3CDTF">2026-06-29T04:25:00Z</dcterms:modified>
</cp:coreProperties>
</file>