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62"/>
  </p:notesMasterIdLst>
  <p:sldIdLst>
    <p:sldId id="256" r:id="rId2"/>
    <p:sldId id="407" r:id="rId3"/>
    <p:sldId id="2076138327" r:id="rId4"/>
    <p:sldId id="2076138497" r:id="rId5"/>
    <p:sldId id="2076138056" r:id="rId6"/>
    <p:sldId id="2076138222" r:id="rId7"/>
    <p:sldId id="2076138490" r:id="rId8"/>
    <p:sldId id="2076138426" r:id="rId9"/>
    <p:sldId id="2076138498" r:id="rId10"/>
    <p:sldId id="2076138499" r:id="rId11"/>
    <p:sldId id="2076138500" r:id="rId12"/>
    <p:sldId id="2076138501" r:id="rId13"/>
    <p:sldId id="2076138502" r:id="rId14"/>
    <p:sldId id="2076138503" r:id="rId15"/>
    <p:sldId id="2076138505" r:id="rId16"/>
    <p:sldId id="2076138504" r:id="rId17"/>
    <p:sldId id="2076138506" r:id="rId18"/>
    <p:sldId id="2076138507" r:id="rId19"/>
    <p:sldId id="2076138491" r:id="rId20"/>
    <p:sldId id="2076138495" r:id="rId21"/>
    <p:sldId id="2076138508" r:id="rId22"/>
    <p:sldId id="2076138509" r:id="rId23"/>
    <p:sldId id="2076138510" r:id="rId24"/>
    <p:sldId id="2076138511" r:id="rId25"/>
    <p:sldId id="2076138512" r:id="rId26"/>
    <p:sldId id="2076138513" r:id="rId27"/>
    <p:sldId id="2076138514" r:id="rId28"/>
    <p:sldId id="2076138523" r:id="rId29"/>
    <p:sldId id="2076138543" r:id="rId30"/>
    <p:sldId id="2076138515" r:id="rId31"/>
    <p:sldId id="2076138516" r:id="rId32"/>
    <p:sldId id="2076138496" r:id="rId33"/>
    <p:sldId id="2076138519" r:id="rId34"/>
    <p:sldId id="2076138520" r:id="rId35"/>
    <p:sldId id="2076138521" r:id="rId36"/>
    <p:sldId id="2076138517" r:id="rId37"/>
    <p:sldId id="2076138518" r:id="rId38"/>
    <p:sldId id="2076138522" r:id="rId39"/>
    <p:sldId id="2076138524" r:id="rId40"/>
    <p:sldId id="2076138525" r:id="rId41"/>
    <p:sldId id="2076138526" r:id="rId42"/>
    <p:sldId id="2076138527" r:id="rId43"/>
    <p:sldId id="2076138528" r:id="rId44"/>
    <p:sldId id="2076138493" r:id="rId45"/>
    <p:sldId id="2076138494" r:id="rId46"/>
    <p:sldId id="2076138529" r:id="rId47"/>
    <p:sldId id="2076138530" r:id="rId48"/>
    <p:sldId id="2076138531" r:id="rId49"/>
    <p:sldId id="2076138532" r:id="rId50"/>
    <p:sldId id="2076138533" r:id="rId51"/>
    <p:sldId id="2076138534" r:id="rId52"/>
    <p:sldId id="2076138535" r:id="rId53"/>
    <p:sldId id="2076138536" r:id="rId54"/>
    <p:sldId id="2076138537" r:id="rId55"/>
    <p:sldId id="2076138538" r:id="rId56"/>
    <p:sldId id="2076138539" r:id="rId57"/>
    <p:sldId id="2076138540" r:id="rId58"/>
    <p:sldId id="2076138541" r:id="rId59"/>
    <p:sldId id="2076138542" r:id="rId60"/>
    <p:sldId id="299" r:id="rId61"/>
  </p:sldIdLst>
  <p:sldSz cx="9683750" cy="6858000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4908166-5DD5-4C62-9495-F1F82831DB7C}">
          <p14:sldIdLst>
            <p14:sldId id="256"/>
            <p14:sldId id="407"/>
            <p14:sldId id="2076138327"/>
            <p14:sldId id="2076138497"/>
            <p14:sldId id="2076138056"/>
            <p14:sldId id="2076138222"/>
            <p14:sldId id="2076138490"/>
            <p14:sldId id="2076138426"/>
            <p14:sldId id="2076138498"/>
            <p14:sldId id="2076138499"/>
            <p14:sldId id="2076138500"/>
            <p14:sldId id="2076138501"/>
            <p14:sldId id="2076138502"/>
            <p14:sldId id="2076138503"/>
            <p14:sldId id="2076138505"/>
            <p14:sldId id="2076138504"/>
            <p14:sldId id="2076138506"/>
            <p14:sldId id="2076138507"/>
            <p14:sldId id="2076138491"/>
            <p14:sldId id="2076138495"/>
            <p14:sldId id="2076138508"/>
            <p14:sldId id="2076138509"/>
            <p14:sldId id="2076138510"/>
            <p14:sldId id="2076138511"/>
            <p14:sldId id="2076138512"/>
            <p14:sldId id="2076138513"/>
            <p14:sldId id="2076138514"/>
            <p14:sldId id="2076138523"/>
            <p14:sldId id="2076138543"/>
            <p14:sldId id="2076138515"/>
            <p14:sldId id="2076138516"/>
            <p14:sldId id="2076138496"/>
            <p14:sldId id="2076138519"/>
            <p14:sldId id="2076138520"/>
            <p14:sldId id="2076138521"/>
            <p14:sldId id="2076138517"/>
            <p14:sldId id="2076138518"/>
            <p14:sldId id="2076138522"/>
            <p14:sldId id="2076138524"/>
            <p14:sldId id="2076138525"/>
            <p14:sldId id="2076138526"/>
            <p14:sldId id="2076138527"/>
            <p14:sldId id="2076138528"/>
            <p14:sldId id="2076138493"/>
            <p14:sldId id="2076138494"/>
            <p14:sldId id="2076138529"/>
            <p14:sldId id="2076138530"/>
            <p14:sldId id="2076138531"/>
            <p14:sldId id="2076138532"/>
            <p14:sldId id="2076138533"/>
            <p14:sldId id="2076138534"/>
            <p14:sldId id="2076138535"/>
            <p14:sldId id="2076138536"/>
            <p14:sldId id="2076138537"/>
            <p14:sldId id="2076138538"/>
            <p14:sldId id="2076138539"/>
            <p14:sldId id="2076138540"/>
            <p14:sldId id="2076138541"/>
            <p14:sldId id="2076138542"/>
            <p14:sldId id="29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0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김재원" initials="김" lastIdx="1" clrIdx="0">
    <p:extLst>
      <p:ext uri="{19B8F6BF-5375-455C-9EA6-DF929625EA0E}">
        <p15:presenceInfo xmlns:p15="http://schemas.microsoft.com/office/powerpoint/2012/main" userId="S-1-5-21-1004336348-1177238915-682003330-131483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838"/>
    <a:srgbClr val="D82E3D"/>
    <a:srgbClr val="717171"/>
    <a:srgbClr val="FFFDE4"/>
    <a:srgbClr val="E6E6E6"/>
    <a:srgbClr val="00A259"/>
    <a:srgbClr val="E1EFCE"/>
    <a:srgbClr val="015722"/>
    <a:srgbClr val="01BB48"/>
    <a:srgbClr val="0791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10" autoAdjust="0"/>
    <p:restoredTop sz="96370" autoAdjust="0"/>
  </p:normalViewPr>
  <p:slideViewPr>
    <p:cSldViewPr snapToGrid="0">
      <p:cViewPr varScale="1">
        <p:scale>
          <a:sx n="101" d="100"/>
          <a:sy n="101" d="100"/>
        </p:scale>
        <p:origin x="72" y="114"/>
      </p:cViewPr>
      <p:guideLst>
        <p:guide orient="horz" pos="2160"/>
        <p:guide pos="3050"/>
      </p:guideLst>
    </p:cSldViewPr>
  </p:slideViewPr>
  <p:notesTextViewPr>
    <p:cViewPr>
      <p:scale>
        <a:sx n="66" d="100"/>
        <a:sy n="66" d="100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2971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8164C-3658-4450-B224-9B45C07BA43F}" type="datetimeFigureOut">
              <a:rPr lang="ko-KR" altLang="en-US" smtClean="0"/>
              <a:t>2026-06-30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036638" y="1243013"/>
            <a:ext cx="4733925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5B6C3-B9B0-45C9-91BF-DB3BEAF8AB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7665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100628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38948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9193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84261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55578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69186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35515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11429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30101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74889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18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62794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46016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28963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4320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20350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63488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45791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36819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2148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68307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9227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435743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089446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82203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994886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200788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175149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90162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110275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009296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982490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6601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609780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338853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361623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96528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065946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541664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994987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734895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078620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885405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273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027518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71096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872850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30212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29057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960419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136794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925718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825074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87413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65314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94890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50622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2603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6281" y="1122363"/>
            <a:ext cx="8231188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0469" y="3602038"/>
            <a:ext cx="726281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E9313-52CF-498D-AB87-63A82DC6F11C}" type="datetimeFigureOut">
              <a:rPr lang="ko-KR" altLang="en-US" smtClean="0"/>
              <a:t>2026-06-30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5857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E9313-52CF-498D-AB87-63A82DC6F11C}" type="datetimeFigureOut">
              <a:rPr lang="ko-KR" altLang="en-US" smtClean="0"/>
              <a:t>2026-06-30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140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29934" y="365125"/>
            <a:ext cx="2088059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5758" y="365125"/>
            <a:ext cx="614312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E9313-52CF-498D-AB87-63A82DC6F11C}" type="datetimeFigureOut">
              <a:rPr lang="ko-KR" altLang="en-US" smtClean="0"/>
              <a:t>2026-06-30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9272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E9313-52CF-498D-AB87-63A82DC6F11C}" type="datetimeFigureOut">
              <a:rPr lang="ko-KR" altLang="en-US" smtClean="0"/>
              <a:t>2026-06-30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6287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715" y="1709740"/>
            <a:ext cx="8352234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715" y="4589465"/>
            <a:ext cx="8352234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E9313-52CF-498D-AB87-63A82DC6F11C}" type="datetimeFigureOut">
              <a:rPr lang="ko-KR" altLang="en-US" smtClean="0"/>
              <a:t>2026-06-30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2475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5758" y="1825625"/>
            <a:ext cx="4115594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02398" y="1825625"/>
            <a:ext cx="4115594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E9313-52CF-498D-AB87-63A82DC6F11C}" type="datetimeFigureOut">
              <a:rPr lang="ko-KR" altLang="en-US" smtClean="0"/>
              <a:t>2026-06-30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7871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019" y="365127"/>
            <a:ext cx="8352234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020" y="1681163"/>
            <a:ext cx="409668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7020" y="2505075"/>
            <a:ext cx="409668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02399" y="1681163"/>
            <a:ext cx="411685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02399" y="2505075"/>
            <a:ext cx="4116855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E9313-52CF-498D-AB87-63A82DC6F11C}" type="datetimeFigureOut">
              <a:rPr lang="ko-KR" altLang="en-US" smtClean="0"/>
              <a:t>2026-06-30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3091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E9313-52CF-498D-AB87-63A82DC6F11C}" type="datetimeFigureOut">
              <a:rPr lang="ko-KR" altLang="en-US" smtClean="0"/>
              <a:t>2026-06-30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091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E9313-52CF-498D-AB87-63A82DC6F11C}" type="datetimeFigureOut">
              <a:rPr lang="ko-KR" altLang="en-US" smtClean="0"/>
              <a:t>2026-06-30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9510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019" y="457200"/>
            <a:ext cx="312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6855" y="987427"/>
            <a:ext cx="4902398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7019" y="2057400"/>
            <a:ext cx="312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E9313-52CF-498D-AB87-63A82DC6F11C}" type="datetimeFigureOut">
              <a:rPr lang="ko-KR" altLang="en-US" smtClean="0"/>
              <a:t>2026-06-30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435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019" y="457200"/>
            <a:ext cx="312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16855" y="987427"/>
            <a:ext cx="4902398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7019" y="2057400"/>
            <a:ext cx="312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E9313-52CF-498D-AB87-63A82DC6F11C}" type="datetimeFigureOut">
              <a:rPr lang="ko-KR" altLang="en-US" smtClean="0"/>
              <a:t>2026-06-30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603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5758" y="365127"/>
            <a:ext cx="835223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5758" y="1825625"/>
            <a:ext cx="835223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5758" y="6356352"/>
            <a:ext cx="21788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2E9313-52CF-498D-AB87-63A82DC6F11C}" type="datetimeFigureOut">
              <a:rPr lang="ko-KR" altLang="en-US" smtClean="0"/>
              <a:t>2026-06-30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7742" y="6356352"/>
            <a:ext cx="32682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39148" y="6356352"/>
            <a:ext cx="21788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8262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5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5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4.pn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4.pn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2.png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52.png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8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1.png"/><Relationship Id="rId4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1.png"/><Relationship Id="rId4" Type="http://schemas.openxmlformats.org/officeDocument/2006/relationships/image" Target="../media/image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8.png"/><Relationship Id="rId4" Type="http://schemas.openxmlformats.org/officeDocument/2006/relationships/image" Target="../media/image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68.png"/><Relationship Id="rId4" Type="http://schemas.openxmlformats.org/officeDocument/2006/relationships/image" Target="../media/image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2.png"/><Relationship Id="rId4" Type="http://schemas.openxmlformats.org/officeDocument/2006/relationships/image" Target="../media/image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image" Target="../media/image75.png"/><Relationship Id="rId4" Type="http://schemas.openxmlformats.org/officeDocument/2006/relationships/image" Target="../media/image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8.png"/><Relationship Id="rId4" Type="http://schemas.openxmlformats.org/officeDocument/2006/relationships/image" Target="../media/image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png"/><Relationship Id="rId4" Type="http://schemas.openxmlformats.org/officeDocument/2006/relationships/image" Target="../media/image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2.png"/><Relationship Id="rId4" Type="http://schemas.openxmlformats.org/officeDocument/2006/relationships/image" Target="../media/image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13EFEA41-B181-421F-8024-017B449C7E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68375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8E39022-6E5A-8FA0-5C97-7EEE7CC8DCC4}"/>
              </a:ext>
            </a:extLst>
          </p:cNvPr>
          <p:cNvSpPr txBox="1"/>
          <p:nvPr/>
        </p:nvSpPr>
        <p:spPr>
          <a:xfrm>
            <a:off x="0" y="4425516"/>
            <a:ext cx="257021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23176" fontAlgn="base">
              <a:spcAft>
                <a:spcPct val="0"/>
              </a:spcAft>
              <a:defRPr/>
            </a:pPr>
            <a:r>
              <a:rPr kumimoji="1" lang="en-US" altLang="ko-K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GA</a:t>
            </a:r>
            <a:r>
              <a:rPr kumimoji="1" lang="ko-KR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영업기획파트 제작 </a:t>
            </a:r>
            <a:r>
              <a:rPr kumimoji="1" lang="en-US" altLang="ko-K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(2026. 7)</a:t>
            </a:r>
            <a:endParaRPr kumimoji="1" lang="en-US" altLang="ko-KR" sz="14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34828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000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60977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853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1019804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1019804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만기 후 재가입 제도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24E3ED-8F8B-498F-A226-2C02D7530B49}"/>
              </a:ext>
            </a:extLst>
          </p:cNvPr>
          <p:cNvSpPr txBox="1"/>
          <p:nvPr/>
        </p:nvSpPr>
        <p:spPr>
          <a:xfrm>
            <a:off x="10401300" y="982203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만기 후 재가입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요즘 인기 있는 이유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는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?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4261C10-4F50-4130-80B1-5BB9BC588E3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667" b="58889"/>
          <a:stretch/>
        </p:blipFill>
        <p:spPr>
          <a:xfrm>
            <a:off x="9936400" y="1761008"/>
            <a:ext cx="9622949" cy="31914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7C46631-2666-43EB-B854-0EE3A5A6C659}"/>
              </a:ext>
            </a:extLst>
          </p:cNvPr>
          <p:cNvSpPr txBox="1"/>
          <p:nvPr/>
        </p:nvSpPr>
        <p:spPr>
          <a:xfrm>
            <a:off x="11674910" y="5258400"/>
            <a:ext cx="757715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spc="-15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“ </a:t>
            </a:r>
            <a:r>
              <a:rPr lang="ko-KR" altLang="en-US" sz="2000" spc="-15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주요 질병 위험은 </a:t>
            </a:r>
            <a:r>
              <a:rPr lang="en-US" altLang="ko-KR" sz="2000" spc="-15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60</a:t>
            </a:r>
            <a:r>
              <a:rPr lang="ko-KR" altLang="en-US" sz="2000" spc="-15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대 </a:t>
            </a:r>
            <a:r>
              <a:rPr lang="ko-KR" altLang="en-US" sz="2000" spc="-150" dirty="0" err="1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되서야</a:t>
            </a:r>
            <a:r>
              <a:rPr lang="ko-KR" altLang="en-US" sz="2000" spc="-15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급증하는데</a:t>
            </a:r>
            <a:r>
              <a:rPr lang="en-US" altLang="ko-KR" sz="2000" spc="-15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 </a:t>
            </a:r>
            <a:r>
              <a:rPr lang="ko-KR" altLang="en-US" sz="2000" spc="-15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처음부터 </a:t>
            </a:r>
            <a:r>
              <a:rPr lang="en-US" altLang="ko-KR" sz="2000" spc="-15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100</a:t>
            </a:r>
            <a:r>
              <a:rPr lang="ko-KR" altLang="en-US" sz="2000" spc="-15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세만기로 가입하니까</a:t>
            </a:r>
            <a:endParaRPr lang="en-US" altLang="ko-KR" sz="2000" spc="-15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spc="-150" dirty="0">
                <a:solidFill>
                  <a:srgbClr val="FF00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납입기간 내내 보험료가 비싸요</a:t>
            </a:r>
            <a:r>
              <a:rPr lang="en-US" altLang="ko-KR" sz="3200" spc="-150" dirty="0">
                <a:solidFill>
                  <a:srgbClr val="FF00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!</a:t>
            </a:r>
            <a:r>
              <a:rPr lang="en-US" altLang="ko-KR" sz="2800" spc="-150" dirty="0">
                <a:solidFill>
                  <a:srgbClr val="FF00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 </a:t>
            </a:r>
            <a:r>
              <a:rPr lang="en-US" altLang="ko-KR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카페24 빛나는별" pitchFamily="2" charset="-127"/>
                <a:ea typeface="카페24 빛나는별" pitchFamily="2" charset="-127"/>
              </a:rPr>
              <a:t>”</a:t>
            </a:r>
            <a:endParaRPr lang="ko-KR" altLang="en-US" sz="2800" spc="-150" dirty="0">
              <a:solidFill>
                <a:schemeClr val="tx1">
                  <a:lumMod val="85000"/>
                  <a:lumOff val="15000"/>
                </a:schemeClr>
              </a:solidFill>
              <a:latin typeface="카페24 빛나는별" pitchFamily="2" charset="-127"/>
              <a:ea typeface="카페24 빛나는별" pitchFamily="2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EBDE2354-0CE2-45AA-95F0-2F7B3ED36F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737" y="4920922"/>
            <a:ext cx="1309326" cy="1309326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0A1D0D6F-D1E8-46EE-9B46-6FD2C89791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666" y="45426"/>
            <a:ext cx="9626418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27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570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49547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423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1008374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1008374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만기 후 재가입 제도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24E3ED-8F8B-498F-A226-2C02D7530B49}"/>
              </a:ext>
            </a:extLst>
          </p:cNvPr>
          <p:cNvSpPr txBox="1"/>
          <p:nvPr/>
        </p:nvSpPr>
        <p:spPr>
          <a:xfrm>
            <a:off x="10287000" y="982203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만기 후 재가입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으로 가입하면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?</a:t>
            </a:r>
            <a:endParaRPr lang="ko-KR" altLang="en-US" sz="3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8446A48-5957-4CA7-B7A5-A470A56F9E5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1389" b="29722"/>
          <a:stretch/>
        </p:blipFill>
        <p:spPr>
          <a:xfrm>
            <a:off x="10147990" y="1670866"/>
            <a:ext cx="8971169" cy="3516267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89033FF0-510B-476A-BC15-CD4E1641C599}"/>
              </a:ext>
            </a:extLst>
          </p:cNvPr>
          <p:cNvSpPr/>
          <p:nvPr/>
        </p:nvSpPr>
        <p:spPr>
          <a:xfrm>
            <a:off x="10994049" y="5875796"/>
            <a:ext cx="3286125" cy="579783"/>
          </a:xfrm>
          <a:prstGeom prst="rect">
            <a:avLst/>
          </a:prstGeom>
          <a:solidFill>
            <a:schemeClr val="bg1"/>
          </a:solidFill>
          <a:ln w="38100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rgbClr val="006838"/>
                </a:solidFill>
                <a:highlight>
                  <a:srgbClr val="FFFF00"/>
                </a:highlight>
                <a:latin typeface="카페24 빛나는별" pitchFamily="2" charset="-127"/>
                <a:ea typeface="카페24 빛나는별" pitchFamily="2" charset="-127"/>
              </a:rPr>
              <a:t>저렴한 보험료</a:t>
            </a:r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카페24 빛나는별" pitchFamily="2" charset="-127"/>
                <a:ea typeface="카페24 빛나는별" pitchFamily="2" charset="-127"/>
              </a:rPr>
              <a:t>로 보장 집중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5CDBA12-6B9E-4DAE-89F0-89C01D10053B}"/>
              </a:ext>
            </a:extLst>
          </p:cNvPr>
          <p:cNvSpPr/>
          <p:nvPr/>
        </p:nvSpPr>
        <p:spPr>
          <a:xfrm>
            <a:off x="11227411" y="5443221"/>
            <a:ext cx="2819399" cy="325873"/>
          </a:xfrm>
          <a:prstGeom prst="rect">
            <a:avLst/>
          </a:prstGeom>
          <a:solidFill>
            <a:srgbClr val="006838"/>
          </a:solidFill>
          <a:ln w="38100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5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80</a:t>
            </a:r>
            <a:r>
              <a:rPr lang="ko-KR" altLang="en-US" sz="2000" spc="-15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세 </a:t>
            </a:r>
            <a:r>
              <a:rPr lang="en-US" altLang="ko-KR" sz="2000" spc="-15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/ 90</a:t>
            </a:r>
            <a:r>
              <a:rPr lang="ko-KR" altLang="en-US" sz="2000" spc="-15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세 </a:t>
            </a:r>
            <a:r>
              <a:rPr lang="ko-KR" altLang="en-US" sz="2000" spc="-15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까지는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E40499A3-E7DC-48FC-8651-C9027DA2C0CC}"/>
              </a:ext>
            </a:extLst>
          </p:cNvPr>
          <p:cNvSpPr/>
          <p:nvPr/>
        </p:nvSpPr>
        <p:spPr>
          <a:xfrm>
            <a:off x="14986976" y="5875796"/>
            <a:ext cx="3286125" cy="579783"/>
          </a:xfrm>
          <a:prstGeom prst="rect">
            <a:avLst/>
          </a:prstGeom>
          <a:solidFill>
            <a:schemeClr val="bg1"/>
          </a:solidFill>
          <a:ln w="38100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카페24 빛나는별" pitchFamily="2" charset="-127"/>
                <a:ea typeface="카페24 빛나는별" pitchFamily="2" charset="-127"/>
              </a:rPr>
              <a:t>필요한 보장들 </a:t>
            </a:r>
            <a:r>
              <a:rPr lang="ko-KR" altLang="en-US" sz="2800" dirty="0">
                <a:solidFill>
                  <a:srgbClr val="006838"/>
                </a:solidFill>
                <a:highlight>
                  <a:srgbClr val="FFFF00"/>
                </a:highlight>
                <a:latin typeface="카페24 빛나는별" pitchFamily="2" charset="-127"/>
                <a:ea typeface="카페24 빛나는별" pitchFamily="2" charset="-127"/>
              </a:rPr>
              <a:t>만기 연장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17C7BF96-4649-4188-889B-87C519BFF241}"/>
              </a:ext>
            </a:extLst>
          </p:cNvPr>
          <p:cNvSpPr/>
          <p:nvPr/>
        </p:nvSpPr>
        <p:spPr>
          <a:xfrm>
            <a:off x="15220338" y="5443221"/>
            <a:ext cx="2819399" cy="325873"/>
          </a:xfrm>
          <a:prstGeom prst="rect">
            <a:avLst/>
          </a:prstGeom>
          <a:solidFill>
            <a:srgbClr val="006838"/>
          </a:solidFill>
          <a:ln w="38100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5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100</a:t>
            </a:r>
            <a:r>
              <a:rPr lang="ko-KR" altLang="en-US" sz="2000" spc="-15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세 </a:t>
            </a:r>
            <a:r>
              <a:rPr lang="ko-KR" altLang="en-US" sz="2000" spc="-15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까지는</a:t>
            </a:r>
          </a:p>
        </p:txBody>
      </p:sp>
      <p:sp>
        <p:nvSpPr>
          <p:cNvPr id="10" name="화살표: 오른쪽 9">
            <a:extLst>
              <a:ext uri="{FF2B5EF4-FFF2-40B4-BE49-F238E27FC236}">
                <a16:creationId xmlns:a16="http://schemas.microsoft.com/office/drawing/2014/main" id="{00EAC6DD-0FD2-498A-BDD6-2E1F399CD712}"/>
              </a:ext>
            </a:extLst>
          </p:cNvPr>
          <p:cNvSpPr/>
          <p:nvPr/>
        </p:nvSpPr>
        <p:spPr>
          <a:xfrm>
            <a:off x="14490449" y="5863768"/>
            <a:ext cx="263163" cy="579783"/>
          </a:xfrm>
          <a:prstGeom prst="rightArrow">
            <a:avLst/>
          </a:prstGeom>
          <a:solidFill>
            <a:srgbClr val="006838"/>
          </a:solidFill>
          <a:ln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CA6CC93-BC67-4F12-B1A2-FFFA72BFFC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325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140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38117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993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96944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96944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만기 후 재가입 제도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24E3ED-8F8B-498F-A226-2C02D7530B49}"/>
              </a:ext>
            </a:extLst>
          </p:cNvPr>
          <p:cNvSpPr txBox="1"/>
          <p:nvPr/>
        </p:nvSpPr>
        <p:spPr>
          <a:xfrm>
            <a:off x="10172700" y="982203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똑똑한 보험 가입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이 가능합니다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!</a:t>
            </a:r>
            <a:endParaRPr lang="ko-KR" altLang="en-US" sz="3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3377D90-714A-4EA6-A642-7B3C79428C6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365" t="70139" r="8795" b="6805"/>
          <a:stretch/>
        </p:blipFill>
        <p:spPr>
          <a:xfrm>
            <a:off x="11270456" y="1716303"/>
            <a:ext cx="6497638" cy="2514239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02C001BF-8481-4673-9957-031B206D04AB}"/>
              </a:ext>
            </a:extLst>
          </p:cNvPr>
          <p:cNvSpPr/>
          <p:nvPr/>
        </p:nvSpPr>
        <p:spPr>
          <a:xfrm>
            <a:off x="14381178" y="4015227"/>
            <a:ext cx="3106722" cy="208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792B6B21-C8FC-48F8-A375-71FD13E885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0218" y="4175435"/>
            <a:ext cx="1097756" cy="1097756"/>
          </a:xfrm>
          <a:prstGeom prst="rect">
            <a:avLst/>
          </a:prstGeom>
        </p:spPr>
      </p:pic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817C8EEF-0DC5-4863-B59E-BE9BB8B99C82}"/>
              </a:ext>
            </a:extLst>
          </p:cNvPr>
          <p:cNvSpPr/>
          <p:nvPr/>
        </p:nvSpPr>
        <p:spPr>
          <a:xfrm>
            <a:off x="11087974" y="4285650"/>
            <a:ext cx="7293201" cy="75307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>
            <a:extLst>
              <a:ext uri="{FF2B5EF4-FFF2-40B4-BE49-F238E27FC236}">
                <a16:creationId xmlns:a16="http://schemas.microsoft.com/office/drawing/2014/main" id="{6E188F72-D2D4-47A1-B3D0-6CAB51EB5F18}"/>
              </a:ext>
            </a:extLst>
          </p:cNvPr>
          <p:cNvSpPr/>
          <p:nvPr/>
        </p:nvSpPr>
        <p:spPr>
          <a:xfrm rot="13400686">
            <a:off x="11246880" y="4873958"/>
            <a:ext cx="319884" cy="342900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1A83AB3-3860-425F-BBF6-460BB21D8990}"/>
              </a:ext>
            </a:extLst>
          </p:cNvPr>
          <p:cNvSpPr txBox="1"/>
          <p:nvPr/>
        </p:nvSpPr>
        <p:spPr>
          <a:xfrm>
            <a:off x="11172825" y="4381500"/>
            <a:ext cx="71151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100</a:t>
            </a:r>
            <a:r>
              <a:rPr lang="ko-KR" altLang="en-US" sz="1400" dirty="0" err="1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세만기</a:t>
            </a:r>
            <a:r>
              <a:rPr lang="ko-KR" altLang="en-US" sz="14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보다 </a:t>
            </a:r>
            <a:r>
              <a:rPr lang="en-US" altLang="ko-KR" sz="14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20% </a:t>
            </a:r>
            <a:r>
              <a:rPr lang="ko-KR" altLang="en-US" sz="14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저렴하게 가입하는 만큼 저는 </a:t>
            </a:r>
            <a:r>
              <a:rPr lang="ko-KR" altLang="en-US" sz="1600" dirty="0">
                <a:solidFill>
                  <a:srgbClr val="006838"/>
                </a:solidFill>
                <a:highlight>
                  <a:srgbClr val="FFFF00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치료비</a:t>
            </a:r>
            <a:r>
              <a:rPr lang="en-US" altLang="ko-KR" sz="1600" dirty="0">
                <a:solidFill>
                  <a:srgbClr val="006838"/>
                </a:solidFill>
                <a:highlight>
                  <a:srgbClr val="FFFF00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 </a:t>
            </a:r>
            <a:r>
              <a:rPr lang="ko-KR" altLang="en-US" sz="1600" dirty="0" err="1">
                <a:solidFill>
                  <a:srgbClr val="006838"/>
                </a:solidFill>
                <a:highlight>
                  <a:srgbClr val="FFFF00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진단비</a:t>
            </a:r>
            <a:r>
              <a:rPr lang="ko-KR" altLang="en-US" sz="1600" dirty="0">
                <a:solidFill>
                  <a:srgbClr val="006838"/>
                </a:solidFill>
                <a:highlight>
                  <a:srgbClr val="FFFF00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등 주요 보장 가입금액을 더 </a:t>
            </a:r>
            <a:r>
              <a:rPr lang="ko-KR" altLang="en-US" sz="1600" dirty="0" err="1">
                <a:solidFill>
                  <a:srgbClr val="006838"/>
                </a:solidFill>
                <a:highlight>
                  <a:srgbClr val="FFFF00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가입할래요</a:t>
            </a:r>
            <a:r>
              <a:rPr lang="en-US" altLang="ko-KR" sz="1600" dirty="0">
                <a:solidFill>
                  <a:srgbClr val="006838"/>
                </a:solidFill>
                <a:highlight>
                  <a:srgbClr val="FFFF00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</a:p>
          <a:p>
            <a:r>
              <a:rPr lang="en-US" altLang="ko-KR" sz="14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100</a:t>
            </a:r>
            <a:r>
              <a:rPr lang="ko-KR" altLang="en-US" sz="14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세만기로는 보험료 때문에 망설였는데 </a:t>
            </a:r>
            <a:r>
              <a:rPr lang="en-US" altLang="ko-KR" sz="14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DB </a:t>
            </a:r>
            <a:r>
              <a:rPr lang="ko-KR" altLang="en-US" sz="14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만기 후 재가입이라면 가능하네요</a:t>
            </a:r>
            <a:r>
              <a:rPr lang="en-US" altLang="ko-KR" sz="14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  <a:endParaRPr lang="ko-KR" altLang="en-US" sz="14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DC6697A4-DE81-469B-B5EB-4111552B26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3075" y="5230467"/>
            <a:ext cx="1097755" cy="1097755"/>
          </a:xfrm>
          <a:prstGeom prst="rect">
            <a:avLst/>
          </a:prstGeom>
        </p:spPr>
      </p:pic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16B8DFA6-DAE0-4FE3-9289-F1DE437CE32B}"/>
              </a:ext>
            </a:extLst>
          </p:cNvPr>
          <p:cNvSpPr/>
          <p:nvPr/>
        </p:nvSpPr>
        <p:spPr>
          <a:xfrm>
            <a:off x="10287874" y="5380792"/>
            <a:ext cx="7293201" cy="75307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이등변 삼각형 18">
            <a:extLst>
              <a:ext uri="{FF2B5EF4-FFF2-40B4-BE49-F238E27FC236}">
                <a16:creationId xmlns:a16="http://schemas.microsoft.com/office/drawing/2014/main" id="{F37F4E15-4EEC-4348-B508-5DABC8F22061}"/>
              </a:ext>
            </a:extLst>
          </p:cNvPr>
          <p:cNvSpPr/>
          <p:nvPr/>
        </p:nvSpPr>
        <p:spPr>
          <a:xfrm rot="3595719">
            <a:off x="17502133" y="5332748"/>
            <a:ext cx="319884" cy="342900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6BBB05B-51AA-42F3-A4D9-EF0D057D51AD}"/>
              </a:ext>
            </a:extLst>
          </p:cNvPr>
          <p:cNvSpPr txBox="1"/>
          <p:nvPr/>
        </p:nvSpPr>
        <p:spPr>
          <a:xfrm>
            <a:off x="10332379" y="5496958"/>
            <a:ext cx="720418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앞으로 더 좋은 보험이 나와 리모델링할지</a:t>
            </a:r>
            <a:r>
              <a:rPr lang="en-US" altLang="ko-KR" sz="14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 </a:t>
            </a:r>
            <a:r>
              <a:rPr lang="ko-KR" altLang="en-US" sz="14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경제 상황이 어려워질지 여러 변수 때문에 </a:t>
            </a:r>
            <a:r>
              <a:rPr lang="en-US" altLang="ko-KR" sz="14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100</a:t>
            </a:r>
            <a:r>
              <a:rPr lang="ko-KR" altLang="en-US" sz="14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세만기는 망설여 졌는데</a:t>
            </a:r>
            <a:endParaRPr lang="en-US" altLang="ko-KR" sz="14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r>
              <a:rPr lang="en-US" altLang="ko-KR" sz="14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DB </a:t>
            </a:r>
            <a:r>
              <a:rPr lang="ko-KR" altLang="en-US" sz="14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만기 후 재가입은 </a:t>
            </a:r>
            <a:r>
              <a:rPr lang="en-US" altLang="ko-KR" sz="1600" dirty="0">
                <a:solidFill>
                  <a:srgbClr val="006838"/>
                </a:solidFill>
                <a:highlight>
                  <a:srgbClr val="FFFF00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20% </a:t>
            </a:r>
            <a:r>
              <a:rPr lang="ko-KR" altLang="en-US" sz="1600" dirty="0">
                <a:solidFill>
                  <a:srgbClr val="006838"/>
                </a:solidFill>
                <a:highlight>
                  <a:srgbClr val="FFFF00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저렴하게 가입하고 </a:t>
            </a:r>
            <a:r>
              <a:rPr lang="en-US" altLang="ko-KR" sz="1600" dirty="0">
                <a:solidFill>
                  <a:srgbClr val="006838"/>
                </a:solidFill>
                <a:highlight>
                  <a:srgbClr val="FFFF00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100</a:t>
            </a:r>
            <a:r>
              <a:rPr lang="ko-KR" altLang="en-US" sz="1600" dirty="0">
                <a:solidFill>
                  <a:srgbClr val="006838"/>
                </a:solidFill>
                <a:highlight>
                  <a:srgbClr val="FFFF00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세 연장을 결정할 수 있어서</a:t>
            </a:r>
            <a:r>
              <a:rPr lang="ko-KR" altLang="en-US" sz="1600" dirty="0">
                <a:solidFill>
                  <a:srgbClr val="006838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ko-KR" altLang="en-US" sz="14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고민이 모두 해결됐어요</a:t>
            </a:r>
            <a:r>
              <a:rPr lang="en-US" altLang="ko-KR" sz="14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775C67E-5366-4153-9433-92ADA555E90D}"/>
              </a:ext>
            </a:extLst>
          </p:cNvPr>
          <p:cNvSpPr txBox="1"/>
          <p:nvPr/>
        </p:nvSpPr>
        <p:spPr>
          <a:xfrm>
            <a:off x="11640819" y="709768"/>
            <a:ext cx="3070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만기 후 재가입 제도와 </a:t>
            </a:r>
            <a:r>
              <a:rPr lang="ko-KR" altLang="en-US" dirty="0" err="1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함께라면</a:t>
            </a:r>
            <a:r>
              <a:rPr lang="en-US" altLang="ko-KR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!</a:t>
            </a:r>
            <a:endParaRPr lang="ko-KR" altLang="en-US" dirty="0">
              <a:solidFill>
                <a:srgbClr val="006838"/>
              </a:solidFill>
              <a:latin typeface="카페24 빛나는별" pitchFamily="2" charset="-127"/>
              <a:ea typeface="카페24 빛나는별" pitchFamily="2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D6A5BBC7-FC78-47F4-9704-DAD39939618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7652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140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38117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993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96944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96944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만기 후 재가입 제도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24E3ED-8F8B-498F-A226-2C02D7530B49}"/>
              </a:ext>
            </a:extLst>
          </p:cNvPr>
          <p:cNvSpPr txBox="1"/>
          <p:nvPr/>
        </p:nvSpPr>
        <p:spPr>
          <a:xfrm>
            <a:off x="10172700" y="1009362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암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에 </a:t>
            </a:r>
            <a:r>
              <a:rPr lang="ko-KR" altLang="en-US" sz="36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걸렸어도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재가입 가능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한가요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?</a:t>
            </a:r>
            <a:endParaRPr lang="ko-KR" altLang="en-US" sz="3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49185884-ACB0-4FE3-9394-158304FFCA9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690" t="15710" r="4651" b="46006"/>
          <a:stretch/>
        </p:blipFill>
        <p:spPr>
          <a:xfrm>
            <a:off x="10906942" y="1971513"/>
            <a:ext cx="7224666" cy="4232632"/>
          </a:xfrm>
          <a:prstGeom prst="rect">
            <a:avLst/>
          </a:prstGeom>
        </p:spPr>
      </p:pic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421220BE-8FD7-4678-9DEA-A4EC0C3B0768}"/>
              </a:ext>
            </a:extLst>
          </p:cNvPr>
          <p:cNvSpPr/>
          <p:nvPr/>
        </p:nvSpPr>
        <p:spPr>
          <a:xfrm>
            <a:off x="12511544" y="760412"/>
            <a:ext cx="4015462" cy="23135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만기 후 재가입 포인트 ① 병력 상관 없는 </a:t>
            </a:r>
            <a:r>
              <a:rPr lang="ko-KR" altLang="en-US" sz="1200" dirty="0" err="1">
                <a:solidFill>
                  <a:srgbClr val="FFFF00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무심사</a:t>
            </a:r>
            <a:r>
              <a:rPr lang="ko-KR" altLang="en-US" sz="1200" dirty="0">
                <a:solidFill>
                  <a:srgbClr val="FFFF00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연장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26020FF-7C34-44C0-A9B2-441187DF2F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678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22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821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821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만기 후 재가입 제도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24E3ED-8F8B-498F-A226-2C02D7530B49}"/>
              </a:ext>
            </a:extLst>
          </p:cNvPr>
          <p:cNvSpPr txBox="1"/>
          <p:nvPr/>
        </p:nvSpPr>
        <p:spPr>
          <a:xfrm>
            <a:off x="10025050" y="1009362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간병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을 받고 있어도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재가입 가능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한가요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?</a:t>
            </a:r>
            <a:endParaRPr lang="ko-KR" altLang="en-US" sz="3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49185884-ACB0-4FE3-9394-158304FFCA9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130" t="54491" r="2211" b="7225"/>
          <a:stretch/>
        </p:blipFill>
        <p:spPr>
          <a:xfrm>
            <a:off x="10759292" y="2057341"/>
            <a:ext cx="7224666" cy="4232632"/>
          </a:xfrm>
          <a:prstGeom prst="rect">
            <a:avLst/>
          </a:prstGeom>
        </p:spPr>
      </p:pic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8D93ED29-080E-47D0-8819-77B37873E78F}"/>
              </a:ext>
            </a:extLst>
          </p:cNvPr>
          <p:cNvSpPr/>
          <p:nvPr/>
        </p:nvSpPr>
        <p:spPr>
          <a:xfrm>
            <a:off x="12363894" y="760412"/>
            <a:ext cx="4015462" cy="23135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만기 후 재가입 포인트 ① 병력 상관 없는 </a:t>
            </a:r>
            <a:r>
              <a:rPr lang="ko-KR" altLang="en-US" sz="1200" dirty="0" err="1">
                <a:solidFill>
                  <a:srgbClr val="FFFF00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무심사</a:t>
            </a:r>
            <a:r>
              <a:rPr lang="ko-KR" altLang="en-US" sz="1200" dirty="0">
                <a:solidFill>
                  <a:srgbClr val="FFFF00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연장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A04EDE1-BB48-4680-B5B2-A5505345C0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8926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380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53357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233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1012184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1012184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만기 후 재가입 제도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24E3ED-8F8B-498F-A226-2C02D7530B49}"/>
              </a:ext>
            </a:extLst>
          </p:cNvPr>
          <p:cNvSpPr txBox="1"/>
          <p:nvPr/>
        </p:nvSpPr>
        <p:spPr>
          <a:xfrm>
            <a:off x="10325100" y="1009362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만기 후 재가입 추천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간병인 </a:t>
            </a:r>
            <a:r>
              <a:rPr lang="en-US" altLang="ko-KR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30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만원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플랜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6B587AB-C8BD-494D-B696-381DDA7AAE6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539" t="45972" r="6721" b="33750"/>
          <a:stretch/>
        </p:blipFill>
        <p:spPr>
          <a:xfrm>
            <a:off x="10468947" y="1857621"/>
            <a:ext cx="8405455" cy="2697137"/>
          </a:xfrm>
          <a:prstGeom prst="rect">
            <a:avLst/>
          </a:prstGeom>
        </p:spPr>
      </p:pic>
      <p:grpSp>
        <p:nvGrpSpPr>
          <p:cNvPr id="8" name="그룹 7">
            <a:extLst>
              <a:ext uri="{FF2B5EF4-FFF2-40B4-BE49-F238E27FC236}">
                <a16:creationId xmlns:a16="http://schemas.microsoft.com/office/drawing/2014/main" id="{0F444B24-7C06-4021-BFE5-E326327D49FD}"/>
              </a:ext>
            </a:extLst>
          </p:cNvPr>
          <p:cNvGrpSpPr/>
          <p:nvPr/>
        </p:nvGrpSpPr>
        <p:grpSpPr>
          <a:xfrm>
            <a:off x="10252864" y="5140600"/>
            <a:ext cx="9099670" cy="1262925"/>
            <a:chOff x="292040" y="5027048"/>
            <a:chExt cx="9099670" cy="1262925"/>
          </a:xfrm>
        </p:grpSpPr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6B106F01-CA67-4BAC-9120-74D98EFB21E1}"/>
                </a:ext>
              </a:extLst>
            </p:cNvPr>
            <p:cNvSpPr/>
            <p:nvPr/>
          </p:nvSpPr>
          <p:spPr>
            <a:xfrm>
              <a:off x="292040" y="5027048"/>
              <a:ext cx="900113" cy="1262925"/>
            </a:xfrm>
            <a:prstGeom prst="rect">
              <a:avLst/>
            </a:prstGeom>
            <a:solidFill>
              <a:srgbClr val="00683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150" dirty="0">
                  <a:solidFill>
                    <a:schemeClr val="bg1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장점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79E72A7-CC5C-4D42-ACBA-287052C03B89}"/>
                </a:ext>
              </a:extLst>
            </p:cNvPr>
            <p:cNvSpPr txBox="1"/>
            <p:nvPr/>
          </p:nvSpPr>
          <p:spPr>
            <a:xfrm>
              <a:off x="1079500" y="5258400"/>
              <a:ext cx="3762375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pc="-150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5</a:t>
              </a:r>
              <a:r>
                <a:rPr lang="ko-KR" altLang="en-US" spc="-150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년마다 가입금액이 늘어나서</a:t>
              </a:r>
              <a:endParaRPr lang="en-US" altLang="ko-KR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endParaRPr>
            </a:p>
            <a:p>
              <a:pPr algn="ctr"/>
              <a:r>
                <a:rPr lang="ko-KR" altLang="en-US" sz="28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하루 </a:t>
              </a:r>
              <a:r>
                <a:rPr lang="ko-KR" altLang="en-US" sz="2800" spc="-150" dirty="0">
                  <a:solidFill>
                    <a:srgbClr val="006838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최대 </a:t>
              </a:r>
              <a:r>
                <a:rPr lang="en-US" altLang="ko-KR" sz="2800" spc="-150" dirty="0">
                  <a:solidFill>
                    <a:srgbClr val="006838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30</a:t>
              </a:r>
              <a:r>
                <a:rPr lang="ko-KR" altLang="en-US" sz="2800" spc="-150" dirty="0">
                  <a:solidFill>
                    <a:srgbClr val="006838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만 보장</a:t>
              </a: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879EC0BB-4089-402C-916C-B52866A6CD42}"/>
                </a:ext>
              </a:extLst>
            </p:cNvPr>
            <p:cNvSpPr/>
            <p:nvPr/>
          </p:nvSpPr>
          <p:spPr>
            <a:xfrm>
              <a:off x="4841875" y="5027048"/>
              <a:ext cx="900113" cy="1262925"/>
            </a:xfrm>
            <a:prstGeom prst="rect">
              <a:avLst/>
            </a:prstGeom>
            <a:solidFill>
              <a:srgbClr val="FF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150" dirty="0">
                  <a:solidFill>
                    <a:schemeClr val="bg1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단점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4E1657E-81EB-45EB-B218-9E5E1D2EE7A3}"/>
                </a:ext>
              </a:extLst>
            </p:cNvPr>
            <p:cNvSpPr txBox="1"/>
            <p:nvPr/>
          </p:nvSpPr>
          <p:spPr>
            <a:xfrm>
              <a:off x="5629335" y="5258400"/>
              <a:ext cx="3762375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pc="-150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체증 안 되는 간병인보다</a:t>
              </a:r>
              <a:endParaRPr lang="en-US" altLang="ko-KR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endParaRPr>
            </a:p>
            <a:p>
              <a:pPr algn="ctr"/>
              <a:r>
                <a:rPr lang="ko-KR" altLang="en-US" sz="2800" spc="-150" dirty="0">
                  <a:solidFill>
                    <a:srgbClr val="FF0000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보험료 비쌈</a:t>
              </a:r>
            </a:p>
          </p:txBody>
        </p:sp>
      </p:grp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69A2DD5-21FC-467B-AC90-A9C3AF0AF415}"/>
              </a:ext>
            </a:extLst>
          </p:cNvPr>
          <p:cNvSpPr/>
          <p:nvPr/>
        </p:nvSpPr>
        <p:spPr>
          <a:xfrm>
            <a:off x="13708658" y="4644017"/>
            <a:ext cx="1926031" cy="23135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체증형 </a:t>
            </a:r>
            <a:r>
              <a:rPr lang="ko-KR" altLang="en-US" sz="120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간병인 장단점</a:t>
            </a:r>
            <a:endParaRPr lang="ko-KR" altLang="en-US" sz="1200" dirty="0">
              <a:latin typeface="에스코어 드림 3 Light" panose="020B0303030302020204" pitchFamily="34" charset="-127"/>
              <a:ea typeface="에스코어 드림 3 Light" panose="020B0303030302020204" pitchFamily="34" charset="-127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342F69A-A89F-490C-B5A5-7B4F80E1FAC2}"/>
              </a:ext>
            </a:extLst>
          </p:cNvPr>
          <p:cNvSpPr/>
          <p:nvPr/>
        </p:nvSpPr>
        <p:spPr>
          <a:xfrm>
            <a:off x="12663944" y="760412"/>
            <a:ext cx="4015462" cy="23135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만기 후 재가입 포인트 ② </a:t>
            </a:r>
            <a:r>
              <a:rPr lang="ko-KR" altLang="en-US" sz="1200" dirty="0">
                <a:solidFill>
                  <a:srgbClr val="FFFF00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체증형</a:t>
            </a:r>
            <a:r>
              <a:rPr lang="ko-KR" altLang="en-US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담보 활용</a:t>
            </a:r>
            <a:endParaRPr lang="ko-KR" altLang="en-US" sz="1200" dirty="0">
              <a:solidFill>
                <a:srgbClr val="FFFF00"/>
              </a:solidFill>
              <a:latin typeface="에스코어 드림 3 Light" panose="020B0303030302020204" pitchFamily="34" charset="-127"/>
              <a:ea typeface="에스코어 드림 3 Light" panose="020B03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99DC259-D2CE-4E18-AA39-B12E565D64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7733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380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53357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233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1012184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1012184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만기 후 재가입 제도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24E3ED-8F8B-498F-A226-2C02D7530B49}"/>
              </a:ext>
            </a:extLst>
          </p:cNvPr>
          <p:cNvSpPr txBox="1"/>
          <p:nvPr/>
        </p:nvSpPr>
        <p:spPr>
          <a:xfrm>
            <a:off x="10325100" y="1009362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체증형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,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단점은 보완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하고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장점은 그대로</a:t>
            </a:r>
            <a:r>
              <a:rPr lang="en-US" altLang="ko-KR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!</a:t>
            </a:r>
            <a:endParaRPr lang="ko-KR" altLang="en-US" sz="3600" spc="-15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EAF82FD-1580-4E54-B78A-D192C154CA3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1914" b="55115"/>
          <a:stretch/>
        </p:blipFill>
        <p:spPr>
          <a:xfrm>
            <a:off x="10166405" y="1953952"/>
            <a:ext cx="9010539" cy="280814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7BD93D6-F03A-4953-AD82-2456964131BB}"/>
              </a:ext>
            </a:extLst>
          </p:cNvPr>
          <p:cNvSpPr txBox="1"/>
          <p:nvPr/>
        </p:nvSpPr>
        <p:spPr>
          <a:xfrm>
            <a:off x="10325100" y="5485752"/>
            <a:ext cx="8758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체증 전</a:t>
            </a:r>
            <a:r>
              <a:rPr lang="ko-KR" altLang="en-US" sz="32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엔 </a:t>
            </a:r>
            <a:r>
              <a:rPr lang="ko-KR" altLang="en-US" sz="32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실속</a:t>
            </a:r>
            <a:r>
              <a:rPr lang="ko-KR" altLang="en-US" sz="32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있게 </a:t>
            </a:r>
            <a:r>
              <a:rPr lang="en-US" altLang="ko-KR" sz="32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&amp; </a:t>
            </a:r>
            <a:r>
              <a:rPr lang="ko-KR" altLang="en-US" sz="32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체증 후</a:t>
            </a:r>
            <a:r>
              <a:rPr lang="ko-KR" altLang="en-US" sz="32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엔 </a:t>
            </a:r>
            <a:r>
              <a:rPr lang="ko-KR" altLang="en-US" sz="32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넉넉</a:t>
            </a:r>
            <a:r>
              <a:rPr lang="ko-KR" altLang="en-US" sz="32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하게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B99E1750-D975-4AC2-9B52-3C7168005DC7}"/>
              </a:ext>
            </a:extLst>
          </p:cNvPr>
          <p:cNvSpPr/>
          <p:nvPr/>
        </p:nvSpPr>
        <p:spPr>
          <a:xfrm>
            <a:off x="12726679" y="4997197"/>
            <a:ext cx="38899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80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만기 후 재가입</a:t>
            </a:r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카페24 빛나는별" pitchFamily="2" charset="-127"/>
                <a:ea typeface="카페24 빛나는별" pitchFamily="2" charset="-127"/>
              </a:rPr>
              <a:t>이라서 가능한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74D69A24-B6BE-4635-B65B-073952E6C8B1}"/>
              </a:ext>
            </a:extLst>
          </p:cNvPr>
          <p:cNvSpPr/>
          <p:nvPr/>
        </p:nvSpPr>
        <p:spPr>
          <a:xfrm>
            <a:off x="12663944" y="760412"/>
            <a:ext cx="4015462" cy="23135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만기 후 재가입 포인트 ② </a:t>
            </a:r>
            <a:r>
              <a:rPr lang="ko-KR" altLang="en-US" sz="1200" dirty="0">
                <a:solidFill>
                  <a:srgbClr val="FFFF00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체증형</a:t>
            </a:r>
            <a:r>
              <a:rPr lang="ko-KR" altLang="en-US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담보 활용</a:t>
            </a:r>
            <a:endParaRPr lang="ko-KR" altLang="en-US" sz="1200" dirty="0">
              <a:solidFill>
                <a:srgbClr val="FFFF00"/>
              </a:solidFill>
              <a:latin typeface="에스코어 드림 3 Light" panose="020B0303030302020204" pitchFamily="34" charset="-127"/>
              <a:ea typeface="에스코어 드림 3 Light" panose="020B0303030302020204" pitchFamily="34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0551310-1FC5-41B9-A678-2C8728B9ED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9647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85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4383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70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100265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100265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만기 후 재가입 제도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24E3ED-8F8B-498F-A226-2C02D7530B49}"/>
              </a:ext>
            </a:extLst>
          </p:cNvPr>
          <p:cNvSpPr txBox="1"/>
          <p:nvPr/>
        </p:nvSpPr>
        <p:spPr>
          <a:xfrm>
            <a:off x="10229850" y="1009362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체증형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,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단점은 보완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하고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장점은 그대로</a:t>
            </a:r>
            <a:r>
              <a:rPr lang="en-US" altLang="ko-KR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!</a:t>
            </a:r>
            <a:endParaRPr lang="ko-KR" altLang="en-US" sz="3600" spc="-15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A718DAA-AA47-453C-89B2-94FAF5F14EE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230" t="66349" r="6847" b="8280"/>
          <a:stretch/>
        </p:blipFill>
        <p:spPr>
          <a:xfrm>
            <a:off x="10243732" y="2363496"/>
            <a:ext cx="8665385" cy="3512301"/>
          </a:xfrm>
          <a:prstGeom prst="rect">
            <a:avLst/>
          </a:prstGeom>
        </p:spPr>
      </p:pic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DB6854C6-AE60-47AD-9FD5-4A2EDE5960F6}"/>
              </a:ext>
            </a:extLst>
          </p:cNvPr>
          <p:cNvSpPr/>
          <p:nvPr/>
        </p:nvSpPr>
        <p:spPr>
          <a:xfrm>
            <a:off x="12568694" y="760412"/>
            <a:ext cx="4015462" cy="23135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만기 후 재가입 포인트 ② </a:t>
            </a:r>
            <a:r>
              <a:rPr lang="ko-KR" altLang="en-US" sz="1200" dirty="0">
                <a:solidFill>
                  <a:srgbClr val="FFFF00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체증형</a:t>
            </a:r>
            <a:r>
              <a:rPr lang="ko-KR" altLang="en-US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담보 활용</a:t>
            </a:r>
            <a:endParaRPr lang="ko-KR" altLang="en-US" sz="1200" dirty="0">
              <a:solidFill>
                <a:srgbClr val="FFFF00"/>
              </a:solidFill>
              <a:latin typeface="에스코어 드림 3 Light" panose="020B0303030302020204" pitchFamily="34" charset="-127"/>
              <a:ea typeface="에스코어 드림 3 Light" panose="020B03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B6E84DF-1346-4D23-8F17-4CDB11921C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548" y="45426"/>
            <a:ext cx="9388654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8338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7021351D-DAA9-D1DF-60BE-73D3FEB82FA7}"/>
              </a:ext>
            </a:extLst>
          </p:cNvPr>
          <p:cNvSpPr/>
          <p:nvPr/>
        </p:nvSpPr>
        <p:spPr>
          <a:xfrm>
            <a:off x="9963150" y="436086"/>
            <a:ext cx="9686735" cy="5932596"/>
          </a:xfrm>
          <a:prstGeom prst="rect">
            <a:avLst/>
          </a:prstGeom>
          <a:solidFill>
            <a:srgbClr val="0C523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979362AA-1CF4-7868-92EA-FBC7E8FBA7B2}"/>
              </a:ext>
            </a:extLst>
          </p:cNvPr>
          <p:cNvSpPr/>
          <p:nvPr/>
        </p:nvSpPr>
        <p:spPr>
          <a:xfrm>
            <a:off x="10356043" y="2128116"/>
            <a:ext cx="8900945" cy="2364719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1F84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59" spc="-15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19ED52-3175-A9CF-5430-095D6A0D2067}"/>
              </a:ext>
            </a:extLst>
          </p:cNvPr>
          <p:cNvSpPr txBox="1"/>
          <p:nvPr/>
        </p:nvSpPr>
        <p:spPr>
          <a:xfrm>
            <a:off x="11275684" y="3122293"/>
            <a:ext cx="7219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spc="-150" dirty="0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2</a:t>
            </a:r>
            <a:r>
              <a:rPr lang="ko-KR" altLang="en-US" sz="5400" spc="-150" dirty="0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대 치</a:t>
            </a:r>
            <a:r>
              <a:rPr lang="en-US" altLang="ko-KR" sz="5400" spc="-150" dirty="0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.</a:t>
            </a:r>
            <a:r>
              <a:rPr lang="ko-KR" altLang="en-US" sz="5400" spc="-150" dirty="0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단</a:t>
            </a:r>
            <a:r>
              <a:rPr lang="en-US" altLang="ko-KR" sz="5400" spc="-150" dirty="0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.</a:t>
            </a:r>
            <a:r>
              <a:rPr lang="ko-KR" altLang="en-US" sz="5400" spc="-150" dirty="0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비</a:t>
            </a:r>
            <a:endParaRPr lang="en-US" altLang="ko-KR" sz="5400" spc="-150" dirty="0">
              <a:solidFill>
                <a:srgbClr val="FF362D"/>
              </a:solidFill>
              <a:latin typeface="에스코어 드림 8 Heavy" panose="020B0903030302020204" pitchFamily="34" charset="-127"/>
              <a:ea typeface="에스코어 드림 8 Heavy" panose="020B0903030302020204" pitchFamily="34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FA6E5B96-B88F-4CF1-9412-B7E0C2E8C092}"/>
              </a:ext>
            </a:extLst>
          </p:cNvPr>
          <p:cNvGrpSpPr/>
          <p:nvPr/>
        </p:nvGrpSpPr>
        <p:grpSpPr>
          <a:xfrm>
            <a:off x="10196474" y="6416361"/>
            <a:ext cx="9217102" cy="338035"/>
            <a:chOff x="163074" y="6431172"/>
            <a:chExt cx="9217102" cy="338035"/>
          </a:xfrm>
        </p:grpSpPr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E62E9296-AA1B-BE68-F1D9-10033CDE5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50000"/>
            </a:blip>
            <a:stretch>
              <a:fillRect/>
            </a:stretch>
          </p:blipFill>
          <p:spPr>
            <a:xfrm>
              <a:off x="163074" y="6447380"/>
              <a:ext cx="9124340" cy="321827"/>
            </a:xfrm>
            <a:prstGeom prst="rect">
              <a:avLst/>
            </a:prstGeom>
          </p:spPr>
        </p:pic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7A38943F-D36B-8674-19EF-3B1B1D38B7DD}"/>
                </a:ext>
              </a:extLst>
            </p:cNvPr>
            <p:cNvSpPr/>
            <p:nvPr/>
          </p:nvSpPr>
          <p:spPr>
            <a:xfrm>
              <a:off x="8736136" y="6431172"/>
              <a:ext cx="644040" cy="28778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74" b="1" dirty="0">
                  <a:solidFill>
                    <a:srgbClr val="FF0000"/>
                  </a:solidFill>
                </a:rPr>
                <a:t>교육용</a:t>
              </a:r>
            </a:p>
          </p:txBody>
        </p:sp>
      </p:grp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DBB9D6D5-3EF4-60BF-DEBF-E75B4C06567F}"/>
              </a:ext>
            </a:extLst>
          </p:cNvPr>
          <p:cNvCxnSpPr>
            <a:cxnSpLocks/>
          </p:cNvCxnSpPr>
          <p:nvPr/>
        </p:nvCxnSpPr>
        <p:spPr>
          <a:xfrm>
            <a:off x="9963150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EE87432-F0F8-476B-86C4-5F714060CABE}"/>
              </a:ext>
            </a:extLst>
          </p:cNvPr>
          <p:cNvSpPr txBox="1"/>
          <p:nvPr/>
        </p:nvSpPr>
        <p:spPr>
          <a:xfrm>
            <a:off x="10619278" y="2599073"/>
            <a:ext cx="8413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진단비와 치료비를 한 담보로</a:t>
            </a:r>
            <a:endParaRPr lang="en-US" altLang="ko-KR" sz="28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1BE643C-361A-4798-B8E6-2E1403248049}"/>
              </a:ext>
            </a:extLst>
          </p:cNvPr>
          <p:cNvSpPr txBox="1">
            <a:spLocks/>
          </p:cNvSpPr>
          <p:nvPr/>
        </p:nvSpPr>
        <p:spPr>
          <a:xfrm>
            <a:off x="9966135" y="90388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신담보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2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대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치단비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D9918AFC-F6E5-46C0-BF66-BDE96FF7E5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6335" y="77202"/>
            <a:ext cx="1050653" cy="297437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4A6422EF-7331-409C-A454-875CCC624A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0780"/>
            <a:ext cx="9683750" cy="665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621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사다리꼴 20">
            <a:extLst>
              <a:ext uri="{FF2B5EF4-FFF2-40B4-BE49-F238E27FC236}">
                <a16:creationId xmlns:a16="http://schemas.microsoft.com/office/drawing/2014/main" id="{5E5C8083-A335-47E6-89DB-CE5C23B34462}"/>
              </a:ext>
            </a:extLst>
          </p:cNvPr>
          <p:cNvSpPr/>
          <p:nvPr/>
        </p:nvSpPr>
        <p:spPr>
          <a:xfrm rot="16200000">
            <a:off x="12855194" y="3669466"/>
            <a:ext cx="3204927" cy="828742"/>
          </a:xfrm>
          <a:prstGeom prst="trapezoid">
            <a:avLst>
              <a:gd name="adj" fmla="val 18175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1" i="0" u="none" strike="noStrike" kern="0" cap="none" spc="-30" normalizeH="0" baseline="0" noProof="0" dirty="0" err="1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Arial" charset="0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4DE5FC1D-1108-47D8-ACED-F6116021BE30}"/>
              </a:ext>
            </a:extLst>
          </p:cNvPr>
          <p:cNvGrpSpPr/>
          <p:nvPr/>
        </p:nvGrpSpPr>
        <p:grpSpPr>
          <a:xfrm>
            <a:off x="9920309" y="6519965"/>
            <a:ext cx="9217102" cy="338035"/>
            <a:chOff x="329989" y="6519965"/>
            <a:chExt cx="9217102" cy="338035"/>
          </a:xfrm>
        </p:grpSpPr>
        <p:pic>
          <p:nvPicPr>
            <p:cNvPr id="2" name="그림 1">
              <a:extLst>
                <a:ext uri="{FF2B5EF4-FFF2-40B4-BE49-F238E27FC236}">
                  <a16:creationId xmlns:a16="http://schemas.microsoft.com/office/drawing/2014/main" id="{142E1FE4-FD56-D06D-0F10-73560769D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9989" y="6536173"/>
              <a:ext cx="9124340" cy="321827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2DCC56AA-17F4-2CAD-A17B-6211DFC55870}"/>
                </a:ext>
              </a:extLst>
            </p:cNvPr>
            <p:cNvSpPr/>
            <p:nvPr/>
          </p:nvSpPr>
          <p:spPr>
            <a:xfrm>
              <a:off x="8903051" y="6519965"/>
              <a:ext cx="644040" cy="28778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74" b="1" dirty="0">
                  <a:solidFill>
                    <a:srgbClr val="FF0000"/>
                  </a:solidFill>
                </a:rPr>
                <a:t>교육용</a:t>
              </a:r>
            </a:p>
          </p:txBody>
        </p:sp>
      </p:grp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9522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83615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itle 1">
            <a:extLst>
              <a:ext uri="{FF2B5EF4-FFF2-40B4-BE49-F238E27FC236}">
                <a16:creationId xmlns:a16="http://schemas.microsoft.com/office/drawing/2014/main" id="{03FF1786-CFBB-3DF3-2DF1-F69352BDA055}"/>
              </a:ext>
            </a:extLst>
          </p:cNvPr>
          <p:cNvSpPr txBox="1">
            <a:spLocks/>
          </p:cNvSpPr>
          <p:nvPr/>
        </p:nvSpPr>
        <p:spPr>
          <a:xfrm>
            <a:off x="983615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신담보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2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대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치단비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535A46A1-AA90-4271-996A-03E36DC232D9}"/>
              </a:ext>
            </a:extLst>
          </p:cNvPr>
          <p:cNvSpPr/>
          <p:nvPr/>
        </p:nvSpPr>
        <p:spPr>
          <a:xfrm>
            <a:off x="10092885" y="871437"/>
            <a:ext cx="8700380" cy="76944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진단비</a:t>
            </a:r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보장소멸 고민</a:t>
            </a:r>
            <a:r>
              <a: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? </a:t>
            </a:r>
            <a:r>
              <a:rPr lang="en-US" altLang="ko-KR" sz="3600" dirty="0">
                <a:solidFill>
                  <a:srgbClr val="006838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DB</a:t>
            </a:r>
            <a:r>
              <a:rPr lang="ko-KR" altLang="en-US" sz="3600" dirty="0">
                <a:solidFill>
                  <a:srgbClr val="006838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손보</a:t>
            </a:r>
            <a:r>
              <a:rPr lang="ko-KR" altLang="en-US" sz="3600" dirty="0">
                <a:solidFill>
                  <a:srgbClr val="006838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는 됩니다</a:t>
            </a:r>
            <a:r>
              <a:rPr lang="en-US" altLang="ko-KR" sz="3600" dirty="0">
                <a:solidFill>
                  <a:srgbClr val="006838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!</a:t>
            </a:r>
            <a:endParaRPr lang="ko-KR" altLang="en-US" sz="3600" dirty="0">
              <a:solidFill>
                <a:srgbClr val="006838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9C56CA7F-866E-46D1-B6AE-A38BE94D519C}"/>
              </a:ext>
            </a:extLst>
          </p:cNvPr>
          <p:cNvSpPr/>
          <p:nvPr/>
        </p:nvSpPr>
        <p:spPr>
          <a:xfrm>
            <a:off x="14849899" y="2467486"/>
            <a:ext cx="3943365" cy="3218814"/>
          </a:xfrm>
          <a:prstGeom prst="rect">
            <a:avLst/>
          </a:prstGeom>
          <a:solidFill>
            <a:schemeClr val="bg1"/>
          </a:solidFill>
          <a:ln w="28575">
            <a:solidFill>
              <a:srgbClr val="00683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1B0B90D8-8CBD-45FC-AB7B-10653ED08407}"/>
              </a:ext>
            </a:extLst>
          </p:cNvPr>
          <p:cNvSpPr/>
          <p:nvPr/>
        </p:nvSpPr>
        <p:spPr>
          <a:xfrm>
            <a:off x="14849899" y="2481374"/>
            <a:ext cx="3943365" cy="552169"/>
          </a:xfrm>
          <a:prstGeom prst="rect">
            <a:avLst/>
          </a:prstGeom>
          <a:solidFill>
            <a:srgbClr val="006838"/>
          </a:solidFill>
          <a:ln w="28575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   2</a:t>
            </a:r>
            <a:r>
              <a:rPr lang="ko-KR" altLang="en-US" sz="2400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대 </a:t>
            </a:r>
            <a:r>
              <a:rPr lang="ko-KR" altLang="en-US" sz="2400" spc="-150" dirty="0" err="1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치단비</a:t>
            </a:r>
            <a:endParaRPr lang="ko-KR" altLang="en-US" sz="2400" spc="-15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137E6D-4B7E-45EE-8D3F-DCC99A4942FE}"/>
              </a:ext>
            </a:extLst>
          </p:cNvPr>
          <p:cNvSpPr txBox="1"/>
          <p:nvPr/>
        </p:nvSpPr>
        <p:spPr>
          <a:xfrm>
            <a:off x="14872027" y="3532642"/>
            <a:ext cx="3921237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spc="-150" dirty="0" err="1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뇌허</a:t>
            </a:r>
            <a:r>
              <a:rPr lang="ko-KR" altLang="en-US" sz="24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 진단비</a:t>
            </a:r>
            <a:r>
              <a:rPr lang="ko-KR" altLang="en-US" sz="24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와 함께</a:t>
            </a:r>
            <a:endParaRPr lang="en-US" altLang="ko-KR" sz="24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endParaRPr lang="en-US" altLang="ko-KR" sz="7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혈전용해 </a:t>
            </a:r>
            <a:r>
              <a:rPr lang="en-US" altLang="ko-KR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&amp; </a:t>
            </a:r>
            <a:r>
              <a:rPr lang="ko-KR" altLang="en-US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혈전제거</a:t>
            </a:r>
            <a:endParaRPr lang="en-US" altLang="ko-KR" sz="2400" spc="-150" dirty="0">
              <a:solidFill>
                <a:srgbClr val="006838"/>
              </a:solidFill>
              <a:highlight>
                <a:srgbClr val="FFFF00"/>
              </a:highlight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endParaRPr lang="en-US" altLang="ko-KR" sz="7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24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치료비 </a:t>
            </a:r>
            <a:r>
              <a:rPr lang="ko-KR" altLang="en-US" sz="24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저렴하게 통합 </a:t>
            </a:r>
            <a:r>
              <a:rPr lang="ko-KR" altLang="en-US" sz="24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보장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C4CD86A5-C2E0-4D81-9079-491F7692AB7F}"/>
              </a:ext>
            </a:extLst>
          </p:cNvPr>
          <p:cNvSpPr/>
          <p:nvPr/>
        </p:nvSpPr>
        <p:spPr>
          <a:xfrm>
            <a:off x="10089219" y="2467486"/>
            <a:ext cx="3943365" cy="3218814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C707F4B-A7D9-4D17-8C97-0B4258997538}"/>
              </a:ext>
            </a:extLst>
          </p:cNvPr>
          <p:cNvSpPr txBox="1"/>
          <p:nvPr/>
        </p:nvSpPr>
        <p:spPr>
          <a:xfrm>
            <a:off x="10078518" y="3540337"/>
            <a:ext cx="392123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spc="-1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진단비</a:t>
            </a:r>
            <a:r>
              <a:rPr lang="ko-KR" altLang="en-US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필수 보장이라</a:t>
            </a:r>
            <a:endParaRPr lang="en-US" altLang="ko-KR" sz="24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endParaRPr lang="en-US" altLang="ko-KR" sz="5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꼭 가입해야 하지만</a:t>
            </a:r>
            <a:endParaRPr lang="en-US" altLang="ko-KR" sz="24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endParaRPr lang="en-US" altLang="ko-KR" sz="5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한 번 받고 사라져서 아쉬워요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D8191073-341D-4107-80EA-8E0E7AB5089E}"/>
              </a:ext>
            </a:extLst>
          </p:cNvPr>
          <p:cNvSpPr/>
          <p:nvPr/>
        </p:nvSpPr>
        <p:spPr>
          <a:xfrm>
            <a:off x="10099921" y="2481374"/>
            <a:ext cx="3921238" cy="552169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진단비</a:t>
            </a:r>
            <a:r>
              <a:rPr lang="ko-KR" altLang="en-US" sz="2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보장 소멸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58D9D6-B82F-41F9-902D-9853FDD52105}"/>
              </a:ext>
            </a:extLst>
          </p:cNvPr>
          <p:cNvSpPr txBox="1"/>
          <p:nvPr/>
        </p:nvSpPr>
        <p:spPr>
          <a:xfrm>
            <a:off x="10099921" y="2058802"/>
            <a:ext cx="3943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latin typeface="카페24 빛나는별" pitchFamily="2" charset="-127"/>
                <a:ea typeface="카페24 빛나는별" pitchFamily="2" charset="-127"/>
              </a:rPr>
              <a:t>“</a:t>
            </a:r>
            <a:r>
              <a:rPr lang="ko-KR" altLang="en-US" dirty="0">
                <a:latin typeface="카페24 빛나는별" pitchFamily="2" charset="-127"/>
                <a:ea typeface="카페24 빛나는별" pitchFamily="2" charset="-127"/>
              </a:rPr>
              <a:t>저렴하게 </a:t>
            </a:r>
            <a:r>
              <a:rPr lang="ko-KR" altLang="en-US" dirty="0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만기 보장되는 치료비를 같이 </a:t>
            </a:r>
            <a:r>
              <a:rPr lang="ko-KR" altLang="en-US" dirty="0">
                <a:latin typeface="카페24 빛나는별" pitchFamily="2" charset="-127"/>
                <a:ea typeface="카페24 빛나는별" pitchFamily="2" charset="-127"/>
              </a:rPr>
              <a:t>가입하고 싶은데</a:t>
            </a:r>
            <a:r>
              <a:rPr lang="en-US" altLang="ko-KR" dirty="0">
                <a:latin typeface="카페24 빛나는별" pitchFamily="2" charset="-127"/>
                <a:ea typeface="카페24 빛나는별" pitchFamily="2" charset="-127"/>
              </a:rPr>
              <a:t>..”</a:t>
            </a:r>
            <a:endParaRPr lang="ko-KR" altLang="en-US" dirty="0">
              <a:latin typeface="카페24 빛나는별" pitchFamily="2" charset="-127"/>
              <a:ea typeface="카페24 빛나는별" pitchFamily="2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7C6FA0A-C2C7-47C4-B49D-5025D76B06C3}"/>
              </a:ext>
            </a:extLst>
          </p:cNvPr>
          <p:cNvSpPr txBox="1"/>
          <p:nvPr/>
        </p:nvSpPr>
        <p:spPr>
          <a:xfrm>
            <a:off x="15379115" y="2456028"/>
            <a:ext cx="9598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>
                <a:solidFill>
                  <a:srgbClr val="FFFF00"/>
                </a:solidFill>
                <a:latin typeface="카페24 빛나는별" pitchFamily="2" charset="-127"/>
                <a:ea typeface="카페24 빛나는별" pitchFamily="2" charset="-127"/>
              </a:rPr>
              <a:t>NEW</a:t>
            </a:r>
            <a:endParaRPr lang="ko-KR" altLang="en-US" sz="3200" dirty="0">
              <a:solidFill>
                <a:srgbClr val="FFFF00"/>
              </a:solidFill>
              <a:latin typeface="카페24 빛나는별" pitchFamily="2" charset="-127"/>
              <a:ea typeface="카페24 빛나는별" pitchFamily="2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0CE95F-D334-408A-97F6-C2900131D8FD}"/>
              </a:ext>
            </a:extLst>
          </p:cNvPr>
          <p:cNvSpPr txBox="1"/>
          <p:nvPr/>
        </p:nvSpPr>
        <p:spPr>
          <a:xfrm>
            <a:off x="14849899" y="5708995"/>
            <a:ext cx="39433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</a:rPr>
              <a:t>대 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</a:rPr>
              <a:t>치단비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</a:rPr>
              <a:t> 보장치료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</a:rPr>
              <a:t>: 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</a:rPr>
              <a:t>혈전용해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</a:rPr>
              <a:t>기계적 혈전제거술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</a:rPr>
              <a:t>급여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ko-KR" altLang="en-US" sz="9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487BF2DC-7DCB-4D9C-A4CE-6D464D3561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224" y="45426"/>
            <a:ext cx="9303302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12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9681" y="6459241"/>
            <a:ext cx="9124340" cy="321827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18722743" y="6466183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sp>
        <p:nvSpPr>
          <p:cNvPr id="47" name="Rectangle 304"/>
          <p:cNvSpPr>
            <a:spLocks noChangeArrowheads="1"/>
          </p:cNvSpPr>
          <p:nvPr/>
        </p:nvSpPr>
        <p:spPr bwMode="auto">
          <a:xfrm>
            <a:off x="9988476" y="2743858"/>
            <a:ext cx="9446750" cy="272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latinLnBrk="1" hangingPunct="1">
              <a:lnSpc>
                <a:spcPct val="150000"/>
              </a:lnSpc>
              <a:defRPr/>
            </a:pPr>
            <a:r>
              <a:rPr lang="ko-KR" altLang="en-US" sz="312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본 자료는 </a:t>
            </a:r>
            <a:r>
              <a:rPr lang="ko-KR" altLang="en-US" sz="391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모집인 사내 교육용 자료</a:t>
            </a:r>
            <a:r>
              <a:rPr lang="ko-KR" altLang="en-US" sz="312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이므로</a:t>
            </a:r>
            <a:r>
              <a:rPr lang="en-US" altLang="ko-KR" sz="312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,</a:t>
            </a:r>
          </a:p>
          <a:p>
            <a:pPr algn="ctr" eaLnBrk="1" latinLnBrk="1" hangingPunct="1">
              <a:lnSpc>
                <a:spcPct val="150000"/>
              </a:lnSpc>
              <a:defRPr/>
            </a:pPr>
            <a:r>
              <a:rPr lang="ko-KR" altLang="en-US" sz="312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고객 교부 및 </a:t>
            </a:r>
            <a:r>
              <a:rPr lang="ko-KR" altLang="en-US" sz="3129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온라인게시</a:t>
            </a:r>
            <a:r>
              <a:rPr lang="ko-KR" altLang="en-US" sz="312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 목적으로</a:t>
            </a:r>
            <a:endParaRPr lang="en-US" altLang="ko-KR" sz="3129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 algn="ctr" eaLnBrk="1" latinLnBrk="1" hangingPunct="1">
              <a:lnSpc>
                <a:spcPct val="150000"/>
              </a:lnSpc>
              <a:defRPr/>
            </a:pPr>
            <a:r>
              <a:rPr lang="ko-KR" altLang="en-US" sz="312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사용할 수 없습니다</a:t>
            </a:r>
            <a:r>
              <a:rPr lang="en-US" altLang="ko-KR" sz="312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pPr algn="ctr" eaLnBrk="1" latinLnBrk="1" hangingPunct="1">
              <a:lnSpc>
                <a:spcPct val="150000"/>
              </a:lnSpc>
              <a:defRPr/>
            </a:pPr>
            <a:r>
              <a:rPr lang="en-US" altLang="ko-KR" sz="1564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[</a:t>
            </a:r>
            <a:r>
              <a:rPr lang="ko-KR" altLang="en-US" sz="1564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금융소비자보호법 제</a:t>
            </a:r>
            <a:r>
              <a:rPr lang="en-US" altLang="ko-KR" sz="1564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22</a:t>
            </a:r>
            <a:r>
              <a:rPr lang="ko-KR" altLang="en-US" sz="1564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조 준수 목적</a:t>
            </a:r>
            <a:r>
              <a:rPr lang="en-US" altLang="ko-KR" sz="1564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]</a:t>
            </a:r>
          </a:p>
        </p:txBody>
      </p:sp>
      <p:sp>
        <p:nvSpPr>
          <p:cNvPr id="2" name="모서리가 둥근 직사각형 1"/>
          <p:cNvSpPr/>
          <p:nvPr/>
        </p:nvSpPr>
        <p:spPr>
          <a:xfrm>
            <a:off x="13342140" y="1493057"/>
            <a:ext cx="2739422" cy="738819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59"/>
          </a:p>
        </p:txBody>
      </p:sp>
      <p:sp>
        <p:nvSpPr>
          <p:cNvPr id="46" name="Rectangle 304"/>
          <p:cNvSpPr>
            <a:spLocks noChangeArrowheads="1"/>
          </p:cNvSpPr>
          <p:nvPr/>
        </p:nvSpPr>
        <p:spPr bwMode="auto">
          <a:xfrm>
            <a:off x="10475021" y="1375658"/>
            <a:ext cx="8473662" cy="847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latinLnBrk="1" hangingPunct="1">
              <a:lnSpc>
                <a:spcPct val="150000"/>
              </a:lnSpc>
              <a:defRPr/>
            </a:pPr>
            <a:r>
              <a:rPr lang="ko-KR" altLang="en-US" sz="391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주 의 사 항</a:t>
            </a:r>
            <a:endParaRPr lang="en-US" altLang="ko-KR" sz="391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4974B56A-D8FD-D5AD-AF6B-F02832C9D5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69" y="63716"/>
            <a:ext cx="9461812" cy="6730567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596CA68-FB76-7696-0A67-FBFA0F8030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0492" y="92886"/>
            <a:ext cx="1293529" cy="366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2071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사다리꼴 20">
            <a:extLst>
              <a:ext uri="{FF2B5EF4-FFF2-40B4-BE49-F238E27FC236}">
                <a16:creationId xmlns:a16="http://schemas.microsoft.com/office/drawing/2014/main" id="{5E5C8083-A335-47E6-89DB-CE5C23B34462}"/>
              </a:ext>
            </a:extLst>
          </p:cNvPr>
          <p:cNvSpPr/>
          <p:nvPr/>
        </p:nvSpPr>
        <p:spPr>
          <a:xfrm rot="16200000">
            <a:off x="12988544" y="3669466"/>
            <a:ext cx="3204927" cy="828742"/>
          </a:xfrm>
          <a:prstGeom prst="trapezoid">
            <a:avLst>
              <a:gd name="adj" fmla="val 18175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1" i="0" u="none" strike="noStrike" kern="0" cap="none" spc="-30" normalizeH="0" baseline="0" noProof="0" dirty="0" err="1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Arial" charset="0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4DE5FC1D-1108-47D8-ACED-F6116021BE30}"/>
              </a:ext>
            </a:extLst>
          </p:cNvPr>
          <p:cNvGrpSpPr/>
          <p:nvPr/>
        </p:nvGrpSpPr>
        <p:grpSpPr>
          <a:xfrm>
            <a:off x="10053659" y="6519965"/>
            <a:ext cx="9217102" cy="338035"/>
            <a:chOff x="329989" y="6519965"/>
            <a:chExt cx="9217102" cy="338035"/>
          </a:xfrm>
        </p:grpSpPr>
        <p:pic>
          <p:nvPicPr>
            <p:cNvPr id="2" name="그림 1">
              <a:extLst>
                <a:ext uri="{FF2B5EF4-FFF2-40B4-BE49-F238E27FC236}">
                  <a16:creationId xmlns:a16="http://schemas.microsoft.com/office/drawing/2014/main" id="{142E1FE4-FD56-D06D-0F10-73560769D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9989" y="6536173"/>
              <a:ext cx="9124340" cy="321827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2DCC56AA-17F4-2CAD-A17B-6211DFC55870}"/>
                </a:ext>
              </a:extLst>
            </p:cNvPr>
            <p:cNvSpPr/>
            <p:nvPr/>
          </p:nvSpPr>
          <p:spPr>
            <a:xfrm>
              <a:off x="8903051" y="6519965"/>
              <a:ext cx="644040" cy="28778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74" b="1" dirty="0">
                  <a:solidFill>
                    <a:srgbClr val="FF0000"/>
                  </a:solidFill>
                </a:rPr>
                <a:t>교육용</a:t>
              </a:r>
            </a:p>
          </p:txBody>
        </p:sp>
      </p:grp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2872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96950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itle 1">
            <a:extLst>
              <a:ext uri="{FF2B5EF4-FFF2-40B4-BE49-F238E27FC236}">
                <a16:creationId xmlns:a16="http://schemas.microsoft.com/office/drawing/2014/main" id="{03FF1786-CFBB-3DF3-2DF1-F69352BDA055}"/>
              </a:ext>
            </a:extLst>
          </p:cNvPr>
          <p:cNvSpPr txBox="1">
            <a:spLocks/>
          </p:cNvSpPr>
          <p:nvPr/>
        </p:nvSpPr>
        <p:spPr>
          <a:xfrm>
            <a:off x="996950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2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대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치단비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+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순환계치료비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535A46A1-AA90-4271-996A-03E36DC232D9}"/>
              </a:ext>
            </a:extLst>
          </p:cNvPr>
          <p:cNvSpPr/>
          <p:nvPr/>
        </p:nvSpPr>
        <p:spPr>
          <a:xfrm>
            <a:off x="10226235" y="871437"/>
            <a:ext cx="8700380" cy="76944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순환계 질환 보장 고민</a:t>
            </a:r>
            <a:r>
              <a: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? </a:t>
            </a:r>
            <a:r>
              <a:rPr lang="en-US" altLang="ko-KR" sz="3600" dirty="0">
                <a:solidFill>
                  <a:srgbClr val="006838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DB</a:t>
            </a:r>
            <a:r>
              <a:rPr lang="ko-KR" altLang="en-US" sz="3600" dirty="0">
                <a:solidFill>
                  <a:srgbClr val="006838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손보</a:t>
            </a:r>
            <a:r>
              <a:rPr lang="ko-KR" altLang="en-US" sz="3600" dirty="0">
                <a:solidFill>
                  <a:srgbClr val="006838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는 됩니다</a:t>
            </a:r>
            <a:r>
              <a:rPr lang="en-US" altLang="ko-KR" sz="3600" dirty="0">
                <a:solidFill>
                  <a:srgbClr val="006838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!</a:t>
            </a:r>
            <a:endParaRPr lang="ko-KR" altLang="en-US" sz="3600" dirty="0">
              <a:solidFill>
                <a:srgbClr val="006838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9C56CA7F-866E-46D1-B6AE-A38BE94D519C}"/>
              </a:ext>
            </a:extLst>
          </p:cNvPr>
          <p:cNvSpPr/>
          <p:nvPr/>
        </p:nvSpPr>
        <p:spPr>
          <a:xfrm>
            <a:off x="14983249" y="2467486"/>
            <a:ext cx="3943365" cy="3218814"/>
          </a:xfrm>
          <a:prstGeom prst="rect">
            <a:avLst/>
          </a:prstGeom>
          <a:solidFill>
            <a:schemeClr val="bg1"/>
          </a:solidFill>
          <a:ln w="28575">
            <a:solidFill>
              <a:srgbClr val="00683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1B0B90D8-8CBD-45FC-AB7B-10653ED08407}"/>
              </a:ext>
            </a:extLst>
          </p:cNvPr>
          <p:cNvSpPr/>
          <p:nvPr/>
        </p:nvSpPr>
        <p:spPr>
          <a:xfrm>
            <a:off x="14983249" y="2481374"/>
            <a:ext cx="3943365" cy="552169"/>
          </a:xfrm>
          <a:prstGeom prst="rect">
            <a:avLst/>
          </a:prstGeom>
          <a:solidFill>
            <a:srgbClr val="006838"/>
          </a:solidFill>
          <a:ln w="28575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 </a:t>
            </a:r>
            <a:r>
              <a:rPr lang="ko-KR" altLang="en-US" sz="2400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순환계 치료 보장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137E6D-4B7E-45EE-8D3F-DCC99A4942FE}"/>
              </a:ext>
            </a:extLst>
          </p:cNvPr>
          <p:cNvSpPr txBox="1"/>
          <p:nvPr/>
        </p:nvSpPr>
        <p:spPr>
          <a:xfrm>
            <a:off x="15005377" y="3748085"/>
            <a:ext cx="3921237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타사 안 되는 </a:t>
            </a:r>
            <a:r>
              <a:rPr lang="ko-KR" altLang="en-US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중환자실 </a:t>
            </a:r>
            <a:r>
              <a:rPr lang="en-US" altLang="ko-KR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1.5</a:t>
            </a:r>
            <a:r>
              <a:rPr lang="ko-KR" altLang="en-US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천만</a:t>
            </a:r>
            <a:endParaRPr lang="en-US" altLang="ko-KR" sz="2400" spc="-150" dirty="0">
              <a:solidFill>
                <a:srgbClr val="006838"/>
              </a:solidFill>
              <a:highlight>
                <a:srgbClr val="FFFF00"/>
              </a:highlight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endParaRPr lang="en-US" altLang="ko-KR" sz="5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en-US" altLang="ko-KR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1</a:t>
            </a:r>
            <a:r>
              <a:rPr lang="ko-KR" altLang="en-US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회부터 </a:t>
            </a:r>
            <a:r>
              <a:rPr lang="en-US" altLang="ko-KR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4</a:t>
            </a:r>
            <a:r>
              <a:rPr lang="ko-KR" altLang="en-US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회까지</a:t>
            </a:r>
            <a:r>
              <a:rPr lang="ko-KR" altLang="en-US" sz="24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생활비 탑재</a:t>
            </a:r>
            <a:endParaRPr lang="en-US" altLang="ko-KR" sz="24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C4CD86A5-C2E0-4D81-9079-491F7692AB7F}"/>
              </a:ext>
            </a:extLst>
          </p:cNvPr>
          <p:cNvSpPr/>
          <p:nvPr/>
        </p:nvSpPr>
        <p:spPr>
          <a:xfrm>
            <a:off x="10222569" y="2467486"/>
            <a:ext cx="3943365" cy="3218814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C707F4B-A7D9-4D17-8C97-0B4258997538}"/>
              </a:ext>
            </a:extLst>
          </p:cNvPr>
          <p:cNvSpPr txBox="1"/>
          <p:nvPr/>
        </p:nvSpPr>
        <p:spPr>
          <a:xfrm>
            <a:off x="10211867" y="3478780"/>
            <a:ext cx="3921237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암보다 까다로운 산정특례</a:t>
            </a:r>
            <a:endParaRPr lang="en-US" altLang="ko-KR" sz="24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endParaRPr lang="en-US" altLang="ko-KR" sz="5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간병 </a:t>
            </a:r>
            <a:r>
              <a:rPr lang="en-US" altLang="ko-KR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&amp; </a:t>
            </a:r>
            <a:r>
              <a:rPr lang="ko-KR" altLang="en-US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재활 등 비급여 항목</a:t>
            </a:r>
            <a:endParaRPr lang="en-US" altLang="ko-KR" sz="24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endParaRPr lang="en-US" altLang="ko-KR" sz="5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넉넉한 보장이 필요해요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D8191073-341D-4107-80EA-8E0E7AB5089E}"/>
              </a:ext>
            </a:extLst>
          </p:cNvPr>
          <p:cNvSpPr/>
          <p:nvPr/>
        </p:nvSpPr>
        <p:spPr>
          <a:xfrm>
            <a:off x="10233271" y="2481374"/>
            <a:ext cx="3921238" cy="552169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실손 </a:t>
            </a:r>
            <a:r>
              <a:rPr lang="en-US" altLang="ko-KR" sz="2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&amp; </a:t>
            </a:r>
            <a:r>
              <a:rPr lang="ko-KR" altLang="en-US" sz="2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건보로는 부족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58D9D6-B82F-41F9-902D-9853FDD52105}"/>
              </a:ext>
            </a:extLst>
          </p:cNvPr>
          <p:cNvSpPr txBox="1"/>
          <p:nvPr/>
        </p:nvSpPr>
        <p:spPr>
          <a:xfrm>
            <a:off x="10233271" y="2058802"/>
            <a:ext cx="3943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latin typeface="카페24 빛나는별" pitchFamily="2" charset="-127"/>
                <a:ea typeface="카페24 빛나는별" pitchFamily="2" charset="-127"/>
              </a:rPr>
              <a:t>“</a:t>
            </a:r>
            <a:r>
              <a:rPr lang="ko-KR" altLang="en-US" dirty="0">
                <a:latin typeface="카페24 빛나는별" pitchFamily="2" charset="-127"/>
                <a:ea typeface="카페24 빛나는별" pitchFamily="2" charset="-127"/>
              </a:rPr>
              <a:t>뇌심 보장이 부족한데 </a:t>
            </a:r>
            <a:r>
              <a:rPr lang="ko-KR" altLang="en-US" dirty="0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어떤 보장을 추가해야 </a:t>
            </a:r>
            <a:r>
              <a:rPr lang="ko-KR" altLang="en-US" dirty="0">
                <a:latin typeface="카페24 빛나는별" pitchFamily="2" charset="-127"/>
                <a:ea typeface="카페24 빛나는별" pitchFamily="2" charset="-127"/>
              </a:rPr>
              <a:t>할지</a:t>
            </a:r>
            <a:r>
              <a:rPr lang="en-US" altLang="ko-KR" dirty="0">
                <a:latin typeface="카페24 빛나는별" pitchFamily="2" charset="-127"/>
                <a:ea typeface="카페24 빛나는별" pitchFamily="2" charset="-127"/>
              </a:rPr>
              <a:t>..”</a:t>
            </a:r>
            <a:endParaRPr lang="ko-KR" altLang="en-US" dirty="0">
              <a:latin typeface="카페24 빛나는별" pitchFamily="2" charset="-127"/>
              <a:ea typeface="카페24 빛나는별" pitchFamily="2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E682F348-7260-4192-A1D5-A854314227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175" y="45426"/>
            <a:ext cx="9309399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9976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22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821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821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신담보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2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대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치단비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24E3ED-8F8B-498F-A226-2C02D7530B49}"/>
              </a:ext>
            </a:extLst>
          </p:cNvPr>
          <p:cNvSpPr txBox="1"/>
          <p:nvPr/>
        </p:nvSpPr>
        <p:spPr>
          <a:xfrm>
            <a:off x="10025050" y="982203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진단비에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치료비까지 통합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보장 </a:t>
            </a:r>
            <a:r>
              <a:rPr lang="ko-KR" altLang="en-US" sz="3600" spc="-150" dirty="0" err="1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신담보</a:t>
            </a:r>
            <a:endParaRPr lang="ko-KR" altLang="en-US" sz="3600" spc="-15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7B27B74F-E1EB-41C6-98BD-DB3A9C918F9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58" b="6271"/>
          <a:stretch/>
        </p:blipFill>
        <p:spPr>
          <a:xfrm>
            <a:off x="10285979" y="2042709"/>
            <a:ext cx="8171292" cy="4007145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2F6FA845-2E4B-4E7F-A791-838914D5DEC2}"/>
              </a:ext>
            </a:extLst>
          </p:cNvPr>
          <p:cNvSpPr/>
          <p:nvPr/>
        </p:nvSpPr>
        <p:spPr>
          <a:xfrm>
            <a:off x="10602901" y="2876550"/>
            <a:ext cx="7537450" cy="3076575"/>
          </a:xfrm>
          <a:prstGeom prst="rect">
            <a:avLst/>
          </a:prstGeom>
          <a:noFill/>
          <a:ln w="57150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B7D63FA0-000C-49CC-A3C5-5A2EBB69A85D}"/>
              </a:ext>
            </a:extLst>
          </p:cNvPr>
          <p:cNvSpPr/>
          <p:nvPr/>
        </p:nvSpPr>
        <p:spPr>
          <a:xfrm>
            <a:off x="10285979" y="2808625"/>
            <a:ext cx="2466805" cy="479834"/>
          </a:xfrm>
          <a:prstGeom prst="rect">
            <a:avLst/>
          </a:prstGeom>
          <a:solidFill>
            <a:srgbClr val="00683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>
                <a:latin typeface="카페24 빛나는별" pitchFamily="2" charset="-127"/>
                <a:ea typeface="카페24 빛나는별" pitchFamily="2" charset="-127"/>
              </a:rPr>
              <a:t>진단비</a:t>
            </a:r>
            <a:r>
              <a:rPr lang="ko-KR" altLang="en-US" sz="3200" dirty="0">
                <a:latin typeface="카페24 빛나는별" pitchFamily="2" charset="-127"/>
                <a:ea typeface="카페24 빛나는별" pitchFamily="2" charset="-127"/>
              </a:rPr>
              <a:t> </a:t>
            </a:r>
            <a:r>
              <a:rPr lang="en-US" altLang="ko-KR" sz="3200" dirty="0">
                <a:latin typeface="카페24 빛나는별" pitchFamily="2" charset="-127"/>
                <a:ea typeface="카페24 빛나는별" pitchFamily="2" charset="-127"/>
              </a:rPr>
              <a:t>+ </a:t>
            </a:r>
            <a:r>
              <a:rPr lang="ko-KR" altLang="en-US" sz="3200" dirty="0">
                <a:latin typeface="카페24 빛나는별" pitchFamily="2" charset="-127"/>
                <a:ea typeface="카페24 빛나는별" pitchFamily="2" charset="-127"/>
              </a:rPr>
              <a:t>치료비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1D886A4-EA29-43A8-B64D-6FB8C2CABD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085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28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5526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13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101408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101408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신담보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2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대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치단비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24E3ED-8F8B-498F-A226-2C02D7530B49}"/>
              </a:ext>
            </a:extLst>
          </p:cNvPr>
          <p:cNvSpPr txBox="1"/>
          <p:nvPr/>
        </p:nvSpPr>
        <p:spPr>
          <a:xfrm>
            <a:off x="10344150" y="982203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2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대 </a:t>
            </a:r>
            <a:r>
              <a:rPr lang="ko-KR" altLang="en-US" sz="3600" spc="-150" dirty="0" err="1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치단비</a:t>
            </a:r>
            <a:r>
              <a:rPr lang="ko-KR" altLang="en-US" sz="36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란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어떤 신담보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인가요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?</a:t>
            </a:r>
            <a:endParaRPr lang="ko-KR" altLang="en-US" sz="3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B2407D9-0AB9-4E35-BC66-11C624C513D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476" t="16111" r="6596" b="60185"/>
          <a:stretch/>
        </p:blipFill>
        <p:spPr>
          <a:xfrm>
            <a:off x="9911581" y="2042709"/>
            <a:ext cx="9558288" cy="3577371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02840460-F37F-41A5-AAE5-A7B3AC02A0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96" y="45426"/>
            <a:ext cx="95593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8347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140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38117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993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96944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96944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신담보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2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대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치단비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F9767D-36E9-44A3-8035-4116F498F145}"/>
              </a:ext>
            </a:extLst>
          </p:cNvPr>
          <p:cNvSpPr txBox="1"/>
          <p:nvPr/>
        </p:nvSpPr>
        <p:spPr>
          <a:xfrm>
            <a:off x="10172700" y="1009362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치료비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만기까지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매년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최대 </a:t>
            </a:r>
            <a:r>
              <a:rPr lang="en-US" altLang="ko-KR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3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천만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10745CD8-7B93-4573-975A-DB8F227FC6CF}"/>
              </a:ext>
            </a:extLst>
          </p:cNvPr>
          <p:cNvSpPr/>
          <p:nvPr/>
        </p:nvSpPr>
        <p:spPr>
          <a:xfrm>
            <a:off x="12511544" y="760412"/>
            <a:ext cx="4015462" cy="23135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2</a:t>
            </a:r>
            <a:r>
              <a:rPr lang="ko-KR" altLang="en-US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대 </a:t>
            </a:r>
            <a:r>
              <a:rPr lang="ko-KR" altLang="en-US" sz="1200" dirty="0" err="1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치단비</a:t>
            </a:r>
            <a:r>
              <a:rPr lang="ko-KR" altLang="en-US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포인트 ① </a:t>
            </a:r>
            <a:r>
              <a:rPr lang="ko-KR" altLang="en-US" sz="1200" dirty="0">
                <a:solidFill>
                  <a:srgbClr val="FFFF00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저렴하게 치료비 추가 </a:t>
            </a:r>
            <a:r>
              <a:rPr lang="ko-KR" altLang="en-US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가입</a:t>
            </a:r>
            <a:endParaRPr lang="ko-KR" altLang="en-US" sz="1200" dirty="0">
              <a:solidFill>
                <a:srgbClr val="FFFF00"/>
              </a:solidFill>
              <a:latin typeface="에스코어 드림 3 Light" panose="020B0303030302020204" pitchFamily="34" charset="-127"/>
              <a:ea typeface="에스코어 드림 3 Light" panose="020B0303030302020204" pitchFamily="34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48C02261-C2F8-438B-BEBB-9B5F6B44A36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30" t="56863" r="10351" b="24060"/>
          <a:stretch/>
        </p:blipFill>
        <p:spPr>
          <a:xfrm>
            <a:off x="10627760" y="1934301"/>
            <a:ext cx="7783029" cy="2818446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BD72E983-F17F-4917-A17E-FE33D21093A7}"/>
              </a:ext>
            </a:extLst>
          </p:cNvPr>
          <p:cNvSpPr/>
          <p:nvPr/>
        </p:nvSpPr>
        <p:spPr>
          <a:xfrm>
            <a:off x="10345057" y="4920539"/>
            <a:ext cx="1494972" cy="1414052"/>
          </a:xfrm>
          <a:prstGeom prst="rect">
            <a:avLst/>
          </a:prstGeom>
          <a:solidFill>
            <a:srgbClr val="006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보장 </a:t>
            </a:r>
            <a:endParaRPr lang="en-US" altLang="ko-KR" sz="3200" dirty="0"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r>
              <a:rPr lang="ko-KR" altLang="en-US" sz="32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치료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BFD550F8-49D6-4FC9-9C02-CEEF3E47DAE9}"/>
              </a:ext>
            </a:extLst>
          </p:cNvPr>
          <p:cNvSpPr/>
          <p:nvPr/>
        </p:nvSpPr>
        <p:spPr>
          <a:xfrm>
            <a:off x="10345057" y="4920539"/>
            <a:ext cx="8348436" cy="1414052"/>
          </a:xfrm>
          <a:prstGeom prst="rect">
            <a:avLst/>
          </a:prstGeom>
          <a:noFill/>
          <a:ln w="28575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C56076-4EF4-46D4-BED5-8B0DF294532D}"/>
              </a:ext>
            </a:extLst>
          </p:cNvPr>
          <p:cNvSpPr txBox="1"/>
          <p:nvPr/>
        </p:nvSpPr>
        <p:spPr>
          <a:xfrm>
            <a:off x="12115800" y="5058599"/>
            <a:ext cx="62949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① 혈전</a:t>
            </a:r>
            <a:r>
              <a:rPr lang="ko-KR" altLang="en-US" sz="20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용해</a:t>
            </a:r>
            <a:r>
              <a:rPr lang="ko-KR" altLang="en-US" sz="2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치료 ② 기계적 혈전</a:t>
            </a:r>
            <a:r>
              <a:rPr lang="ko-KR" altLang="en-US" sz="20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제거</a:t>
            </a:r>
            <a:r>
              <a:rPr lang="ko-KR" altLang="en-US" sz="2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술 </a:t>
            </a:r>
            <a:r>
              <a:rPr lang="en-US" altLang="ko-KR" sz="2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(</a:t>
            </a:r>
            <a:r>
              <a:rPr lang="ko-KR" altLang="en-US" sz="2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급여</a:t>
            </a:r>
            <a:r>
              <a:rPr lang="en-US" altLang="ko-KR" sz="2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)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8E2997D1-6251-4131-940A-0221981FA76E}"/>
              </a:ext>
            </a:extLst>
          </p:cNvPr>
          <p:cNvGrpSpPr/>
          <p:nvPr/>
        </p:nvGrpSpPr>
        <p:grpSpPr>
          <a:xfrm>
            <a:off x="12576046" y="5791101"/>
            <a:ext cx="5381429" cy="446256"/>
            <a:chOff x="2834144" y="5789524"/>
            <a:chExt cx="5381429" cy="446256"/>
          </a:xfrm>
        </p:grpSpPr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59329533-2685-4918-8B05-3CCD664DC404}"/>
                </a:ext>
              </a:extLst>
            </p:cNvPr>
            <p:cNvSpPr/>
            <p:nvPr/>
          </p:nvSpPr>
          <p:spPr>
            <a:xfrm>
              <a:off x="2834144" y="5789524"/>
              <a:ext cx="2655187" cy="446256"/>
            </a:xfrm>
            <a:prstGeom prst="rect">
              <a:avLst/>
            </a:prstGeom>
            <a:solidFill>
              <a:srgbClr val="006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1</a:t>
              </a:r>
              <a:r>
                <a:rPr lang="ko-KR" altLang="en-US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가지 치료 시 </a:t>
              </a:r>
              <a:r>
                <a:rPr lang="en-US" altLang="ko-KR" sz="2000" dirty="0">
                  <a:solidFill>
                    <a:srgbClr val="FFFF00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5</a:t>
              </a:r>
              <a:r>
                <a:rPr lang="ko-KR" altLang="en-US" sz="2000" dirty="0">
                  <a:solidFill>
                    <a:srgbClr val="FFFF00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백만</a:t>
              </a:r>
              <a:endParaRPr lang="ko-KR" altLang="en-US" dirty="0">
                <a:solidFill>
                  <a:srgbClr val="FFFF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endParaRPr>
            </a:p>
          </p:txBody>
        </p:sp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76EB8F51-CD92-4BEC-8915-77F7884D8E09}"/>
                </a:ext>
              </a:extLst>
            </p:cNvPr>
            <p:cNvSpPr/>
            <p:nvPr/>
          </p:nvSpPr>
          <p:spPr>
            <a:xfrm>
              <a:off x="5560386" y="5789524"/>
              <a:ext cx="2655187" cy="446256"/>
            </a:xfrm>
            <a:prstGeom prst="rect">
              <a:avLst/>
            </a:prstGeom>
            <a:solidFill>
              <a:srgbClr val="006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2</a:t>
              </a:r>
              <a:r>
                <a:rPr lang="ko-KR" altLang="en-US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가지 치료 시 </a:t>
              </a:r>
              <a:r>
                <a:rPr lang="en-US" altLang="ko-KR" sz="2000" dirty="0">
                  <a:solidFill>
                    <a:srgbClr val="FFFF00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1</a:t>
              </a:r>
              <a:r>
                <a:rPr lang="ko-KR" altLang="en-US" sz="2000" dirty="0">
                  <a:solidFill>
                    <a:srgbClr val="FFFF00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천만</a:t>
              </a:r>
              <a:endParaRPr lang="ko-KR" altLang="en-US" dirty="0">
                <a:solidFill>
                  <a:srgbClr val="FFFF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endParaRPr>
            </a:p>
          </p:txBody>
        </p:sp>
      </p:grpSp>
      <p:sp>
        <p:nvSpPr>
          <p:cNvPr id="14" name="타원 13">
            <a:extLst>
              <a:ext uri="{FF2B5EF4-FFF2-40B4-BE49-F238E27FC236}">
                <a16:creationId xmlns:a16="http://schemas.microsoft.com/office/drawing/2014/main" id="{674578CE-2077-4FF0-8A3B-8AFF57930601}"/>
              </a:ext>
            </a:extLst>
          </p:cNvPr>
          <p:cNvSpPr/>
          <p:nvPr/>
        </p:nvSpPr>
        <p:spPr>
          <a:xfrm>
            <a:off x="15109385" y="5876423"/>
            <a:ext cx="307817" cy="307817"/>
          </a:xfrm>
          <a:prstGeom prst="ellipse">
            <a:avLst/>
          </a:prstGeom>
          <a:solidFill>
            <a:srgbClr val="FFFF00"/>
          </a:solidFill>
          <a:ln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+</a:t>
            </a:r>
            <a:endParaRPr lang="ko-KR" altLang="en-US" sz="2800" dirty="0">
              <a:solidFill>
                <a:srgbClr val="006838"/>
              </a:solidFill>
              <a:latin typeface="카페24 빛나는별" pitchFamily="2" charset="-127"/>
              <a:ea typeface="카페24 빛나는별" pitchFamily="2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F208611-833C-4935-B15C-9CA08CE542E3}"/>
              </a:ext>
            </a:extLst>
          </p:cNvPr>
          <p:cNvSpPr txBox="1"/>
          <p:nvPr/>
        </p:nvSpPr>
        <p:spPr>
          <a:xfrm>
            <a:off x="12576047" y="5394183"/>
            <a:ext cx="5381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카페24 빛나는별" pitchFamily="2" charset="-127"/>
                <a:ea typeface="카페24 빛나는별" pitchFamily="2" charset="-127"/>
              </a:rPr>
              <a:t>뇌심 합산 </a:t>
            </a:r>
            <a:r>
              <a:rPr lang="ko-KR" altLang="en-US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최대 </a:t>
            </a:r>
            <a:r>
              <a:rPr lang="en-US" altLang="ko-KR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3</a:t>
            </a:r>
            <a:r>
              <a:rPr lang="ko-KR" altLang="en-US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천만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CCF5DD5-E1C4-404B-B0FC-993AF24CC9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0901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04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4002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89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9884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9884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신담보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2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대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치단비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F9767D-36E9-44A3-8035-4116F498F145}"/>
              </a:ext>
            </a:extLst>
          </p:cNvPr>
          <p:cNvSpPr txBox="1"/>
          <p:nvPr/>
        </p:nvSpPr>
        <p:spPr>
          <a:xfrm>
            <a:off x="10191750" y="1009362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혈전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용해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&amp;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제거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추가 보장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,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이정도 보험료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로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!</a:t>
            </a:r>
            <a:endParaRPr lang="ko-KR" altLang="en-US" sz="3600" spc="-15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10745CD8-7B93-4573-975A-DB8F227FC6CF}"/>
              </a:ext>
            </a:extLst>
          </p:cNvPr>
          <p:cNvSpPr/>
          <p:nvPr/>
        </p:nvSpPr>
        <p:spPr>
          <a:xfrm>
            <a:off x="12530594" y="760412"/>
            <a:ext cx="4015462" cy="23135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2</a:t>
            </a:r>
            <a:r>
              <a:rPr lang="ko-KR" altLang="en-US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대 </a:t>
            </a:r>
            <a:r>
              <a:rPr lang="ko-KR" altLang="en-US" sz="1200" dirty="0" err="1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치단비</a:t>
            </a:r>
            <a:r>
              <a:rPr lang="ko-KR" altLang="en-US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포인트 ① </a:t>
            </a:r>
            <a:r>
              <a:rPr lang="ko-KR" altLang="en-US" sz="1200" dirty="0">
                <a:solidFill>
                  <a:srgbClr val="FFFF00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저렴하게 치료비 추가 </a:t>
            </a:r>
            <a:r>
              <a:rPr lang="ko-KR" altLang="en-US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가입</a:t>
            </a:r>
            <a:endParaRPr lang="ko-KR" altLang="en-US" sz="1200" dirty="0">
              <a:solidFill>
                <a:srgbClr val="FFFF00"/>
              </a:solidFill>
              <a:latin typeface="에스코어 드림 3 Light" panose="020B0303030302020204" pitchFamily="34" charset="-127"/>
              <a:ea typeface="에스코어 드림 3 Light" panose="020B0303030302020204" pitchFamily="34" charset="-127"/>
            </a:endParaRP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A7E91D20-BB5F-4033-AC79-FA674459EFC3}"/>
              </a:ext>
            </a:extLst>
          </p:cNvPr>
          <p:cNvCxnSpPr>
            <a:cxnSpLocks/>
          </p:cNvCxnSpPr>
          <p:nvPr/>
        </p:nvCxnSpPr>
        <p:spPr>
          <a:xfrm>
            <a:off x="10456941" y="4082209"/>
            <a:ext cx="34855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사각형: 둥근 위쪽 모서리 18">
            <a:extLst>
              <a:ext uri="{FF2B5EF4-FFF2-40B4-BE49-F238E27FC236}">
                <a16:creationId xmlns:a16="http://schemas.microsoft.com/office/drawing/2014/main" id="{A2EDD8A3-46C7-4966-8F80-E9536762F930}"/>
              </a:ext>
            </a:extLst>
          </p:cNvPr>
          <p:cNvSpPr/>
          <p:nvPr/>
        </p:nvSpPr>
        <p:spPr>
          <a:xfrm>
            <a:off x="10900561" y="3335299"/>
            <a:ext cx="1213164" cy="746894"/>
          </a:xfrm>
          <a:prstGeom prst="round2Same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사각형: 둥근 위쪽 모서리 21">
            <a:extLst>
              <a:ext uri="{FF2B5EF4-FFF2-40B4-BE49-F238E27FC236}">
                <a16:creationId xmlns:a16="http://schemas.microsoft.com/office/drawing/2014/main" id="{384AE2A6-E950-4867-9A6A-D801FCDD970F}"/>
              </a:ext>
            </a:extLst>
          </p:cNvPr>
          <p:cNvSpPr/>
          <p:nvPr/>
        </p:nvSpPr>
        <p:spPr>
          <a:xfrm>
            <a:off x="12421543" y="3113491"/>
            <a:ext cx="1213164" cy="968702"/>
          </a:xfrm>
          <a:prstGeom prst="round2SameRect">
            <a:avLst/>
          </a:prstGeom>
          <a:solidFill>
            <a:srgbClr val="006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9B13EA0-8F66-47EA-981B-3C65FA88CA0E}"/>
              </a:ext>
            </a:extLst>
          </p:cNvPr>
          <p:cNvSpPr txBox="1"/>
          <p:nvPr/>
        </p:nvSpPr>
        <p:spPr>
          <a:xfrm>
            <a:off x="10900561" y="3570244"/>
            <a:ext cx="1213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혈전용해</a:t>
            </a:r>
            <a:endParaRPr lang="en-US" altLang="ko-KR" sz="1400" dirty="0">
              <a:solidFill>
                <a:schemeClr val="bg1"/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en-US" altLang="ko-KR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5</a:t>
            </a:r>
            <a:r>
              <a:rPr lang="ko-KR" altLang="en-US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백만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7F681F9-D252-4861-8750-7DC0B21A38C4}"/>
              </a:ext>
            </a:extLst>
          </p:cNvPr>
          <p:cNvSpPr txBox="1"/>
          <p:nvPr/>
        </p:nvSpPr>
        <p:spPr>
          <a:xfrm>
            <a:off x="12421543" y="3570244"/>
            <a:ext cx="1213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2</a:t>
            </a:r>
            <a:r>
              <a:rPr lang="ko-KR" altLang="en-US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대 </a:t>
            </a:r>
            <a:r>
              <a:rPr lang="ko-KR" altLang="en-US" sz="1400" dirty="0" err="1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치단비</a:t>
            </a:r>
            <a:endParaRPr lang="en-US" altLang="ko-KR" sz="1400" dirty="0">
              <a:solidFill>
                <a:schemeClr val="bg1"/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en-US" altLang="ko-KR" sz="140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1.5</a:t>
            </a:r>
            <a:r>
              <a:rPr lang="ko-KR" altLang="en-US" sz="140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천만</a:t>
            </a:r>
          </a:p>
        </p:txBody>
      </p: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AE837EFD-3EE9-4107-9FC9-A2D4752905F7}"/>
              </a:ext>
            </a:extLst>
          </p:cNvPr>
          <p:cNvCxnSpPr>
            <a:cxnSpLocks/>
          </p:cNvCxnSpPr>
          <p:nvPr/>
        </p:nvCxnSpPr>
        <p:spPr>
          <a:xfrm>
            <a:off x="14998323" y="4082209"/>
            <a:ext cx="34855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사각형: 둥근 위쪽 모서리 25">
            <a:extLst>
              <a:ext uri="{FF2B5EF4-FFF2-40B4-BE49-F238E27FC236}">
                <a16:creationId xmlns:a16="http://schemas.microsoft.com/office/drawing/2014/main" id="{3E392F81-D830-4DE3-ABF0-CD5D19E710CB}"/>
              </a:ext>
            </a:extLst>
          </p:cNvPr>
          <p:cNvSpPr/>
          <p:nvPr/>
        </p:nvSpPr>
        <p:spPr>
          <a:xfrm>
            <a:off x="15441943" y="3335299"/>
            <a:ext cx="1213164" cy="746894"/>
          </a:xfrm>
          <a:prstGeom prst="round2Same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사각형: 둥근 위쪽 모서리 26">
            <a:extLst>
              <a:ext uri="{FF2B5EF4-FFF2-40B4-BE49-F238E27FC236}">
                <a16:creationId xmlns:a16="http://schemas.microsoft.com/office/drawing/2014/main" id="{581C10F1-0E5A-46E0-9EED-431F477B7D39}"/>
              </a:ext>
            </a:extLst>
          </p:cNvPr>
          <p:cNvSpPr/>
          <p:nvPr/>
        </p:nvSpPr>
        <p:spPr>
          <a:xfrm>
            <a:off x="16962925" y="3113491"/>
            <a:ext cx="1213164" cy="968702"/>
          </a:xfrm>
          <a:prstGeom prst="round2SameRect">
            <a:avLst/>
          </a:prstGeom>
          <a:solidFill>
            <a:srgbClr val="006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8EDE52A-D94E-45ED-B6AD-76422DDCC749}"/>
              </a:ext>
            </a:extLst>
          </p:cNvPr>
          <p:cNvSpPr txBox="1"/>
          <p:nvPr/>
        </p:nvSpPr>
        <p:spPr>
          <a:xfrm>
            <a:off x="15441943" y="3570244"/>
            <a:ext cx="1213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혈전용해</a:t>
            </a:r>
            <a:endParaRPr lang="en-US" altLang="ko-KR" sz="1400" dirty="0">
              <a:solidFill>
                <a:schemeClr val="bg1"/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en-US" altLang="ko-KR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5</a:t>
            </a:r>
            <a:r>
              <a:rPr lang="ko-KR" altLang="en-US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백만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8F16879-C1FC-44EA-8366-068404DBA182}"/>
              </a:ext>
            </a:extLst>
          </p:cNvPr>
          <p:cNvSpPr txBox="1"/>
          <p:nvPr/>
        </p:nvSpPr>
        <p:spPr>
          <a:xfrm>
            <a:off x="16962925" y="3570244"/>
            <a:ext cx="1213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2</a:t>
            </a:r>
            <a:r>
              <a:rPr lang="ko-KR" altLang="en-US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대 </a:t>
            </a:r>
            <a:r>
              <a:rPr lang="ko-KR" altLang="en-US" sz="1400" dirty="0" err="1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치단비</a:t>
            </a:r>
            <a:endParaRPr lang="en-US" altLang="ko-KR" sz="1400" dirty="0">
              <a:solidFill>
                <a:schemeClr val="bg1"/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en-US" altLang="ko-KR" sz="140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1.5</a:t>
            </a:r>
            <a:r>
              <a:rPr lang="ko-KR" altLang="en-US" sz="140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천만</a:t>
            </a:r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77BC3BB0-6227-464C-A6FD-39B96EDEFEB4}"/>
              </a:ext>
            </a:extLst>
          </p:cNvPr>
          <p:cNvSpPr/>
          <p:nvPr/>
        </p:nvSpPr>
        <p:spPr>
          <a:xfrm>
            <a:off x="11593151" y="1910150"/>
            <a:ext cx="1213164" cy="23135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>
                <a:solidFill>
                  <a:schemeClr val="bg1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초경증</a:t>
            </a:r>
            <a:r>
              <a:rPr lang="ko-KR" altLang="en-US" sz="1200" dirty="0">
                <a:solidFill>
                  <a:schemeClr val="bg1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여자</a:t>
            </a:r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3E1F29CD-E881-4E4F-A023-97BA633E556E}"/>
              </a:ext>
            </a:extLst>
          </p:cNvPr>
          <p:cNvSpPr/>
          <p:nvPr/>
        </p:nvSpPr>
        <p:spPr>
          <a:xfrm>
            <a:off x="16134533" y="1910150"/>
            <a:ext cx="1213164" cy="23135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>
                <a:solidFill>
                  <a:schemeClr val="bg1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초경증</a:t>
            </a:r>
            <a:r>
              <a:rPr lang="ko-KR" altLang="en-US" sz="1200" dirty="0">
                <a:solidFill>
                  <a:schemeClr val="bg1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남자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2B7F3A6-E9A9-457D-B603-B5C8220F5C6B}"/>
              </a:ext>
            </a:extLst>
          </p:cNvPr>
          <p:cNvSpPr txBox="1"/>
          <p:nvPr/>
        </p:nvSpPr>
        <p:spPr>
          <a:xfrm>
            <a:off x="10900561" y="2985491"/>
            <a:ext cx="1213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1,</a:t>
            </a:r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440</a:t>
            </a:r>
            <a:r>
              <a:rPr lang="ko-KR" altLang="en-US" sz="14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원</a:t>
            </a: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DA4DCA9-FC3C-4D66-BBFF-0C6474C5BDCD}"/>
              </a:ext>
            </a:extLst>
          </p:cNvPr>
          <p:cNvSpPr txBox="1"/>
          <p:nvPr/>
        </p:nvSpPr>
        <p:spPr>
          <a:xfrm>
            <a:off x="12421543" y="2786352"/>
            <a:ext cx="1213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2,</a:t>
            </a:r>
            <a:r>
              <a:rPr lang="en-US" altLang="ko-KR" sz="14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280</a:t>
            </a:r>
            <a:r>
              <a:rPr lang="ko-KR" altLang="en-US" sz="14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원</a:t>
            </a:r>
            <a:endParaRPr lang="ko-KR" altLang="en-US" sz="160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cxnSp>
        <p:nvCxnSpPr>
          <p:cNvPr id="23" name="연결선: 구부러짐 22">
            <a:extLst>
              <a:ext uri="{FF2B5EF4-FFF2-40B4-BE49-F238E27FC236}">
                <a16:creationId xmlns:a16="http://schemas.microsoft.com/office/drawing/2014/main" id="{FEB3A330-928B-4C05-A529-140DCEE27E21}"/>
              </a:ext>
            </a:extLst>
          </p:cNvPr>
          <p:cNvCxnSpPr>
            <a:cxnSpLocks/>
          </p:cNvCxnSpPr>
          <p:nvPr/>
        </p:nvCxnSpPr>
        <p:spPr>
          <a:xfrm flipV="1">
            <a:off x="11996030" y="2907162"/>
            <a:ext cx="407406" cy="214872"/>
          </a:xfrm>
          <a:prstGeom prst="curvedConnector3">
            <a:avLst>
              <a:gd name="adj1" fmla="val 2115"/>
            </a:avLst>
          </a:prstGeom>
          <a:ln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2CE571D0-CCDA-4D91-855C-D3144F161D98}"/>
              </a:ext>
            </a:extLst>
          </p:cNvPr>
          <p:cNvSpPr txBox="1"/>
          <p:nvPr/>
        </p:nvSpPr>
        <p:spPr>
          <a:xfrm>
            <a:off x="11293883" y="2292986"/>
            <a:ext cx="1811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840</a:t>
            </a:r>
            <a:r>
              <a:rPr lang="ko-KR" altLang="en-US" sz="240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원</a:t>
            </a:r>
            <a:r>
              <a:rPr lang="ko-KR" altLang="en-US" sz="2000" dirty="0">
                <a:latin typeface="카페24 빛나는별" pitchFamily="2" charset="-127"/>
                <a:ea typeface="카페24 빛나는별" pitchFamily="2" charset="-127"/>
              </a:rPr>
              <a:t>만 더 내면</a:t>
            </a:r>
            <a:r>
              <a:rPr lang="en-US" altLang="ko-KR" sz="2000" dirty="0">
                <a:latin typeface="카페24 빛나는별" pitchFamily="2" charset="-127"/>
                <a:ea typeface="카페24 빛나는별" pitchFamily="2" charset="-127"/>
              </a:rPr>
              <a:t>?</a:t>
            </a:r>
            <a:endParaRPr lang="ko-KR" altLang="en-US" sz="2000" dirty="0">
              <a:latin typeface="카페24 빛나는별" pitchFamily="2" charset="-127"/>
              <a:ea typeface="카페24 빛나는별" pitchFamily="2" charset="-127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6614EFC-844D-4A2A-A42E-02BFAFBDDDB9}"/>
              </a:ext>
            </a:extLst>
          </p:cNvPr>
          <p:cNvSpPr txBox="1"/>
          <p:nvPr/>
        </p:nvSpPr>
        <p:spPr>
          <a:xfrm>
            <a:off x="15441943" y="2985491"/>
            <a:ext cx="1213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2,</a:t>
            </a:r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640</a:t>
            </a:r>
            <a:r>
              <a:rPr lang="ko-KR" altLang="en-US" sz="14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원</a:t>
            </a: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102E817-9E36-4B0F-B692-54B68FA58AE3}"/>
              </a:ext>
            </a:extLst>
          </p:cNvPr>
          <p:cNvSpPr txBox="1"/>
          <p:nvPr/>
        </p:nvSpPr>
        <p:spPr>
          <a:xfrm>
            <a:off x="16962925" y="2786352"/>
            <a:ext cx="1213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4,</a:t>
            </a:r>
            <a:r>
              <a:rPr lang="en-US" altLang="ko-KR" sz="14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055</a:t>
            </a:r>
            <a:r>
              <a:rPr lang="ko-KR" altLang="en-US" sz="14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원</a:t>
            </a:r>
            <a:endParaRPr lang="ko-KR" altLang="en-US" sz="160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cxnSp>
        <p:nvCxnSpPr>
          <p:cNvPr id="44" name="연결선: 구부러짐 43">
            <a:extLst>
              <a:ext uri="{FF2B5EF4-FFF2-40B4-BE49-F238E27FC236}">
                <a16:creationId xmlns:a16="http://schemas.microsoft.com/office/drawing/2014/main" id="{47D0C18A-C1AB-40D3-84F3-96D8A61D7E17}"/>
              </a:ext>
            </a:extLst>
          </p:cNvPr>
          <p:cNvCxnSpPr>
            <a:cxnSpLocks/>
          </p:cNvCxnSpPr>
          <p:nvPr/>
        </p:nvCxnSpPr>
        <p:spPr>
          <a:xfrm flipV="1">
            <a:off x="16537412" y="2907162"/>
            <a:ext cx="407406" cy="214872"/>
          </a:xfrm>
          <a:prstGeom prst="curvedConnector3">
            <a:avLst>
              <a:gd name="adj1" fmla="val 2115"/>
            </a:avLst>
          </a:prstGeom>
          <a:ln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3765C27C-C715-40F4-8D2B-91BA7B7BF02B}"/>
              </a:ext>
            </a:extLst>
          </p:cNvPr>
          <p:cNvSpPr txBox="1"/>
          <p:nvPr/>
        </p:nvSpPr>
        <p:spPr>
          <a:xfrm>
            <a:off x="15835265" y="2292986"/>
            <a:ext cx="1811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1,145</a:t>
            </a:r>
            <a:r>
              <a:rPr lang="ko-KR" altLang="en-US" sz="240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원</a:t>
            </a:r>
            <a:r>
              <a:rPr lang="ko-KR" altLang="en-US" sz="2000" dirty="0">
                <a:latin typeface="카페24 빛나는별" pitchFamily="2" charset="-127"/>
                <a:ea typeface="카페24 빛나는별" pitchFamily="2" charset="-127"/>
              </a:rPr>
              <a:t>만 더 내면</a:t>
            </a:r>
            <a:r>
              <a:rPr lang="en-US" altLang="ko-KR" sz="2000" dirty="0">
                <a:latin typeface="카페24 빛나는별" pitchFamily="2" charset="-127"/>
                <a:ea typeface="카페24 빛나는별" pitchFamily="2" charset="-127"/>
              </a:rPr>
              <a:t>?</a:t>
            </a:r>
            <a:endParaRPr lang="ko-KR" altLang="en-US" sz="2000" dirty="0">
              <a:latin typeface="카페24 빛나는별" pitchFamily="2" charset="-127"/>
              <a:ea typeface="카페24 빛나는별" pitchFamily="2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7D43D2F-3138-442F-B4AF-D1DD9D9561D1}"/>
              </a:ext>
            </a:extLst>
          </p:cNvPr>
          <p:cNvSpPr txBox="1"/>
          <p:nvPr/>
        </p:nvSpPr>
        <p:spPr>
          <a:xfrm>
            <a:off x="10456941" y="4093464"/>
            <a:ext cx="35580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※ 40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세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/ 100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세만기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20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년납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/ 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무해지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/ 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납면</a:t>
            </a:r>
            <a:endParaRPr lang="en-US" altLang="ko-KR" sz="900" dirty="0">
              <a:solidFill>
                <a:schemeClr val="bg1">
                  <a:lumMod val="50000"/>
                </a:schemeClr>
              </a:solidFill>
              <a:latin typeface="에스코어 드림 3 Light" panose="020B0303030302020204" pitchFamily="34" charset="-127"/>
              <a:ea typeface="에스코어 드림 3 Light" panose="020B0303030302020204" pitchFamily="34" charset="-127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9E9F8AE-D879-45EF-BA9F-7367E453D2A6}"/>
              </a:ext>
            </a:extLst>
          </p:cNvPr>
          <p:cNvSpPr txBox="1"/>
          <p:nvPr/>
        </p:nvSpPr>
        <p:spPr>
          <a:xfrm>
            <a:off x="14925895" y="4093464"/>
            <a:ext cx="35580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※ 40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세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/ 100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세만기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20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년납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/ 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무해지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/ 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납면</a:t>
            </a:r>
            <a:endParaRPr lang="en-US" altLang="ko-KR" sz="900" dirty="0">
              <a:solidFill>
                <a:schemeClr val="bg1">
                  <a:lumMod val="50000"/>
                </a:schemeClr>
              </a:solidFill>
              <a:latin typeface="에스코어 드림 3 Light" panose="020B0303030302020204" pitchFamily="34" charset="-127"/>
              <a:ea typeface="에스코어 드림 3 Light" panose="020B0303030302020204" pitchFamily="34" charset="-127"/>
            </a:endParaRPr>
          </a:p>
        </p:txBody>
      </p:sp>
      <p:graphicFrame>
        <p:nvGraphicFramePr>
          <p:cNvPr id="40" name="표 39">
            <a:extLst>
              <a:ext uri="{FF2B5EF4-FFF2-40B4-BE49-F238E27FC236}">
                <a16:creationId xmlns:a16="http://schemas.microsoft.com/office/drawing/2014/main" id="{93B9929F-E6D5-46B1-90A5-0045825EE0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083325"/>
              </p:ext>
            </p:extLst>
          </p:nvPr>
        </p:nvGraphicFramePr>
        <p:xfrm>
          <a:off x="10593101" y="5086141"/>
          <a:ext cx="7890806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0636">
                  <a:extLst>
                    <a:ext uri="{9D8B030D-6E8A-4147-A177-3AD203B41FA5}">
                      <a16:colId xmlns:a16="http://schemas.microsoft.com/office/drawing/2014/main" val="808180546"/>
                    </a:ext>
                  </a:extLst>
                </a:gridCol>
                <a:gridCol w="2360085">
                  <a:extLst>
                    <a:ext uri="{9D8B030D-6E8A-4147-A177-3AD203B41FA5}">
                      <a16:colId xmlns:a16="http://schemas.microsoft.com/office/drawing/2014/main" val="2792953442"/>
                    </a:ext>
                  </a:extLst>
                </a:gridCol>
                <a:gridCol w="2360085">
                  <a:extLst>
                    <a:ext uri="{9D8B030D-6E8A-4147-A177-3AD203B41FA5}">
                      <a16:colId xmlns:a16="http://schemas.microsoft.com/office/drawing/2014/main" val="23155980"/>
                    </a:ext>
                  </a:extLst>
                </a:gridCol>
              </a:tblGrid>
              <a:tr h="2361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spc="-150" dirty="0">
                          <a:solidFill>
                            <a:schemeClr val="bg1"/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구분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spc="-15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혈전용해치료비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spc="-15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2</a:t>
                      </a:r>
                      <a:r>
                        <a:rPr lang="ko-KR" altLang="en-US" sz="1400" b="0" spc="-15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대 </a:t>
                      </a:r>
                      <a:r>
                        <a:rPr lang="ko-KR" altLang="en-US" sz="1400" b="0" spc="-150" dirty="0" err="1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치단비</a:t>
                      </a:r>
                      <a:endParaRPr lang="ko-KR" altLang="en-US" sz="1400" b="0" spc="-150" dirty="0"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6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9818204"/>
                  </a:ext>
                </a:extLst>
              </a:tr>
              <a:tr h="2394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spc="-150" dirty="0">
                          <a:solidFill>
                            <a:schemeClr val="bg1"/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혈전용해 치료 시 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spc="-15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5</a:t>
                      </a:r>
                      <a:r>
                        <a:rPr lang="ko-KR" altLang="en-US" sz="1400" b="0" spc="-15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백만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spc="-15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5</a:t>
                      </a:r>
                      <a:r>
                        <a:rPr lang="ko-KR" altLang="en-US" sz="1800" b="0" spc="-15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백만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006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8078976"/>
                  </a:ext>
                </a:extLst>
              </a:tr>
              <a:tr h="2394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spc="-150" dirty="0">
                          <a:solidFill>
                            <a:schemeClr val="bg1"/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혈전제거 추가 시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spc="-15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-</a:t>
                      </a:r>
                      <a:endParaRPr lang="ko-KR" altLang="en-US" sz="1400" b="0" spc="-150" dirty="0">
                        <a:solidFill>
                          <a:schemeClr val="bg1">
                            <a:lumMod val="50000"/>
                          </a:schemeClr>
                        </a:solidFill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0" spc="-150" dirty="0">
                          <a:solidFill>
                            <a:srgbClr val="006838"/>
                          </a:solidFill>
                          <a:latin typeface="카페24 빛나는별" pitchFamily="2" charset="-127"/>
                          <a:ea typeface="카페24 빛나는별" pitchFamily="2" charset="-127"/>
                        </a:rPr>
                        <a:t>+</a:t>
                      </a:r>
                      <a:r>
                        <a:rPr lang="en-US" altLang="ko-KR" sz="1800" b="0" spc="-15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 1</a:t>
                      </a:r>
                      <a:r>
                        <a:rPr lang="ko-KR" altLang="en-US" sz="1800" b="0" spc="-15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천만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006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7801225"/>
                  </a:ext>
                </a:extLst>
              </a:tr>
              <a:tr h="2394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spc="-150" dirty="0">
                          <a:solidFill>
                            <a:schemeClr val="bg1"/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합계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spc="-15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5</a:t>
                      </a:r>
                      <a:r>
                        <a:rPr lang="ko-KR" altLang="en-US" sz="1400" b="0" spc="-15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백만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0" spc="-15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</a:t>
                      </a:r>
                      <a:r>
                        <a:rPr lang="ko-KR" altLang="en-US" sz="2000" b="0" spc="-15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천 </a:t>
                      </a:r>
                      <a:r>
                        <a:rPr lang="en-US" altLang="ko-KR" sz="2000" b="0" spc="-15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5</a:t>
                      </a:r>
                      <a:r>
                        <a:rPr lang="ko-KR" altLang="en-US" sz="2000" b="0" spc="-15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백만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006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8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5555150"/>
                  </a:ext>
                </a:extLst>
              </a:tr>
            </a:tbl>
          </a:graphicData>
        </a:graphic>
      </p:graphicFrame>
      <p:sp>
        <p:nvSpPr>
          <p:cNvPr id="49" name="TextBox 48">
            <a:extLst>
              <a:ext uri="{FF2B5EF4-FFF2-40B4-BE49-F238E27FC236}">
                <a16:creationId xmlns:a16="http://schemas.microsoft.com/office/drawing/2014/main" id="{328DB281-883B-4F03-A334-7C82C664928A}"/>
              </a:ext>
            </a:extLst>
          </p:cNvPr>
          <p:cNvSpPr txBox="1"/>
          <p:nvPr/>
        </p:nvSpPr>
        <p:spPr>
          <a:xfrm>
            <a:off x="10191750" y="4480620"/>
            <a:ext cx="8758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보장 차이는</a:t>
            </a:r>
            <a:r>
              <a:rPr lang="en-US" altLang="ko-KR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? </a:t>
            </a:r>
            <a:r>
              <a:rPr lang="ko-KR" altLang="en-US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혈전제거</a:t>
            </a:r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en-US" altLang="ko-KR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+ </a:t>
            </a:r>
            <a:r>
              <a:rPr lang="en-US" altLang="ko-KR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1</a:t>
            </a:r>
            <a:r>
              <a:rPr lang="ko-KR" altLang="en-US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천만원 </a:t>
            </a:r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추가</a:t>
            </a:r>
            <a:endParaRPr lang="ko-KR" altLang="en-US" sz="28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A9ACC0A-F3A9-4D16-AC3F-B1F90F4650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548" y="45426"/>
            <a:ext cx="9388654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0973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22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821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821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신담보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2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대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치단비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F9767D-36E9-44A3-8035-4116F498F145}"/>
              </a:ext>
            </a:extLst>
          </p:cNvPr>
          <p:cNvSpPr txBox="1"/>
          <p:nvPr/>
        </p:nvSpPr>
        <p:spPr>
          <a:xfrm>
            <a:off x="10025050" y="891667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치단비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타사에서는 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가입 못 합니다</a:t>
            </a:r>
            <a:endParaRPr lang="ko-KR" altLang="en-US" sz="3600" spc="-15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410A0D7-8311-4E96-9024-453E83CA495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0000" b="45611"/>
          <a:stretch/>
        </p:blipFill>
        <p:spPr>
          <a:xfrm>
            <a:off x="10288190" y="1972130"/>
            <a:ext cx="8166869" cy="1594416"/>
          </a:xfrm>
          <a:prstGeom prst="rect">
            <a:avLst/>
          </a:prstGeom>
        </p:spPr>
      </p:pic>
      <p:pic>
        <p:nvPicPr>
          <p:cNvPr id="34" name="그림 33">
            <a:extLst>
              <a:ext uri="{FF2B5EF4-FFF2-40B4-BE49-F238E27FC236}">
                <a16:creationId xmlns:a16="http://schemas.microsoft.com/office/drawing/2014/main" id="{965FAA03-C570-47C3-9188-FBB69DD8601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0" t="72946" r="-90" b="7595"/>
          <a:stretch/>
        </p:blipFill>
        <p:spPr>
          <a:xfrm>
            <a:off x="10288189" y="3956988"/>
            <a:ext cx="8166869" cy="2156328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CB927859-FE95-4057-942E-8BE2AAEA76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3206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140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38117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993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96944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96944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신담보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2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대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치단비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58B009D-370A-41C3-8CFC-8386F040F53B}"/>
              </a:ext>
            </a:extLst>
          </p:cNvPr>
          <p:cNvSpPr txBox="1"/>
          <p:nvPr/>
        </p:nvSpPr>
        <p:spPr>
          <a:xfrm>
            <a:off x="10005556" y="1009362"/>
            <a:ext cx="9027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혈전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용해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or 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혈전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제거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둘 중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하나만 받아도 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보장</a:t>
            </a:r>
            <a:endParaRPr lang="ko-KR" altLang="en-US" sz="3600" spc="-15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20D44C1C-D0E0-4B08-9474-232D096BB5BB}"/>
              </a:ext>
            </a:extLst>
          </p:cNvPr>
          <p:cNvSpPr/>
          <p:nvPr/>
        </p:nvSpPr>
        <p:spPr>
          <a:xfrm>
            <a:off x="12511544" y="760412"/>
            <a:ext cx="4015462" cy="23135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2</a:t>
            </a:r>
            <a:r>
              <a:rPr lang="ko-KR" altLang="en-US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대 </a:t>
            </a:r>
            <a:r>
              <a:rPr lang="ko-KR" altLang="en-US" sz="1200" dirty="0" err="1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치단비</a:t>
            </a:r>
            <a:r>
              <a:rPr lang="ko-KR" altLang="en-US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포인트 ② </a:t>
            </a:r>
            <a:r>
              <a:rPr lang="en-US" altLang="ko-KR" sz="1200" dirty="0">
                <a:solidFill>
                  <a:srgbClr val="FFFF00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1</a:t>
            </a:r>
            <a:r>
              <a:rPr lang="ko-KR" altLang="en-US" sz="1200" dirty="0">
                <a:solidFill>
                  <a:srgbClr val="FFFF00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가지 치료만 받아도 </a:t>
            </a:r>
            <a:r>
              <a:rPr lang="ko-KR" altLang="en-US" sz="1200" dirty="0">
                <a:solidFill>
                  <a:schemeClr val="bg1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보장 가능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D7585D4-4635-42A6-89CE-278C67F0BC6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5000" b="26852"/>
          <a:stretch/>
        </p:blipFill>
        <p:spPr>
          <a:xfrm>
            <a:off x="10302141" y="1856969"/>
            <a:ext cx="8434264" cy="2076737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28C0C4E5-F06A-44C0-9190-B241238A90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5556" y="4278790"/>
            <a:ext cx="4617170" cy="207673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사각형: 둥근 위쪽 모서리 5">
            <a:extLst>
              <a:ext uri="{FF2B5EF4-FFF2-40B4-BE49-F238E27FC236}">
                <a16:creationId xmlns:a16="http://schemas.microsoft.com/office/drawing/2014/main" id="{92D2BABD-6D70-440C-BDD2-4568DD00C3A3}"/>
              </a:ext>
            </a:extLst>
          </p:cNvPr>
          <p:cNvSpPr/>
          <p:nvPr/>
        </p:nvSpPr>
        <p:spPr>
          <a:xfrm>
            <a:off x="10160000" y="3933706"/>
            <a:ext cx="2351544" cy="321827"/>
          </a:xfrm>
          <a:prstGeom prst="round2Same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C</a:t>
            </a:r>
            <a:r>
              <a:rPr lang="ko-KR" altLang="en-US" sz="16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사 </a:t>
            </a:r>
            <a:r>
              <a:rPr lang="en-US" altLang="ko-KR" sz="16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2</a:t>
            </a:r>
            <a:r>
              <a:rPr lang="ko-KR" altLang="en-US" sz="1600" dirty="0" err="1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대치단비</a:t>
            </a:r>
            <a:r>
              <a:rPr lang="ko-KR" altLang="en-US" sz="16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약관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852E9B10-FAF9-4464-A3CC-5F14C99BA836}"/>
              </a:ext>
            </a:extLst>
          </p:cNvPr>
          <p:cNvSpPr/>
          <p:nvPr/>
        </p:nvSpPr>
        <p:spPr>
          <a:xfrm>
            <a:off x="10769600" y="5588000"/>
            <a:ext cx="1511300" cy="4224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97628FDC-D8BF-4B5E-9E21-1DB132A1657B}"/>
              </a:ext>
            </a:extLst>
          </p:cNvPr>
          <p:cNvSpPr/>
          <p:nvPr/>
        </p:nvSpPr>
        <p:spPr>
          <a:xfrm>
            <a:off x="15523484" y="4392401"/>
            <a:ext cx="1003522" cy="231352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>
                <a:solidFill>
                  <a:schemeClr val="bg1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C</a:t>
            </a:r>
            <a:r>
              <a:rPr lang="ko-KR" altLang="en-US" sz="1200" dirty="0">
                <a:solidFill>
                  <a:schemeClr val="bg1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사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860738F3-DDC4-4C33-9A70-D1591F1D1A18}"/>
              </a:ext>
            </a:extLst>
          </p:cNvPr>
          <p:cNvSpPr/>
          <p:nvPr/>
        </p:nvSpPr>
        <p:spPr>
          <a:xfrm>
            <a:off x="17644384" y="4392401"/>
            <a:ext cx="1003522" cy="231352"/>
          </a:xfrm>
          <a:prstGeom prst="roundRect">
            <a:avLst>
              <a:gd name="adj" fmla="val 50000"/>
            </a:avLst>
          </a:prstGeom>
          <a:solidFill>
            <a:srgbClr val="006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DB</a:t>
            </a:r>
            <a:r>
              <a:rPr lang="ko-KR" altLang="en-US" sz="1200" dirty="0">
                <a:solidFill>
                  <a:schemeClr val="bg1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손보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E570BF-D478-47C3-AF79-26197E06446C}"/>
              </a:ext>
            </a:extLst>
          </p:cNvPr>
          <p:cNvSpPr txBox="1"/>
          <p:nvPr/>
        </p:nvSpPr>
        <p:spPr>
          <a:xfrm>
            <a:off x="15144182" y="4727447"/>
            <a:ext cx="1762125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혈전</a:t>
            </a:r>
            <a:r>
              <a:rPr lang="ko-KR" altLang="en-US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용해</a:t>
            </a:r>
            <a:endParaRPr lang="en-US" altLang="ko-KR" dirty="0"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r>
              <a:rPr lang="en-US" altLang="ko-KR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&amp;</a:t>
            </a:r>
          </a:p>
          <a:p>
            <a:pPr algn="ctr"/>
            <a:r>
              <a:rPr lang="ko-KR" altLang="en-US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혈전</a:t>
            </a:r>
            <a:r>
              <a:rPr lang="ko-KR" altLang="en-US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제거</a:t>
            </a:r>
            <a:endParaRPr lang="en-US" altLang="ko-KR" dirty="0"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endParaRPr lang="en-US" altLang="ko-KR" sz="50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en-US" altLang="ko-KR" dirty="0">
                <a:solidFill>
                  <a:srgbClr val="FF00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1</a:t>
            </a:r>
            <a:r>
              <a:rPr lang="ko-KR" altLang="en-US" dirty="0">
                <a:solidFill>
                  <a:srgbClr val="FF00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년 안</a:t>
            </a:r>
            <a:r>
              <a:rPr lang="ko-KR" altLang="en-US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에 </a:t>
            </a:r>
            <a:r>
              <a:rPr lang="ko-KR" altLang="en-US" dirty="0">
                <a:solidFill>
                  <a:srgbClr val="FF00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둘 다 받아야 </a:t>
            </a:r>
            <a:r>
              <a:rPr lang="ko-KR" altLang="en-US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보장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5647D39-44E5-4831-83E6-637CE05B5AF0}"/>
              </a:ext>
            </a:extLst>
          </p:cNvPr>
          <p:cNvSpPr txBox="1"/>
          <p:nvPr/>
        </p:nvSpPr>
        <p:spPr>
          <a:xfrm>
            <a:off x="17184107" y="4727447"/>
            <a:ext cx="184888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혈전</a:t>
            </a:r>
            <a:r>
              <a: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용해</a:t>
            </a:r>
            <a:endParaRPr lang="en-US" altLang="ko-KR" dirty="0">
              <a:solidFill>
                <a:schemeClr val="tx1">
                  <a:lumMod val="85000"/>
                  <a:lumOff val="15000"/>
                </a:schemeClr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or</a:t>
            </a:r>
          </a:p>
          <a:p>
            <a:pPr algn="ctr"/>
            <a:r>
              <a: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혈전</a:t>
            </a:r>
            <a:r>
              <a: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제거</a:t>
            </a:r>
            <a:endParaRPr lang="en-US" altLang="ko-KR" dirty="0">
              <a:solidFill>
                <a:schemeClr val="tx1">
                  <a:lumMod val="85000"/>
                  <a:lumOff val="15000"/>
                </a:schemeClr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endParaRPr lang="en-US" altLang="ko-KR" sz="50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en-US" altLang="ko-KR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1</a:t>
            </a:r>
            <a:r>
              <a:rPr lang="ko-KR" altLang="en-US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년 안</a:t>
            </a:r>
            <a:r>
              <a: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에 </a:t>
            </a:r>
            <a:r>
              <a:rPr lang="ko-KR" altLang="en-US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하나만 받아도</a:t>
            </a:r>
            <a:r>
              <a: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 </a:t>
            </a:r>
            <a:r>
              <a: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보장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9CB9A0E-3036-444D-8AD6-9CB7825C4EF3}"/>
              </a:ext>
            </a:extLst>
          </p:cNvPr>
          <p:cNvSpPr txBox="1"/>
          <p:nvPr/>
        </p:nvSpPr>
        <p:spPr>
          <a:xfrm>
            <a:off x="16725900" y="5296014"/>
            <a:ext cx="7018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>
                <a:solidFill>
                  <a:srgbClr val="D82E3D"/>
                </a:solidFill>
                <a:latin typeface="카페24 빛나는별" pitchFamily="2" charset="-127"/>
                <a:ea typeface="카페24 빛나는별" pitchFamily="2" charset="-127"/>
              </a:rPr>
              <a:t>vs</a:t>
            </a:r>
            <a:endParaRPr lang="ko-KR" altLang="en-US" sz="2800" dirty="0">
              <a:solidFill>
                <a:srgbClr val="D82E3D"/>
              </a:solidFill>
              <a:latin typeface="카페24 빛나는별" pitchFamily="2" charset="-127"/>
              <a:ea typeface="카페24 빛나는별" pitchFamily="2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01E04FD3-7527-4DB9-A9BF-21EDEC9AF847}"/>
              </a:ext>
            </a:extLst>
          </p:cNvPr>
          <p:cNvSpPr/>
          <p:nvPr/>
        </p:nvSpPr>
        <p:spPr>
          <a:xfrm>
            <a:off x="14910303" y="4255533"/>
            <a:ext cx="4289831" cy="2099991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FCB96F9D-B8C4-4878-8F69-E6385C6B072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990" flipH="1">
            <a:off x="14462503" y="5199184"/>
            <a:ext cx="540001" cy="451198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6EAC814A-6C7D-464B-83DC-6F9C75A7ECE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7548" y="45426"/>
            <a:ext cx="9388654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2359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22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821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821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신담보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2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대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치단비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58B009D-370A-41C3-8CFC-8386F040F53B}"/>
              </a:ext>
            </a:extLst>
          </p:cNvPr>
          <p:cNvSpPr txBox="1"/>
          <p:nvPr/>
        </p:nvSpPr>
        <p:spPr>
          <a:xfrm>
            <a:off x="9857906" y="1009362"/>
            <a:ext cx="9027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둘 중 하나만 받으면 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보장이 안 된다고요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?</a:t>
            </a:r>
            <a:endParaRPr lang="ko-KR" altLang="en-US" sz="3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20D44C1C-D0E0-4B08-9474-232D096BB5BB}"/>
              </a:ext>
            </a:extLst>
          </p:cNvPr>
          <p:cNvSpPr/>
          <p:nvPr/>
        </p:nvSpPr>
        <p:spPr>
          <a:xfrm>
            <a:off x="12363894" y="760412"/>
            <a:ext cx="4015462" cy="23135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2</a:t>
            </a:r>
            <a:r>
              <a:rPr lang="ko-KR" altLang="en-US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대 </a:t>
            </a:r>
            <a:r>
              <a:rPr lang="ko-KR" altLang="en-US" sz="1200" dirty="0" err="1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치단비</a:t>
            </a:r>
            <a:r>
              <a:rPr lang="ko-KR" altLang="en-US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포인트 ② </a:t>
            </a:r>
            <a:r>
              <a:rPr lang="en-US" altLang="ko-KR" sz="1200" dirty="0">
                <a:solidFill>
                  <a:srgbClr val="FFFF00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1</a:t>
            </a:r>
            <a:r>
              <a:rPr lang="ko-KR" altLang="en-US" sz="1200" dirty="0">
                <a:solidFill>
                  <a:srgbClr val="FFFF00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가지 치료만 받아도 </a:t>
            </a:r>
            <a:r>
              <a:rPr lang="ko-KR" altLang="en-US" sz="1200" dirty="0">
                <a:solidFill>
                  <a:schemeClr val="bg1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보장 가능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D077288-3544-4E5F-BDC4-E0BFF305484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5971" b="44723"/>
          <a:stretch/>
        </p:blipFill>
        <p:spPr>
          <a:xfrm>
            <a:off x="10331754" y="1857374"/>
            <a:ext cx="8079742" cy="4308773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D2C021E-1A45-4957-8E36-AB0A65B4EA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1760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140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38117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993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96944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96944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신담보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2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대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치단비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CDFF52-7E59-462A-AA16-CEBAFF285637}"/>
              </a:ext>
            </a:extLst>
          </p:cNvPr>
          <p:cNvSpPr txBox="1"/>
          <p:nvPr/>
        </p:nvSpPr>
        <p:spPr>
          <a:xfrm>
            <a:off x="10005556" y="866278"/>
            <a:ext cx="9027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혈관 </a:t>
            </a:r>
            <a:r>
              <a:rPr lang="ko-KR" altLang="en-US" sz="3600" spc="-150" dirty="0" err="1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재개통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 치료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에 대해 알아봅시다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55567317-049F-4A5F-80FF-B1AF30BA73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5057" y="1666195"/>
            <a:ext cx="1307849" cy="1307849"/>
          </a:xfrm>
          <a:prstGeom prst="rect">
            <a:avLst/>
          </a:prstGeom>
        </p:spPr>
      </p:pic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7C872C04-984A-404A-BF62-815C5B9C106E}"/>
              </a:ext>
            </a:extLst>
          </p:cNvPr>
          <p:cNvSpPr/>
          <p:nvPr/>
        </p:nvSpPr>
        <p:spPr>
          <a:xfrm>
            <a:off x="11975214" y="1947722"/>
            <a:ext cx="6955741" cy="75307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이등변 삼각형 18">
            <a:extLst>
              <a:ext uri="{FF2B5EF4-FFF2-40B4-BE49-F238E27FC236}">
                <a16:creationId xmlns:a16="http://schemas.microsoft.com/office/drawing/2014/main" id="{08C3F923-3F25-42E2-830F-394E620E4273}"/>
              </a:ext>
            </a:extLst>
          </p:cNvPr>
          <p:cNvSpPr/>
          <p:nvPr/>
        </p:nvSpPr>
        <p:spPr>
          <a:xfrm rot="13400686">
            <a:off x="12049270" y="2529347"/>
            <a:ext cx="319884" cy="342900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28653E3-5170-48A9-9EC7-E18EA3130EB4}"/>
              </a:ext>
            </a:extLst>
          </p:cNvPr>
          <p:cNvSpPr txBox="1"/>
          <p:nvPr/>
        </p:nvSpPr>
        <p:spPr>
          <a:xfrm>
            <a:off x="12060066" y="2043572"/>
            <a:ext cx="6489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“</a:t>
            </a:r>
            <a:r>
              <a:rPr lang="ko-KR" altLang="en-US" sz="1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뇌졸중</a:t>
            </a:r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은 우리나라에서 </a:t>
            </a:r>
            <a:r>
              <a:rPr lang="en-US" altLang="ko-KR" sz="1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12</a:t>
            </a:r>
            <a:r>
              <a:rPr lang="ko-KR" altLang="en-US" sz="1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분에 </a:t>
            </a:r>
            <a:r>
              <a:rPr lang="en-US" altLang="ko-KR" sz="1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1</a:t>
            </a:r>
            <a:r>
              <a:rPr lang="ko-KR" altLang="en-US" sz="1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명</a:t>
            </a:r>
            <a:r>
              <a:rPr lang="en-US" altLang="ko-KR" sz="1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, </a:t>
            </a:r>
            <a:r>
              <a:rPr lang="ko-KR" altLang="en-US" sz="1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매년 </a:t>
            </a:r>
            <a:r>
              <a:rPr lang="en-US" altLang="ko-KR" sz="1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10</a:t>
            </a:r>
            <a:r>
              <a:rPr lang="ko-KR" altLang="en-US" sz="1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만 명 </a:t>
            </a:r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넘게 발생하는 매우 흔한 질환</a:t>
            </a:r>
            <a:endParaRPr lang="en-US" altLang="ko-KR" sz="140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의학 발달로 사망률은 떨어졌지만</a:t>
            </a:r>
            <a:r>
              <a:rPr lang="en-US" altLang="ko-KR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, </a:t>
            </a:r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그만큼 </a:t>
            </a:r>
            <a:r>
              <a:rPr lang="ko-KR" altLang="en-US" sz="1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후속 치료비용이 가족에게 큰 부담</a:t>
            </a:r>
            <a:r>
              <a:rPr lang="en-US" altLang="ko-KR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921504-9385-45BF-89A4-F928508958AA}"/>
              </a:ext>
            </a:extLst>
          </p:cNvPr>
          <p:cNvSpPr txBox="1"/>
          <p:nvPr/>
        </p:nvSpPr>
        <p:spPr>
          <a:xfrm>
            <a:off x="9980466" y="2947597"/>
            <a:ext cx="20370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서울대학교 이</a:t>
            </a:r>
            <a:r>
              <a:rPr lang="en-US" altLang="ko-KR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O</a:t>
            </a:r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훈 교수</a:t>
            </a:r>
            <a:endParaRPr lang="en-US" altLang="ko-KR" sz="140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05562B95-A505-4EA2-86C2-8F21E09D9919}"/>
              </a:ext>
            </a:extLst>
          </p:cNvPr>
          <p:cNvSpPr/>
          <p:nvPr/>
        </p:nvSpPr>
        <p:spPr>
          <a:xfrm>
            <a:off x="10157934" y="4946361"/>
            <a:ext cx="1494972" cy="1388230"/>
          </a:xfrm>
          <a:prstGeom prst="rect">
            <a:avLst/>
          </a:prstGeom>
          <a:solidFill>
            <a:srgbClr val="006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혈관</a:t>
            </a:r>
            <a:endParaRPr lang="en-US" altLang="ko-KR" sz="2400" dirty="0"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r>
              <a:rPr lang="ko-KR" altLang="en-US" sz="2400" dirty="0" err="1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재개통</a:t>
            </a:r>
            <a:endParaRPr lang="en-US" altLang="ko-KR" sz="2400" dirty="0"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r>
              <a:rPr lang="ko-KR" altLang="en-US" sz="2400" dirty="0" err="1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치료란</a:t>
            </a:r>
            <a:r>
              <a:rPr lang="en-US" altLang="ko-KR" sz="2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?</a:t>
            </a:r>
            <a:endParaRPr lang="ko-KR" altLang="en-US" sz="2400" dirty="0"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5304F065-5DCD-4FD1-81D9-137FAE44C2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9937" y="3200996"/>
            <a:ext cx="1073160" cy="1073160"/>
          </a:xfrm>
          <a:prstGeom prst="rect">
            <a:avLst/>
          </a:prstGeom>
        </p:spPr>
      </p:pic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BADF15D3-45AE-407E-8068-8B141286C988}"/>
              </a:ext>
            </a:extLst>
          </p:cNvPr>
          <p:cNvSpPr/>
          <p:nvPr/>
        </p:nvSpPr>
        <p:spPr>
          <a:xfrm>
            <a:off x="10479883" y="3356284"/>
            <a:ext cx="6955741" cy="75307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이등변 삼각형 25">
            <a:extLst>
              <a:ext uri="{FF2B5EF4-FFF2-40B4-BE49-F238E27FC236}">
                <a16:creationId xmlns:a16="http://schemas.microsoft.com/office/drawing/2014/main" id="{EA681701-4E3B-4DBD-B228-AE3DC5BF4BE0}"/>
              </a:ext>
            </a:extLst>
          </p:cNvPr>
          <p:cNvSpPr/>
          <p:nvPr/>
        </p:nvSpPr>
        <p:spPr>
          <a:xfrm rot="3109734">
            <a:off x="17275682" y="3416533"/>
            <a:ext cx="319884" cy="342900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C5E7F96-A952-4E83-BAC9-32322CB8D51E}"/>
              </a:ext>
            </a:extLst>
          </p:cNvPr>
          <p:cNvSpPr txBox="1"/>
          <p:nvPr/>
        </p:nvSpPr>
        <p:spPr>
          <a:xfrm>
            <a:off x="10755588" y="3441301"/>
            <a:ext cx="6489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“</a:t>
            </a:r>
            <a:r>
              <a:rPr lang="ko-KR" altLang="en-US" sz="1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혈관 </a:t>
            </a:r>
            <a:r>
              <a:rPr lang="ko-KR" altLang="en-US" sz="1400" dirty="0" err="1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재개통</a:t>
            </a:r>
            <a:r>
              <a:rPr lang="ko-KR" altLang="en-US" sz="1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 치료</a:t>
            </a:r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는 빠른 시간 내에 막힌 </a:t>
            </a:r>
            <a:r>
              <a:rPr lang="ko-KR" altLang="en-US" sz="1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혈관을 </a:t>
            </a:r>
            <a:r>
              <a:rPr lang="ko-KR" altLang="en-US" sz="1400" dirty="0" err="1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재개통</a:t>
            </a:r>
            <a:r>
              <a:rPr lang="ko-KR" altLang="en-US" sz="1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 시킴</a:t>
            </a:r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으로써</a:t>
            </a:r>
            <a:r>
              <a:rPr lang="en-US" altLang="ko-KR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환자에게 매우 중요한 </a:t>
            </a:r>
            <a:r>
              <a:rPr lang="en-US" altLang="ko-KR" sz="1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24</a:t>
            </a:r>
            <a:r>
              <a:rPr lang="ko-KR" altLang="en-US" sz="1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시간 고위험 시기</a:t>
            </a:r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에 영향을 주며 </a:t>
            </a:r>
            <a:r>
              <a:rPr lang="ko-KR" altLang="en-US" sz="1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예후 향상에 긍정적인 필수 치료</a:t>
            </a:r>
            <a:r>
              <a:rPr lang="en-US" altLang="ko-KR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”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DB191AC-0A01-4F19-A1C6-39D4E8ECA0E4}"/>
              </a:ext>
            </a:extLst>
          </p:cNvPr>
          <p:cNvSpPr txBox="1"/>
          <p:nvPr/>
        </p:nvSpPr>
        <p:spPr>
          <a:xfrm>
            <a:off x="17126456" y="4265106"/>
            <a:ext cx="2234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연세대학교 남</a:t>
            </a:r>
            <a:r>
              <a:rPr lang="en-US" altLang="ko-KR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O</a:t>
            </a:r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석 연구원</a:t>
            </a:r>
            <a:endParaRPr lang="en-US" altLang="ko-KR" sz="140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F530BF57-A667-43A3-B5EC-91BACC462C2D}"/>
              </a:ext>
            </a:extLst>
          </p:cNvPr>
          <p:cNvSpPr/>
          <p:nvPr/>
        </p:nvSpPr>
        <p:spPr>
          <a:xfrm>
            <a:off x="11767941" y="4946361"/>
            <a:ext cx="7163013" cy="582469"/>
          </a:xfrm>
          <a:prstGeom prst="rect">
            <a:avLst/>
          </a:prstGeom>
          <a:solidFill>
            <a:schemeClr val="bg1"/>
          </a:solidFill>
          <a:ln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약물을 투여하는 </a:t>
            </a:r>
            <a:r>
              <a:rPr lang="ko-KR" altLang="en-US" sz="16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혈전용해술</a:t>
            </a:r>
            <a:r>
              <a:rPr lang="ko-KR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과 기구로 혈전을 제거하는 </a:t>
            </a:r>
            <a:r>
              <a:rPr lang="ko-KR" altLang="en-US" sz="16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혈전제거술</a:t>
            </a:r>
            <a:r>
              <a:rPr lang="ko-KR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을 통칭</a:t>
            </a: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8B71E8DB-415C-47ED-8858-37FEAD0ED290}"/>
              </a:ext>
            </a:extLst>
          </p:cNvPr>
          <p:cNvSpPr/>
          <p:nvPr/>
        </p:nvSpPr>
        <p:spPr>
          <a:xfrm>
            <a:off x="11767941" y="5707504"/>
            <a:ext cx="2861705" cy="582469"/>
          </a:xfrm>
          <a:prstGeom prst="rect">
            <a:avLst/>
          </a:prstGeom>
          <a:solidFill>
            <a:schemeClr val="bg1"/>
          </a:solidFill>
          <a:ln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상급종합병원 </a:t>
            </a:r>
            <a:r>
              <a: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+ </a:t>
            </a:r>
            <a:r>
              <a:rPr lang="ko-KR" altLang="en-US" sz="16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종합병원</a:t>
            </a:r>
            <a:r>
              <a:rPr lang="ko-KR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확대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4CA7E7FA-83FE-46DF-80B6-E6512E366873}"/>
              </a:ext>
            </a:extLst>
          </p:cNvPr>
          <p:cNvSpPr/>
          <p:nvPr/>
        </p:nvSpPr>
        <p:spPr>
          <a:xfrm>
            <a:off x="14744681" y="5707504"/>
            <a:ext cx="2861705" cy="582469"/>
          </a:xfrm>
          <a:prstGeom prst="rect">
            <a:avLst/>
          </a:prstGeom>
          <a:solidFill>
            <a:schemeClr val="bg1"/>
          </a:solidFill>
          <a:ln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2015</a:t>
            </a:r>
            <a:r>
              <a:rPr lang="ko-KR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년 이후 </a:t>
            </a:r>
            <a:r>
              <a:rPr lang="ko-KR" altLang="en-US" sz="16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지속 증가 </a:t>
            </a:r>
            <a:r>
              <a:rPr lang="ko-KR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추세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6864FA8F-145B-433D-ADF6-0266EF46E345}"/>
              </a:ext>
            </a:extLst>
          </p:cNvPr>
          <p:cNvSpPr/>
          <p:nvPr/>
        </p:nvSpPr>
        <p:spPr>
          <a:xfrm>
            <a:off x="17721421" y="5707504"/>
            <a:ext cx="1209533" cy="582469"/>
          </a:xfrm>
          <a:prstGeom prst="rect">
            <a:avLst/>
          </a:prstGeom>
          <a:solidFill>
            <a:schemeClr val="bg1"/>
          </a:solidFill>
          <a:ln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뇌졸중</a:t>
            </a:r>
            <a:endParaRPr lang="en-US" altLang="ko-KR" sz="160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en-US" altLang="ko-KR" sz="16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5</a:t>
            </a:r>
            <a:r>
              <a:rPr lang="ko-KR" altLang="en-US" sz="16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명 중 </a:t>
            </a:r>
            <a:r>
              <a:rPr lang="en-US" altLang="ko-KR" sz="16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1</a:t>
            </a:r>
            <a:r>
              <a:rPr lang="ko-KR" altLang="en-US" sz="16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명</a:t>
            </a: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E9B2ED16-7CAA-4B00-93F8-53D0A20A03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438" y="45426"/>
            <a:ext cx="9528874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7454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22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821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821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신담보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2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대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치단비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CDFF52-7E59-462A-AA16-CEBAFF285637}"/>
              </a:ext>
            </a:extLst>
          </p:cNvPr>
          <p:cNvSpPr txBox="1"/>
          <p:nvPr/>
        </p:nvSpPr>
        <p:spPr>
          <a:xfrm>
            <a:off x="9857906" y="866278"/>
            <a:ext cx="9027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늘어나는 </a:t>
            </a:r>
            <a:r>
              <a:rPr lang="ko-KR" altLang="en-US" sz="3600" spc="-150" dirty="0" err="1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뇌심질환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,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치료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포인트는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?</a:t>
            </a:r>
            <a:endParaRPr lang="ko-KR" altLang="en-US" sz="3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2218785E-3C2A-48A8-97EA-8D7F05D7EE82}"/>
              </a:ext>
            </a:extLst>
          </p:cNvPr>
          <p:cNvGrpSpPr/>
          <p:nvPr/>
        </p:nvGrpSpPr>
        <p:grpSpPr>
          <a:xfrm>
            <a:off x="10676565" y="1910483"/>
            <a:ext cx="7390120" cy="2370401"/>
            <a:chOff x="1146814" y="1919830"/>
            <a:chExt cx="7390120" cy="2370401"/>
          </a:xfrm>
        </p:grpSpPr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E9BFE3C2-C44F-4901-9356-9B4D2A16EE0B}"/>
                </a:ext>
              </a:extLst>
            </p:cNvPr>
            <p:cNvSpPr/>
            <p:nvPr/>
          </p:nvSpPr>
          <p:spPr>
            <a:xfrm>
              <a:off x="1146815" y="2406262"/>
              <a:ext cx="2326741" cy="188396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6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7B61CB6C-A502-46E0-B49B-31B262441A7C}"/>
                </a:ext>
              </a:extLst>
            </p:cNvPr>
            <p:cNvSpPr/>
            <p:nvPr/>
          </p:nvSpPr>
          <p:spPr>
            <a:xfrm>
              <a:off x="3678504" y="2406262"/>
              <a:ext cx="2326741" cy="188396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6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id="{D32E70D5-35F0-4F67-AFE4-2170F8EBEC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05990" flipH="1">
              <a:off x="3334885" y="3149615"/>
              <a:ext cx="482290" cy="402977"/>
            </a:xfrm>
            <a:prstGeom prst="rect">
              <a:avLst/>
            </a:prstGeom>
          </p:spPr>
        </p:pic>
        <p:sp>
          <p:nvSpPr>
            <p:cNvPr id="31" name="직사각형 30">
              <a:extLst>
                <a:ext uri="{FF2B5EF4-FFF2-40B4-BE49-F238E27FC236}">
                  <a16:creationId xmlns:a16="http://schemas.microsoft.com/office/drawing/2014/main" id="{888044E5-A390-4A9D-B96B-6F3AF59A3C54}"/>
                </a:ext>
              </a:extLst>
            </p:cNvPr>
            <p:cNvSpPr/>
            <p:nvPr/>
          </p:nvSpPr>
          <p:spPr>
            <a:xfrm>
              <a:off x="1146814" y="1919830"/>
              <a:ext cx="2326741" cy="334030"/>
            </a:xfrm>
            <a:prstGeom prst="rect">
              <a:avLst/>
            </a:prstGeom>
            <a:solidFill>
              <a:srgbClr val="006838"/>
            </a:solidFill>
            <a:ln w="38100">
              <a:solidFill>
                <a:srgbClr val="006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늘어나는 발병률</a:t>
              </a:r>
            </a:p>
          </p:txBody>
        </p:sp>
        <p:sp>
          <p:nvSpPr>
            <p:cNvPr id="35" name="사각형: 둥근 모서리 34">
              <a:extLst>
                <a:ext uri="{FF2B5EF4-FFF2-40B4-BE49-F238E27FC236}">
                  <a16:creationId xmlns:a16="http://schemas.microsoft.com/office/drawing/2014/main" id="{FCBEA272-0DC5-4C8D-AADD-28E49FBC3F54}"/>
                </a:ext>
              </a:extLst>
            </p:cNvPr>
            <p:cNvSpPr/>
            <p:nvPr/>
          </p:nvSpPr>
          <p:spPr>
            <a:xfrm>
              <a:off x="1553968" y="2531284"/>
              <a:ext cx="1512431" cy="23135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dirty="0">
                  <a:solidFill>
                    <a:schemeClr val="bg1"/>
                  </a:solidFill>
                  <a:latin typeface="에스코어 드림 3 Light" panose="020B0303030302020204" pitchFamily="34" charset="-127"/>
                  <a:ea typeface="에스코어 드림 3 Light" panose="020B0303030302020204" pitchFamily="34" charset="-127"/>
                </a:rPr>
                <a:t>뇌졸중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5D3748B-66DF-4EE2-88CB-309C85204140}"/>
                </a:ext>
              </a:extLst>
            </p:cNvPr>
            <p:cNvSpPr txBox="1"/>
            <p:nvPr/>
          </p:nvSpPr>
          <p:spPr>
            <a:xfrm>
              <a:off x="1327885" y="2767594"/>
              <a:ext cx="18650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연간 </a:t>
              </a:r>
              <a:r>
                <a:rPr lang="en-US" altLang="ko-KR" dirty="0">
                  <a:solidFill>
                    <a:srgbClr val="006838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11</a:t>
              </a:r>
              <a:r>
                <a:rPr lang="ko-KR" altLang="en-US" dirty="0">
                  <a:solidFill>
                    <a:srgbClr val="006838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만명 </a:t>
              </a:r>
            </a:p>
          </p:txBody>
        </p:sp>
        <p:sp>
          <p:nvSpPr>
            <p:cNvPr id="36" name="사각형: 둥근 모서리 35">
              <a:extLst>
                <a:ext uri="{FF2B5EF4-FFF2-40B4-BE49-F238E27FC236}">
                  <a16:creationId xmlns:a16="http://schemas.microsoft.com/office/drawing/2014/main" id="{66F07753-2C41-4980-AB1C-3851C554279B}"/>
                </a:ext>
              </a:extLst>
            </p:cNvPr>
            <p:cNvSpPr/>
            <p:nvPr/>
          </p:nvSpPr>
          <p:spPr>
            <a:xfrm>
              <a:off x="1553968" y="3225379"/>
              <a:ext cx="1512431" cy="23135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dirty="0">
                  <a:solidFill>
                    <a:schemeClr val="bg1"/>
                  </a:solidFill>
                  <a:latin typeface="에스코어 드림 3 Light" panose="020B0303030302020204" pitchFamily="34" charset="-127"/>
                  <a:ea typeface="에스코어 드림 3 Light" panose="020B0303030302020204" pitchFamily="34" charset="-127"/>
                </a:rPr>
                <a:t>심근경색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20801DE-F577-4292-90A0-B39681D37D15}"/>
                </a:ext>
              </a:extLst>
            </p:cNvPr>
            <p:cNvSpPr txBox="1"/>
            <p:nvPr/>
          </p:nvSpPr>
          <p:spPr>
            <a:xfrm>
              <a:off x="1327885" y="3458156"/>
              <a:ext cx="18650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연간 </a:t>
              </a:r>
              <a:r>
                <a:rPr lang="en-US" altLang="ko-KR" dirty="0">
                  <a:solidFill>
                    <a:srgbClr val="006838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4</a:t>
              </a:r>
              <a:r>
                <a:rPr lang="ko-KR" altLang="en-US" dirty="0">
                  <a:solidFill>
                    <a:srgbClr val="006838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만명 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BFC0484-995B-4C25-9F2C-B84A39FA19C1}"/>
                </a:ext>
              </a:extLst>
            </p:cNvPr>
            <p:cNvSpPr txBox="1"/>
            <p:nvPr/>
          </p:nvSpPr>
          <p:spPr>
            <a:xfrm>
              <a:off x="1327885" y="3804130"/>
              <a:ext cx="2037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>
                  <a:latin typeface="카페24 빛나는별" pitchFamily="2" charset="-127"/>
                  <a:ea typeface="카페24 빛나는별" pitchFamily="2" charset="-127"/>
                </a:rPr>
                <a:t>5</a:t>
              </a:r>
              <a:r>
                <a:rPr lang="ko-KR" altLang="en-US" dirty="0">
                  <a:latin typeface="카페24 빛나는별" pitchFamily="2" charset="-127"/>
                  <a:ea typeface="카페24 빛나는별" pitchFamily="2" charset="-127"/>
                </a:rPr>
                <a:t>년 전보다 </a:t>
              </a:r>
              <a:r>
                <a:rPr lang="ko-KR" altLang="en-US" sz="2400" dirty="0">
                  <a:solidFill>
                    <a:srgbClr val="D82E3D"/>
                  </a:solidFill>
                  <a:latin typeface="카페24 빛나는별" pitchFamily="2" charset="-127"/>
                  <a:ea typeface="카페24 빛나는별" pitchFamily="2" charset="-127"/>
                </a:rPr>
                <a:t>약 </a:t>
              </a:r>
              <a:r>
                <a:rPr lang="en-US" altLang="ko-KR" sz="2400" dirty="0">
                  <a:solidFill>
                    <a:srgbClr val="D82E3D"/>
                  </a:solidFill>
                  <a:latin typeface="카페24 빛나는별" pitchFamily="2" charset="-127"/>
                  <a:ea typeface="카페24 빛나는별" pitchFamily="2" charset="-127"/>
                </a:rPr>
                <a:t>53% </a:t>
              </a:r>
              <a:r>
                <a:rPr lang="ko-KR" altLang="en-US" sz="2400" dirty="0">
                  <a:solidFill>
                    <a:srgbClr val="D82E3D"/>
                  </a:solidFill>
                  <a:latin typeface="카페24 빛나는별" pitchFamily="2" charset="-127"/>
                  <a:ea typeface="카페24 빛나는별" pitchFamily="2" charset="-127"/>
                </a:rPr>
                <a:t>증가</a:t>
              </a:r>
              <a:endParaRPr lang="ko-KR" altLang="en-US" dirty="0">
                <a:solidFill>
                  <a:srgbClr val="D82E3D"/>
                </a:solidFill>
                <a:latin typeface="카페24 빛나는별" pitchFamily="2" charset="-127"/>
                <a:ea typeface="카페24 빛나는별" pitchFamily="2" charset="-127"/>
              </a:endParaRPr>
            </a:p>
          </p:txBody>
        </p:sp>
        <p:sp>
          <p:nvSpPr>
            <p:cNvPr id="38" name="직사각형 37">
              <a:extLst>
                <a:ext uri="{FF2B5EF4-FFF2-40B4-BE49-F238E27FC236}">
                  <a16:creationId xmlns:a16="http://schemas.microsoft.com/office/drawing/2014/main" id="{AC9AA28D-0236-4BB0-9A39-57F807187625}"/>
                </a:ext>
              </a:extLst>
            </p:cNvPr>
            <p:cNvSpPr/>
            <p:nvPr/>
          </p:nvSpPr>
          <p:spPr>
            <a:xfrm>
              <a:off x="3678504" y="1919830"/>
              <a:ext cx="2326741" cy="334030"/>
            </a:xfrm>
            <a:prstGeom prst="rect">
              <a:avLst/>
            </a:prstGeom>
            <a:solidFill>
              <a:srgbClr val="006838"/>
            </a:solidFill>
            <a:ln w="38100">
              <a:solidFill>
                <a:srgbClr val="006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err="1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재개통</a:t>
              </a:r>
              <a:r>
                <a:rPr lang="ko-KR" altLang="en-US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 치료도 증가</a:t>
              </a:r>
            </a:p>
          </p:txBody>
        </p:sp>
        <p:sp>
          <p:nvSpPr>
            <p:cNvPr id="45" name="사각형: 둥근 모서리 44">
              <a:extLst>
                <a:ext uri="{FF2B5EF4-FFF2-40B4-BE49-F238E27FC236}">
                  <a16:creationId xmlns:a16="http://schemas.microsoft.com/office/drawing/2014/main" id="{30CA6B69-3C27-40B0-AE04-F4DCFD230F7E}"/>
                </a:ext>
              </a:extLst>
            </p:cNvPr>
            <p:cNvSpPr/>
            <p:nvPr/>
          </p:nvSpPr>
          <p:spPr>
            <a:xfrm>
              <a:off x="4085661" y="2524857"/>
              <a:ext cx="1512431" cy="23135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dirty="0">
                  <a:solidFill>
                    <a:schemeClr val="bg1"/>
                  </a:solidFill>
                  <a:latin typeface="에스코어 드림 3 Light" panose="020B0303030302020204" pitchFamily="34" charset="-127"/>
                  <a:ea typeface="에스코어 드림 3 Light" panose="020B0303030302020204" pitchFamily="34" charset="-127"/>
                </a:rPr>
                <a:t>뇌심 환자 중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E3B4C7C-B983-4896-BBB6-45770BA359B9}"/>
                </a:ext>
              </a:extLst>
            </p:cNvPr>
            <p:cNvSpPr txBox="1"/>
            <p:nvPr/>
          </p:nvSpPr>
          <p:spPr>
            <a:xfrm>
              <a:off x="3823359" y="2761167"/>
              <a:ext cx="20008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약</a:t>
              </a:r>
              <a:r>
                <a:rPr lang="ko-KR" altLang="en-US" sz="2400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 </a:t>
              </a:r>
              <a:r>
                <a:rPr lang="en-US" altLang="ko-KR" sz="2400" dirty="0">
                  <a:solidFill>
                    <a:srgbClr val="006838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30% </a:t>
              </a:r>
              <a:r>
                <a:rPr lang="ko-KR" altLang="en-US" sz="2400" dirty="0">
                  <a:solidFill>
                    <a:srgbClr val="006838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이상 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6A72F4ED-DCF7-41A7-B762-A182E54BBE5E}"/>
                </a:ext>
              </a:extLst>
            </p:cNvPr>
            <p:cNvSpPr txBox="1"/>
            <p:nvPr/>
          </p:nvSpPr>
          <p:spPr>
            <a:xfrm>
              <a:off x="3823359" y="3804130"/>
              <a:ext cx="2037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>
                  <a:latin typeface="카페24 빛나는별" pitchFamily="2" charset="-127"/>
                  <a:ea typeface="카페24 빛나는별" pitchFamily="2" charset="-127"/>
                </a:rPr>
                <a:t>5</a:t>
              </a:r>
              <a:r>
                <a:rPr lang="ko-KR" altLang="en-US" dirty="0">
                  <a:latin typeface="카페24 빛나는별" pitchFamily="2" charset="-127"/>
                  <a:ea typeface="카페24 빛나는별" pitchFamily="2" charset="-127"/>
                </a:rPr>
                <a:t>년 전보다 </a:t>
              </a:r>
              <a:r>
                <a:rPr lang="ko-KR" altLang="en-US" sz="2400" dirty="0">
                  <a:solidFill>
                    <a:srgbClr val="D82E3D"/>
                  </a:solidFill>
                  <a:latin typeface="카페24 빛나는별" pitchFamily="2" charset="-127"/>
                  <a:ea typeface="카페24 빛나는별" pitchFamily="2" charset="-127"/>
                </a:rPr>
                <a:t>약 </a:t>
              </a:r>
              <a:r>
                <a:rPr lang="en-US" altLang="ko-KR" sz="2400" dirty="0">
                  <a:solidFill>
                    <a:srgbClr val="D82E3D"/>
                  </a:solidFill>
                  <a:latin typeface="카페24 빛나는별" pitchFamily="2" charset="-127"/>
                  <a:ea typeface="카페24 빛나는별" pitchFamily="2" charset="-127"/>
                </a:rPr>
                <a:t>2</a:t>
              </a:r>
              <a:r>
                <a:rPr lang="ko-KR" altLang="en-US" sz="2400" dirty="0">
                  <a:solidFill>
                    <a:srgbClr val="D82E3D"/>
                  </a:solidFill>
                  <a:latin typeface="카페24 빛나는별" pitchFamily="2" charset="-127"/>
                  <a:ea typeface="카페24 빛나는별" pitchFamily="2" charset="-127"/>
                </a:rPr>
                <a:t>배</a:t>
              </a:r>
              <a:r>
                <a:rPr lang="en-US" altLang="ko-KR" sz="2400" dirty="0">
                  <a:solidFill>
                    <a:srgbClr val="D82E3D"/>
                  </a:solidFill>
                  <a:latin typeface="카페24 빛나는별" pitchFamily="2" charset="-127"/>
                  <a:ea typeface="카페24 빛나는별" pitchFamily="2" charset="-127"/>
                </a:rPr>
                <a:t> </a:t>
              </a:r>
              <a:r>
                <a:rPr lang="ko-KR" altLang="en-US" sz="2400" dirty="0">
                  <a:solidFill>
                    <a:srgbClr val="D82E3D"/>
                  </a:solidFill>
                  <a:latin typeface="카페24 빛나는별" pitchFamily="2" charset="-127"/>
                  <a:ea typeface="카페24 빛나는별" pitchFamily="2" charset="-127"/>
                </a:rPr>
                <a:t>증가</a:t>
              </a:r>
              <a:endParaRPr lang="ko-KR" altLang="en-US" dirty="0">
                <a:solidFill>
                  <a:srgbClr val="D82E3D"/>
                </a:solidFill>
                <a:latin typeface="카페24 빛나는별" pitchFamily="2" charset="-127"/>
                <a:ea typeface="카페24 빛나는별" pitchFamily="2" charset="-127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A4304BA-0A5F-41E9-A84C-468EC518D09A}"/>
                </a:ext>
              </a:extLst>
            </p:cNvPr>
            <p:cNvSpPr txBox="1"/>
            <p:nvPr/>
          </p:nvSpPr>
          <p:spPr>
            <a:xfrm>
              <a:off x="3823359" y="3245552"/>
              <a:ext cx="20008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치료 표준화로</a:t>
              </a:r>
              <a:endParaRPr lang="en-US" altLang="ko-KR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endParaRPr>
            </a:p>
            <a:p>
              <a:pPr algn="ctr"/>
              <a:r>
                <a:rPr lang="ko-KR" altLang="en-US" sz="1400" dirty="0">
                  <a:solidFill>
                    <a:srgbClr val="006838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지속 증가 예정</a:t>
              </a:r>
              <a:endParaRPr lang="ko-KR" altLang="en-US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endParaRPr>
            </a:p>
          </p:txBody>
        </p:sp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A1E910FE-0F77-4494-B878-8C16F6017601}"/>
                </a:ext>
              </a:extLst>
            </p:cNvPr>
            <p:cNvSpPr/>
            <p:nvPr/>
          </p:nvSpPr>
          <p:spPr>
            <a:xfrm>
              <a:off x="6210193" y="2406262"/>
              <a:ext cx="2326741" cy="188396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6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1" name="그림 50">
              <a:extLst>
                <a:ext uri="{FF2B5EF4-FFF2-40B4-BE49-F238E27FC236}">
                  <a16:creationId xmlns:a16="http://schemas.microsoft.com/office/drawing/2014/main" id="{DA0D70E6-11B2-4108-A5AB-D17B8E242C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05990" flipH="1">
              <a:off x="5866574" y="3149615"/>
              <a:ext cx="482290" cy="402977"/>
            </a:xfrm>
            <a:prstGeom prst="rect">
              <a:avLst/>
            </a:prstGeom>
          </p:spPr>
        </p:pic>
        <p:sp>
          <p:nvSpPr>
            <p:cNvPr id="52" name="직사각형 51">
              <a:extLst>
                <a:ext uri="{FF2B5EF4-FFF2-40B4-BE49-F238E27FC236}">
                  <a16:creationId xmlns:a16="http://schemas.microsoft.com/office/drawing/2014/main" id="{28E7D1F0-D191-43C8-94E6-0703A186C1CD}"/>
                </a:ext>
              </a:extLst>
            </p:cNvPr>
            <p:cNvSpPr/>
            <p:nvPr/>
          </p:nvSpPr>
          <p:spPr>
            <a:xfrm>
              <a:off x="6210193" y="1919830"/>
              <a:ext cx="2326741" cy="334030"/>
            </a:xfrm>
            <a:prstGeom prst="rect">
              <a:avLst/>
            </a:prstGeom>
            <a:solidFill>
              <a:srgbClr val="006838"/>
            </a:solidFill>
            <a:ln w="38100">
              <a:solidFill>
                <a:srgbClr val="006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필수적인 중환자실</a:t>
              </a:r>
            </a:p>
          </p:txBody>
        </p:sp>
        <p:sp>
          <p:nvSpPr>
            <p:cNvPr id="53" name="사각형: 둥근 모서리 52">
              <a:extLst>
                <a:ext uri="{FF2B5EF4-FFF2-40B4-BE49-F238E27FC236}">
                  <a16:creationId xmlns:a16="http://schemas.microsoft.com/office/drawing/2014/main" id="{1F902515-88F1-4725-8C83-9E9C5D1E3933}"/>
                </a:ext>
              </a:extLst>
            </p:cNvPr>
            <p:cNvSpPr/>
            <p:nvPr/>
          </p:nvSpPr>
          <p:spPr>
            <a:xfrm>
              <a:off x="6626446" y="2531284"/>
              <a:ext cx="1512431" cy="23135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dirty="0">
                  <a:solidFill>
                    <a:srgbClr val="FFFF00"/>
                  </a:solidFill>
                  <a:latin typeface="에스코어 드림 3 Light" panose="020B0303030302020204" pitchFamily="34" charset="-127"/>
                  <a:ea typeface="에스코어 드림 3 Light" panose="020B0303030302020204" pitchFamily="34" charset="-127"/>
                </a:rPr>
                <a:t>혈전 용해 </a:t>
              </a:r>
              <a:r>
                <a:rPr lang="ko-KR" altLang="en-US" sz="1200" dirty="0">
                  <a:solidFill>
                    <a:schemeClr val="bg1"/>
                  </a:solidFill>
                  <a:latin typeface="에스코어 드림 3 Light" panose="020B0303030302020204" pitchFamily="34" charset="-127"/>
                  <a:ea typeface="에스코어 드림 3 Light" panose="020B0303030302020204" pitchFamily="34" charset="-127"/>
                </a:rPr>
                <a:t>후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90DA1A00-92C3-4D1F-B6DE-78ACA24DEFA5}"/>
                </a:ext>
              </a:extLst>
            </p:cNvPr>
            <p:cNvSpPr txBox="1"/>
            <p:nvPr/>
          </p:nvSpPr>
          <p:spPr>
            <a:xfrm>
              <a:off x="6400363" y="2767594"/>
              <a:ext cx="18650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약 </a:t>
              </a:r>
              <a:r>
                <a:rPr lang="en-US" altLang="ko-KR" dirty="0">
                  <a:solidFill>
                    <a:srgbClr val="006838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70%</a:t>
              </a:r>
              <a:r>
                <a:rPr lang="ko-KR" altLang="en-US" dirty="0">
                  <a:solidFill>
                    <a:srgbClr val="006838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 </a:t>
              </a:r>
            </a:p>
          </p:txBody>
        </p:sp>
        <p:sp>
          <p:nvSpPr>
            <p:cNvPr id="55" name="사각형: 둥근 모서리 54">
              <a:extLst>
                <a:ext uri="{FF2B5EF4-FFF2-40B4-BE49-F238E27FC236}">
                  <a16:creationId xmlns:a16="http://schemas.microsoft.com/office/drawing/2014/main" id="{DEFB688B-0EE4-4199-8258-9B91EC698144}"/>
                </a:ext>
              </a:extLst>
            </p:cNvPr>
            <p:cNvSpPr/>
            <p:nvPr/>
          </p:nvSpPr>
          <p:spPr>
            <a:xfrm>
              <a:off x="6626446" y="3225379"/>
              <a:ext cx="1512431" cy="23135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dirty="0">
                  <a:solidFill>
                    <a:srgbClr val="FFFF00"/>
                  </a:solidFill>
                  <a:latin typeface="에스코어 드림 3 Light" panose="020B0303030302020204" pitchFamily="34" charset="-127"/>
                  <a:ea typeface="에스코어 드림 3 Light" panose="020B0303030302020204" pitchFamily="34" charset="-127"/>
                </a:rPr>
                <a:t>혈전제거</a:t>
              </a:r>
              <a:r>
                <a:rPr lang="ko-KR" altLang="en-US" sz="1200" dirty="0">
                  <a:solidFill>
                    <a:schemeClr val="bg1"/>
                  </a:solidFill>
                  <a:latin typeface="에스코어 드림 3 Light" panose="020B0303030302020204" pitchFamily="34" charset="-127"/>
                  <a:ea typeface="에스코어 드림 3 Light" panose="020B0303030302020204" pitchFamily="34" charset="-127"/>
                </a:rPr>
                <a:t> 후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2D6FC8E6-3D2E-406B-A3E9-7D0B50BD1FED}"/>
                </a:ext>
              </a:extLst>
            </p:cNvPr>
            <p:cNvSpPr txBox="1"/>
            <p:nvPr/>
          </p:nvSpPr>
          <p:spPr>
            <a:xfrm>
              <a:off x="6400363" y="3458156"/>
              <a:ext cx="18650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약 </a:t>
              </a:r>
              <a:r>
                <a:rPr lang="en-US" altLang="ko-KR" dirty="0">
                  <a:solidFill>
                    <a:srgbClr val="006838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80%</a:t>
              </a:r>
              <a:endParaRPr lang="ko-KR" altLang="en-US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9E4BD69-1A55-453A-8831-6A597C254C9A}"/>
                </a:ext>
              </a:extLst>
            </p:cNvPr>
            <p:cNvSpPr txBox="1"/>
            <p:nvPr/>
          </p:nvSpPr>
          <p:spPr>
            <a:xfrm>
              <a:off x="6400363" y="3804130"/>
              <a:ext cx="2037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400" dirty="0">
                  <a:solidFill>
                    <a:srgbClr val="FF0000"/>
                  </a:solidFill>
                  <a:latin typeface="카페24 빛나는별" pitchFamily="2" charset="-127"/>
                  <a:ea typeface="카페24 빛나는별" pitchFamily="2" charset="-127"/>
                </a:rPr>
                <a:t>중환자실</a:t>
              </a:r>
              <a:r>
                <a:rPr lang="ko-KR" altLang="en-US" sz="2400" dirty="0">
                  <a:latin typeface="카페24 빛나는별" pitchFamily="2" charset="-127"/>
                  <a:ea typeface="카페24 빛나는별" pitchFamily="2" charset="-127"/>
                </a:rPr>
                <a:t>에서 치료</a:t>
              </a:r>
              <a:endParaRPr lang="ko-KR" altLang="en-US" sz="2400" dirty="0">
                <a:solidFill>
                  <a:srgbClr val="D82E3D"/>
                </a:solidFill>
                <a:latin typeface="카페24 빛나는별" pitchFamily="2" charset="-127"/>
                <a:ea typeface="카페24 빛나는별" pitchFamily="2" charset="-127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1A36090-4140-40E0-AE0E-D293C55CF88E}"/>
              </a:ext>
            </a:extLst>
          </p:cNvPr>
          <p:cNvSpPr txBox="1"/>
          <p:nvPr/>
        </p:nvSpPr>
        <p:spPr>
          <a:xfrm>
            <a:off x="14880348" y="4331194"/>
            <a:ext cx="31863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※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출처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: CRCS-K (2023)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에스코어 드림 3 Light" panose="020B0303030302020204" pitchFamily="34" charset="-127"/>
              <a:ea typeface="에스코어 드림 3 Light" panose="020B0303030302020204" pitchFamily="34" charset="-127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363A1C0-14A1-43EC-977A-A430B86F0EC9}"/>
              </a:ext>
            </a:extLst>
          </p:cNvPr>
          <p:cNvSpPr txBox="1"/>
          <p:nvPr/>
        </p:nvSpPr>
        <p:spPr>
          <a:xfrm>
            <a:off x="9857906" y="5219147"/>
            <a:ext cx="90274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뇌심 치료에서 </a:t>
            </a:r>
            <a:r>
              <a:rPr lang="ko-KR" altLang="en-US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혈전용해</a:t>
            </a:r>
            <a:r>
              <a:rPr lang="en-US" altLang="ko-KR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 &amp; </a:t>
            </a:r>
            <a:r>
              <a:rPr lang="ko-KR" altLang="en-US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혈전제거</a:t>
            </a:r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는 지속 확대</a:t>
            </a:r>
            <a:endParaRPr lang="en-US" altLang="ko-KR" sz="28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추가로 </a:t>
            </a:r>
            <a:r>
              <a:rPr lang="ko-KR" altLang="en-US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중환자실 치료 </a:t>
            </a:r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동반 필수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AFB5B25F-2CB2-4378-B838-A4D63C0034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759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4DE5FC1D-1108-47D8-ACED-F6116021BE30}"/>
              </a:ext>
            </a:extLst>
          </p:cNvPr>
          <p:cNvGrpSpPr/>
          <p:nvPr/>
        </p:nvGrpSpPr>
        <p:grpSpPr>
          <a:xfrm>
            <a:off x="9767909" y="6519965"/>
            <a:ext cx="9217102" cy="338035"/>
            <a:chOff x="329989" y="6519965"/>
            <a:chExt cx="9217102" cy="338035"/>
          </a:xfrm>
        </p:grpSpPr>
        <p:pic>
          <p:nvPicPr>
            <p:cNvPr id="2" name="그림 1">
              <a:extLst>
                <a:ext uri="{FF2B5EF4-FFF2-40B4-BE49-F238E27FC236}">
                  <a16:creationId xmlns:a16="http://schemas.microsoft.com/office/drawing/2014/main" id="{142E1FE4-FD56-D06D-0F10-73560769D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9989" y="6536173"/>
              <a:ext cx="9124340" cy="321827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2DCC56AA-17F4-2CAD-A17B-6211DFC55870}"/>
                </a:ext>
              </a:extLst>
            </p:cNvPr>
            <p:cNvSpPr/>
            <p:nvPr/>
          </p:nvSpPr>
          <p:spPr>
            <a:xfrm>
              <a:off x="8903051" y="6519965"/>
              <a:ext cx="644040" cy="28778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74" b="1" dirty="0">
                  <a:solidFill>
                    <a:srgbClr val="FF0000"/>
                  </a:solidFill>
                </a:rPr>
                <a:t>교육용</a:t>
              </a:r>
            </a:p>
          </p:txBody>
        </p:sp>
      </p:grp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7122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68375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itle 1">
            <a:extLst>
              <a:ext uri="{FF2B5EF4-FFF2-40B4-BE49-F238E27FC236}">
                <a16:creationId xmlns:a16="http://schemas.microsoft.com/office/drawing/2014/main" id="{03FF1786-CFBB-3DF3-2DF1-F69352BDA055}"/>
              </a:ext>
            </a:extLst>
          </p:cNvPr>
          <p:cNvSpPr txBox="1">
            <a:spLocks/>
          </p:cNvSpPr>
          <p:nvPr/>
        </p:nvSpPr>
        <p:spPr>
          <a:xfrm>
            <a:off x="968375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INTRO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535A46A1-AA90-4271-996A-03E36DC232D9}"/>
              </a:ext>
            </a:extLst>
          </p:cNvPr>
          <p:cNvSpPr/>
          <p:nvPr/>
        </p:nvSpPr>
        <p:spPr>
          <a:xfrm>
            <a:off x="9940485" y="871437"/>
            <a:ext cx="8700380" cy="76944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다 만족 할 수는 </a:t>
            </a:r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없을까요</a:t>
            </a:r>
            <a:r>
              <a: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?</a:t>
            </a:r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endParaRPr lang="ko-KR" altLang="en-US" sz="3600" dirty="0">
              <a:solidFill>
                <a:srgbClr val="FF0000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7BEA2F19-B64B-4086-A2A2-6A02CE500B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523238"/>
              </p:ext>
            </p:extLst>
          </p:nvPr>
        </p:nvGraphicFramePr>
        <p:xfrm>
          <a:off x="9869773" y="1872172"/>
          <a:ext cx="8841803" cy="45347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57803">
                  <a:extLst>
                    <a:ext uri="{9D8B030D-6E8A-4147-A177-3AD203B41FA5}">
                      <a16:colId xmlns:a16="http://schemas.microsoft.com/office/drawing/2014/main" val="2075186993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862785976"/>
                    </a:ext>
                  </a:extLst>
                </a:gridCol>
                <a:gridCol w="3556800">
                  <a:extLst>
                    <a:ext uri="{9D8B030D-6E8A-4147-A177-3AD203B41FA5}">
                      <a16:colId xmlns:a16="http://schemas.microsoft.com/office/drawing/2014/main" val="3752035028"/>
                    </a:ext>
                  </a:extLst>
                </a:gridCol>
              </a:tblGrid>
              <a:tr h="574318">
                <a:tc>
                  <a:txBody>
                    <a:bodyPr/>
                    <a:lstStyle/>
                    <a:p>
                      <a:pPr algn="ctr" latinLnBrk="1"/>
                      <a:endParaRPr lang="ko-KR" altLang="en-US" sz="2000" b="0" spc="-15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838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2000" b="0" spc="-15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2000" b="0" spc="-15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199927"/>
                  </a:ext>
                </a:extLst>
              </a:tr>
              <a:tr h="5743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spc="-15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보장기간이 </a:t>
                      </a:r>
                      <a:r>
                        <a:rPr lang="ko-KR" altLang="en-US" sz="2000" b="0" spc="-15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길어서 좋지만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0" spc="-150" dirty="0">
                          <a:solidFill>
                            <a:schemeClr val="bg1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100</a:t>
                      </a:r>
                      <a:r>
                        <a:rPr lang="ko-KR" altLang="en-US" sz="2000" b="0" spc="-150" dirty="0" err="1">
                          <a:solidFill>
                            <a:schemeClr val="bg1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세만기</a:t>
                      </a:r>
                      <a:endParaRPr lang="ko-KR" altLang="en-US" sz="2000" b="0" spc="-150" dirty="0">
                        <a:solidFill>
                          <a:schemeClr val="bg1"/>
                        </a:solidFill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spc="-15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납입기간 </a:t>
                      </a:r>
                      <a:r>
                        <a:rPr lang="ko-KR" altLang="en-US" sz="2000" b="0" spc="-150" dirty="0">
                          <a:solidFill>
                            <a:srgbClr val="FF0000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내내 비싼 보험료</a:t>
                      </a:r>
                      <a:endParaRPr lang="en-US" altLang="ko-KR" sz="2000" b="0" spc="-150" dirty="0">
                        <a:solidFill>
                          <a:srgbClr val="FF0000"/>
                        </a:solidFill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2351076"/>
                  </a:ext>
                </a:extLst>
              </a:tr>
              <a:tr h="5743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spc="-15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필수 보장</a:t>
                      </a:r>
                      <a:r>
                        <a:rPr lang="ko-KR" altLang="en-US" sz="2000" b="0" spc="-15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이지만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spc="-150" dirty="0" err="1">
                          <a:solidFill>
                            <a:schemeClr val="bg1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뇌허</a:t>
                      </a:r>
                      <a:r>
                        <a:rPr lang="ko-KR" altLang="en-US" sz="2000" b="0" spc="-150" dirty="0">
                          <a:solidFill>
                            <a:schemeClr val="bg1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 </a:t>
                      </a:r>
                      <a:r>
                        <a:rPr lang="ko-KR" altLang="en-US" sz="2000" b="0" spc="-150" dirty="0" err="1">
                          <a:solidFill>
                            <a:schemeClr val="bg1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진단비</a:t>
                      </a:r>
                      <a:endParaRPr lang="ko-KR" altLang="en-US" sz="2000" b="0" spc="-150" dirty="0">
                        <a:solidFill>
                          <a:schemeClr val="bg1"/>
                        </a:solidFill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0" spc="-15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1</a:t>
                      </a:r>
                      <a:r>
                        <a:rPr lang="ko-KR" altLang="en-US" sz="2000" b="0" spc="-15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회 지급 후 </a:t>
                      </a:r>
                      <a:r>
                        <a:rPr lang="ko-KR" altLang="en-US" sz="2000" b="0" spc="-150" dirty="0">
                          <a:solidFill>
                            <a:srgbClr val="FF0000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보장 소멸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8070926"/>
                  </a:ext>
                </a:extLst>
              </a:tr>
              <a:tr h="5743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spc="-15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보장 </a:t>
                      </a:r>
                      <a:r>
                        <a:rPr lang="ko-KR" altLang="en-US" sz="2000" b="0" spc="-15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확률 높지만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spc="-150" dirty="0" err="1">
                          <a:solidFill>
                            <a:schemeClr val="bg1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유사암</a:t>
                      </a:r>
                      <a:endParaRPr lang="ko-KR" altLang="en-US" sz="2000" b="0" spc="-150" dirty="0">
                        <a:solidFill>
                          <a:schemeClr val="bg1"/>
                        </a:solidFill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spc="-150" dirty="0">
                          <a:solidFill>
                            <a:srgbClr val="FF0000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충분하지 않은 </a:t>
                      </a:r>
                      <a:r>
                        <a:rPr lang="ko-KR" altLang="en-US" sz="2000" b="0" spc="-15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보장 금액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3840528"/>
                  </a:ext>
                </a:extLst>
              </a:tr>
              <a:tr h="93464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spc="-15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미래에 더</a:t>
                      </a:r>
                      <a:r>
                        <a:rPr lang="ko-KR" altLang="en-US" sz="2000" b="0" spc="-150" dirty="0">
                          <a:solidFill>
                            <a:srgbClr val="006838"/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 </a:t>
                      </a:r>
                      <a:r>
                        <a:rPr lang="ko-KR" altLang="en-US" sz="2000" b="0" spc="-15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중요하지만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spc="-150" dirty="0">
                          <a:solidFill>
                            <a:schemeClr val="bg1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비급여 암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spc="-15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일부 회사 </a:t>
                      </a:r>
                      <a:r>
                        <a:rPr lang="ko-KR" altLang="en-US" sz="2000" b="0" spc="-150" dirty="0">
                          <a:solidFill>
                            <a:srgbClr val="FF0000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갱신형만 운영</a:t>
                      </a:r>
                      <a:r>
                        <a:rPr lang="ko-KR" altLang="en-US" sz="2000" b="0" spc="-15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으로 </a:t>
                      </a:r>
                      <a:endParaRPr lang="en-US" altLang="ko-KR" sz="2000" b="0" spc="-15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</a:endParaRPr>
                    </a:p>
                    <a:p>
                      <a:pPr algn="ctr" latinLnBrk="1"/>
                      <a:r>
                        <a:rPr lang="ko-KR" altLang="en-US" sz="2000" b="0" spc="-15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향후 </a:t>
                      </a:r>
                      <a:r>
                        <a:rPr lang="ko-KR" altLang="en-US" sz="2000" b="0" spc="-150" dirty="0">
                          <a:solidFill>
                            <a:srgbClr val="FF0000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보험료 인상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075802"/>
                  </a:ext>
                </a:extLst>
              </a:tr>
              <a:tr h="6514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spc="-15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암만큼 </a:t>
                      </a:r>
                      <a:r>
                        <a:rPr lang="ko-KR" altLang="en-US" sz="2000" b="0" spc="-15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중요한 보장</a:t>
                      </a:r>
                      <a:r>
                        <a:rPr lang="ko-KR" altLang="en-US" sz="2000" b="0" spc="-15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이지만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spc="-150" dirty="0">
                          <a:solidFill>
                            <a:schemeClr val="bg1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순환계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spc="-150" dirty="0">
                          <a:solidFill>
                            <a:srgbClr val="FF0000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충분하지 않은 중환자실 </a:t>
                      </a:r>
                      <a:r>
                        <a:rPr lang="ko-KR" altLang="en-US" sz="2000" b="0" spc="-15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보장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4329759"/>
                  </a:ext>
                </a:extLst>
              </a:tr>
              <a:tr h="65141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0" spc="-15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5</a:t>
                      </a:r>
                      <a:r>
                        <a:rPr lang="ko-KR" altLang="en-US" sz="2000" b="0" spc="-15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세대 실손 시대에 필수</a:t>
                      </a:r>
                      <a:r>
                        <a:rPr lang="ko-KR" altLang="en-US" sz="2000" b="0" spc="-15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이지만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spc="-150" dirty="0">
                          <a:solidFill>
                            <a:schemeClr val="bg1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수술비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spc="-150" dirty="0">
                          <a:solidFill>
                            <a:srgbClr val="FF0000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연계조건으로 비싼 </a:t>
                      </a:r>
                      <a:r>
                        <a:rPr lang="ko-KR" altLang="en-US" sz="2000" b="0" spc="-15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플랜 보험료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75908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0B3B6AE8-7309-4CAC-AD33-7F7278A901B2}"/>
              </a:ext>
            </a:extLst>
          </p:cNvPr>
          <p:cNvSpPr txBox="1"/>
          <p:nvPr/>
        </p:nvSpPr>
        <p:spPr>
          <a:xfrm>
            <a:off x="10877597" y="1708761"/>
            <a:ext cx="154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dirty="0">
                <a:solidFill>
                  <a:schemeClr val="bg1"/>
                </a:solidFill>
                <a:latin typeface="카페24 빛나는별" pitchFamily="2" charset="-127"/>
                <a:ea typeface="카페24 빛나는별" pitchFamily="2" charset="-127"/>
              </a:rPr>
              <a:t>YES!</a:t>
            </a:r>
            <a:endParaRPr lang="ko-KR" altLang="en-US" sz="5400" dirty="0">
              <a:solidFill>
                <a:schemeClr val="bg1"/>
              </a:solidFill>
              <a:latin typeface="카페24 빛나는별" pitchFamily="2" charset="-127"/>
              <a:ea typeface="카페24 빛나는별" pitchFamily="2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C7232EC-7F45-4C3C-9581-D51FFC177D8C}"/>
              </a:ext>
            </a:extLst>
          </p:cNvPr>
          <p:cNvSpPr txBox="1"/>
          <p:nvPr/>
        </p:nvSpPr>
        <p:spPr>
          <a:xfrm>
            <a:off x="16154354" y="1708761"/>
            <a:ext cx="154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dirty="0">
                <a:solidFill>
                  <a:schemeClr val="bg1"/>
                </a:solidFill>
                <a:latin typeface="카페24 빛나는별" pitchFamily="2" charset="-127"/>
                <a:ea typeface="카페24 빛나는별" pitchFamily="2" charset="-127"/>
              </a:rPr>
              <a:t>BUT</a:t>
            </a:r>
            <a:endParaRPr lang="ko-KR" altLang="en-US" sz="5400" dirty="0">
              <a:solidFill>
                <a:schemeClr val="bg1"/>
              </a:solidFill>
              <a:latin typeface="카페24 빛나는별" pitchFamily="2" charset="-127"/>
              <a:ea typeface="카페24 빛나는별" pitchFamily="2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E238E9F-D04C-4092-BB13-3BBFAC1DA6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224" y="45426"/>
            <a:ext cx="9303302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4011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22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821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821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신담보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2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대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치단비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CDFF52-7E59-462A-AA16-CEBAFF285637}"/>
              </a:ext>
            </a:extLst>
          </p:cNvPr>
          <p:cNvSpPr txBox="1"/>
          <p:nvPr/>
        </p:nvSpPr>
        <p:spPr>
          <a:xfrm>
            <a:off x="9857906" y="1009362"/>
            <a:ext cx="9027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진단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최소 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&amp;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치료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1.5</a:t>
            </a:r>
            <a:r>
              <a:rPr lang="ko-KR" altLang="en-US" sz="36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천만로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ko-KR" altLang="en-US" sz="3600" spc="-150" dirty="0" err="1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업셀링</a:t>
            </a:r>
            <a:endParaRPr lang="ko-KR" altLang="en-US" sz="3600" spc="-15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F25C4759-B4C7-45D8-A791-A65B24C034E4}"/>
              </a:ext>
            </a:extLst>
          </p:cNvPr>
          <p:cNvSpPr/>
          <p:nvPr/>
        </p:nvSpPr>
        <p:spPr>
          <a:xfrm>
            <a:off x="12363894" y="760412"/>
            <a:ext cx="4015462" cy="23135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2</a:t>
            </a:r>
            <a:r>
              <a:rPr lang="ko-KR" altLang="en-US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대 </a:t>
            </a:r>
            <a:r>
              <a:rPr lang="ko-KR" altLang="en-US" sz="1200" dirty="0" err="1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치단비</a:t>
            </a:r>
            <a:r>
              <a:rPr lang="ko-KR" altLang="en-US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포인트 ③ </a:t>
            </a:r>
            <a:r>
              <a:rPr lang="en-US" altLang="ko-KR" sz="1200" dirty="0">
                <a:solidFill>
                  <a:schemeClr val="bg1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2</a:t>
            </a:r>
            <a:r>
              <a:rPr lang="ko-KR" altLang="en-US" sz="1200" dirty="0" err="1">
                <a:solidFill>
                  <a:schemeClr val="bg1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만원대</a:t>
            </a:r>
            <a:r>
              <a:rPr lang="ko-KR" altLang="en-US" sz="1200" dirty="0">
                <a:solidFill>
                  <a:schemeClr val="bg1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</a:t>
            </a:r>
            <a:r>
              <a:rPr lang="ko-KR" altLang="en-US" sz="1200" dirty="0" err="1">
                <a:solidFill>
                  <a:srgbClr val="FFFF00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업셀링</a:t>
            </a:r>
            <a:r>
              <a:rPr lang="ko-KR" altLang="en-US" sz="1200" dirty="0">
                <a:solidFill>
                  <a:schemeClr val="bg1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가능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B3B0C27-E792-47EB-8A2F-BEFF5F7F434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540" t="76667" r="6910" b="8282"/>
          <a:stretch/>
        </p:blipFill>
        <p:spPr>
          <a:xfrm>
            <a:off x="10573730" y="3825819"/>
            <a:ext cx="7726813" cy="1844302"/>
          </a:xfrm>
          <a:prstGeom prst="rect">
            <a:avLst/>
          </a:prstGeom>
        </p:spPr>
      </p:pic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62A7CF3E-CF77-4385-8448-7E4651B3C3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33180"/>
              </p:ext>
            </p:extLst>
          </p:nvPr>
        </p:nvGraphicFramePr>
        <p:xfrm>
          <a:off x="10761237" y="2199917"/>
          <a:ext cx="7220776" cy="140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5050">
                  <a:extLst>
                    <a:ext uri="{9D8B030D-6E8A-4147-A177-3AD203B41FA5}">
                      <a16:colId xmlns:a16="http://schemas.microsoft.com/office/drawing/2014/main" val="61539521"/>
                    </a:ext>
                  </a:extLst>
                </a:gridCol>
                <a:gridCol w="1304926">
                  <a:extLst>
                    <a:ext uri="{9D8B030D-6E8A-4147-A177-3AD203B41FA5}">
                      <a16:colId xmlns:a16="http://schemas.microsoft.com/office/drawing/2014/main" val="3940261101"/>
                    </a:ext>
                  </a:extLst>
                </a:gridCol>
                <a:gridCol w="2304000">
                  <a:extLst>
                    <a:ext uri="{9D8B030D-6E8A-4147-A177-3AD203B41FA5}">
                      <a16:colId xmlns:a16="http://schemas.microsoft.com/office/drawing/2014/main" val="2325694072"/>
                    </a:ext>
                  </a:extLst>
                </a:gridCol>
                <a:gridCol w="1306800">
                  <a:extLst>
                    <a:ext uri="{9D8B030D-6E8A-4147-A177-3AD203B41FA5}">
                      <a16:colId xmlns:a16="http://schemas.microsoft.com/office/drawing/2014/main" val="938075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 err="1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담보명</a:t>
                      </a:r>
                      <a:endParaRPr lang="ko-KR" altLang="en-US" sz="1400" b="0" dirty="0"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가입금액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 err="1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담보명</a:t>
                      </a:r>
                      <a:endParaRPr lang="ko-KR" altLang="en-US" sz="1400" b="0" dirty="0"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가입금액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503868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2</a:t>
                      </a:r>
                      <a:r>
                        <a:rPr lang="ko-KR" altLang="en-US" sz="1600" b="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대 </a:t>
                      </a:r>
                      <a:r>
                        <a:rPr lang="ko-KR" altLang="en-US" sz="1600" b="0" dirty="0" err="1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치단비</a:t>
                      </a:r>
                      <a:endParaRPr lang="ko-KR" altLang="en-US" sz="1600" b="0" dirty="0">
                        <a:solidFill>
                          <a:srgbClr val="006838"/>
                        </a:solidFill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진단 </a:t>
                      </a:r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1</a:t>
                      </a:r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백만</a:t>
                      </a:r>
                      <a:endParaRPr lang="en-US" altLang="ko-KR" sz="1400" b="0" dirty="0"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</a:endParaRPr>
                    </a:p>
                    <a:p>
                      <a:pPr algn="ctr" latinLnBrk="1"/>
                      <a:r>
                        <a:rPr lang="ko-KR" altLang="en-US" sz="1400" b="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치료 </a:t>
                      </a:r>
                      <a:r>
                        <a:rPr lang="en-US" altLang="ko-KR" sz="1400" b="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1.5</a:t>
                      </a:r>
                      <a:r>
                        <a:rPr lang="ko-KR" altLang="en-US" sz="1400" b="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천만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순환계주요치료비</a:t>
                      </a:r>
                      <a:endParaRPr lang="en-US" altLang="ko-KR" sz="1400" b="0" dirty="0"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</a:endParaRPr>
                    </a:p>
                    <a:p>
                      <a:pPr algn="ctr" latinLnBrk="1"/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(</a:t>
                      </a:r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수술 시</a:t>
                      </a:r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)</a:t>
                      </a:r>
                      <a:endParaRPr lang="ko-KR" altLang="en-US" sz="1400" b="0" dirty="0"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</a:t>
                      </a:r>
                      <a:r>
                        <a:rPr lang="ko-KR" altLang="en-US" sz="1600" b="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천만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6190338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순환계주요치료비</a:t>
                      </a:r>
                      <a:endParaRPr lang="en-US" altLang="ko-KR" sz="1400" b="0" dirty="0"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</a:endParaRPr>
                    </a:p>
                    <a:p>
                      <a:pPr algn="ctr" latinLnBrk="1"/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(</a:t>
                      </a:r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뇌</a:t>
                      </a:r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/</a:t>
                      </a:r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심 혈전용해치료</a:t>
                      </a:r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)</a:t>
                      </a:r>
                      <a:endParaRPr lang="ko-KR" altLang="en-US" sz="1400" b="0" dirty="0"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각 </a:t>
                      </a:r>
                      <a:r>
                        <a:rPr lang="en-US" altLang="ko-KR" sz="1600" b="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</a:t>
                      </a:r>
                      <a:r>
                        <a:rPr lang="ko-KR" altLang="en-US" sz="1600" b="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천만</a:t>
                      </a:r>
                      <a:endParaRPr lang="ko-KR" altLang="en-US" sz="1400" b="0" dirty="0">
                        <a:solidFill>
                          <a:srgbClr val="006838"/>
                        </a:solidFill>
                        <a:latin typeface="에스코어 드림 6 Bold" panose="020B0703030302020204" pitchFamily="34" charset="-127"/>
                        <a:ea typeface="에스코어 드림 6 Bold" panose="020B07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순환계주요치료비</a:t>
                      </a:r>
                      <a:endParaRPr lang="en-US" altLang="ko-KR" sz="1400" b="0" dirty="0"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</a:endParaRPr>
                    </a:p>
                    <a:p>
                      <a:pPr algn="ctr" latinLnBrk="1"/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(</a:t>
                      </a:r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중환자실 치료 시</a:t>
                      </a:r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)</a:t>
                      </a:r>
                      <a:endParaRPr lang="ko-KR" altLang="en-US" sz="1400" b="0" dirty="0"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1</a:t>
                      </a:r>
                      <a:r>
                        <a:rPr lang="ko-KR" altLang="en-US" sz="1600" b="0" dirty="0">
                          <a:solidFill>
                            <a:srgbClr val="006838"/>
                          </a:solidFill>
                          <a:latin typeface="에스코어 드림 6 Bold" panose="020B0703030302020204" pitchFamily="34" charset="-127"/>
                          <a:ea typeface="에스코어 드림 6 Bold" panose="020B0703030302020204" pitchFamily="34" charset="-127"/>
                        </a:rPr>
                        <a:t>천만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7527419"/>
                  </a:ext>
                </a:extLst>
              </a:tr>
            </a:tbl>
          </a:graphicData>
        </a:graphic>
      </p:graphicFrame>
      <p:sp>
        <p:nvSpPr>
          <p:cNvPr id="16" name="사각형: 둥근 위쪽 모서리 15">
            <a:extLst>
              <a:ext uri="{FF2B5EF4-FFF2-40B4-BE49-F238E27FC236}">
                <a16:creationId xmlns:a16="http://schemas.microsoft.com/office/drawing/2014/main" id="{CBB42CF8-9653-4002-A073-D91A6880749E}"/>
              </a:ext>
            </a:extLst>
          </p:cNvPr>
          <p:cNvSpPr/>
          <p:nvPr/>
        </p:nvSpPr>
        <p:spPr>
          <a:xfrm>
            <a:off x="10919987" y="1878090"/>
            <a:ext cx="2351544" cy="321827"/>
          </a:xfrm>
          <a:prstGeom prst="round2Same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err="1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치단</a:t>
            </a:r>
            <a:r>
              <a:rPr lang="en-US" altLang="ko-KR" sz="160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+</a:t>
            </a:r>
            <a:r>
              <a:rPr lang="ko-KR" altLang="en-US" sz="160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치</a:t>
            </a:r>
            <a:r>
              <a:rPr lang="ko-KR" altLang="en-US" sz="16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ko-KR" altLang="en-US" sz="1600" dirty="0" err="1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업셀링</a:t>
            </a:r>
            <a:r>
              <a:rPr lang="ko-KR" altLang="en-US" sz="16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플랜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707AF6B-88C2-4933-B95D-8962EDA89AF5}"/>
              </a:ext>
            </a:extLst>
          </p:cNvPr>
          <p:cNvSpPr txBox="1"/>
          <p:nvPr/>
        </p:nvSpPr>
        <p:spPr>
          <a:xfrm>
            <a:off x="9857906" y="5841537"/>
            <a:ext cx="90274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DB</a:t>
            </a:r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로 저렴한 </a:t>
            </a:r>
            <a:r>
              <a:rPr lang="ko-KR" altLang="en-US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뇌심 치료 </a:t>
            </a:r>
            <a:r>
              <a:rPr lang="en-US" altLang="ko-KR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+ </a:t>
            </a:r>
            <a:r>
              <a:rPr lang="ko-KR" altLang="en-US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중환자실 </a:t>
            </a:r>
            <a:r>
              <a:rPr lang="ko-KR" altLang="en-US" sz="2800" spc="-150" dirty="0" err="1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고보장</a:t>
            </a:r>
            <a:r>
              <a:rPr lang="ko-KR" altLang="en-US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 </a:t>
            </a:r>
            <a:r>
              <a:rPr lang="ko-KR" altLang="en-US" sz="2800" spc="-150" dirty="0" err="1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업셀링</a:t>
            </a:r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가능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E07C23F-684A-47AC-963D-604E23E672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6488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7021351D-DAA9-D1DF-60BE-73D3FEB82FA7}"/>
              </a:ext>
            </a:extLst>
          </p:cNvPr>
          <p:cNvSpPr/>
          <p:nvPr/>
        </p:nvSpPr>
        <p:spPr>
          <a:xfrm>
            <a:off x="9848850" y="436086"/>
            <a:ext cx="9686735" cy="5932596"/>
          </a:xfrm>
          <a:prstGeom prst="rect">
            <a:avLst/>
          </a:prstGeom>
          <a:solidFill>
            <a:srgbClr val="0C523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979362AA-1CF4-7868-92EA-FBC7E8FBA7B2}"/>
              </a:ext>
            </a:extLst>
          </p:cNvPr>
          <p:cNvSpPr/>
          <p:nvPr/>
        </p:nvSpPr>
        <p:spPr>
          <a:xfrm>
            <a:off x="10241743" y="2128116"/>
            <a:ext cx="8900945" cy="2364719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1F84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59" spc="-15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19ED52-3175-A9CF-5430-095D6A0D2067}"/>
              </a:ext>
            </a:extLst>
          </p:cNvPr>
          <p:cNvSpPr txBox="1"/>
          <p:nvPr/>
        </p:nvSpPr>
        <p:spPr>
          <a:xfrm>
            <a:off x="11161384" y="3122293"/>
            <a:ext cx="7219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spc="-150" dirty="0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질병수술비 </a:t>
            </a:r>
            <a:r>
              <a:rPr lang="en-US" altLang="ko-KR" sz="5400" spc="-150" dirty="0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&amp; DB</a:t>
            </a:r>
            <a:r>
              <a:rPr lang="ko-KR" altLang="en-US" sz="5400" spc="-150" dirty="0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패스</a:t>
            </a:r>
            <a:endParaRPr lang="en-US" altLang="ko-KR" sz="5400" spc="-150" dirty="0">
              <a:solidFill>
                <a:srgbClr val="FF362D"/>
              </a:solidFill>
              <a:latin typeface="에스코어 드림 8 Heavy" panose="020B0903030302020204" pitchFamily="34" charset="-127"/>
              <a:ea typeface="에스코어 드림 8 Heavy" panose="020B0903030302020204" pitchFamily="34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FA6E5B96-B88F-4CF1-9412-B7E0C2E8C092}"/>
              </a:ext>
            </a:extLst>
          </p:cNvPr>
          <p:cNvGrpSpPr/>
          <p:nvPr/>
        </p:nvGrpSpPr>
        <p:grpSpPr>
          <a:xfrm>
            <a:off x="10082174" y="6416361"/>
            <a:ext cx="9217102" cy="338035"/>
            <a:chOff x="163074" y="6431172"/>
            <a:chExt cx="9217102" cy="338035"/>
          </a:xfrm>
        </p:grpSpPr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E62E9296-AA1B-BE68-F1D9-10033CDE5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50000"/>
            </a:blip>
            <a:stretch>
              <a:fillRect/>
            </a:stretch>
          </p:blipFill>
          <p:spPr>
            <a:xfrm>
              <a:off x="163074" y="6447380"/>
              <a:ext cx="9124340" cy="321827"/>
            </a:xfrm>
            <a:prstGeom prst="rect">
              <a:avLst/>
            </a:prstGeom>
          </p:spPr>
        </p:pic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7A38943F-D36B-8674-19EF-3B1B1D38B7DD}"/>
                </a:ext>
              </a:extLst>
            </p:cNvPr>
            <p:cNvSpPr/>
            <p:nvPr/>
          </p:nvSpPr>
          <p:spPr>
            <a:xfrm>
              <a:off x="8736136" y="6431172"/>
              <a:ext cx="644040" cy="28778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74" b="1" dirty="0">
                  <a:solidFill>
                    <a:srgbClr val="FF0000"/>
                  </a:solidFill>
                </a:rPr>
                <a:t>교육용</a:t>
              </a:r>
            </a:p>
          </p:txBody>
        </p:sp>
      </p:grp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DBB9D6D5-3EF4-60BF-DEBF-E75B4C06567F}"/>
              </a:ext>
            </a:extLst>
          </p:cNvPr>
          <p:cNvCxnSpPr>
            <a:cxnSpLocks/>
          </p:cNvCxnSpPr>
          <p:nvPr/>
        </p:nvCxnSpPr>
        <p:spPr>
          <a:xfrm>
            <a:off x="9848850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EE87432-F0F8-476B-86C4-5F714060CABE}"/>
              </a:ext>
            </a:extLst>
          </p:cNvPr>
          <p:cNvSpPr txBox="1"/>
          <p:nvPr/>
        </p:nvSpPr>
        <p:spPr>
          <a:xfrm>
            <a:off x="10504978" y="2599073"/>
            <a:ext cx="8413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더 가벼워진 연계패스와 함께</a:t>
            </a:r>
            <a:endParaRPr lang="en-US" altLang="ko-KR" sz="28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1BE643C-361A-4798-B8E6-2E1403248049}"/>
              </a:ext>
            </a:extLst>
          </p:cNvPr>
          <p:cNvSpPr txBox="1">
            <a:spLocks/>
          </p:cNvSpPr>
          <p:nvPr/>
        </p:nvSpPr>
        <p:spPr>
          <a:xfrm>
            <a:off x="9851835" y="90388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D9918AFC-F6E5-46C0-BF66-BDE96FF7E5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2035" y="77202"/>
            <a:ext cx="1050653" cy="297437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11E14047-535B-4B6E-84AE-D078F9A870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0780"/>
            <a:ext cx="9683750" cy="665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34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사다리꼴 20">
            <a:extLst>
              <a:ext uri="{FF2B5EF4-FFF2-40B4-BE49-F238E27FC236}">
                <a16:creationId xmlns:a16="http://schemas.microsoft.com/office/drawing/2014/main" id="{5E5C8083-A335-47E6-89DB-CE5C23B34462}"/>
              </a:ext>
            </a:extLst>
          </p:cNvPr>
          <p:cNvSpPr/>
          <p:nvPr/>
        </p:nvSpPr>
        <p:spPr>
          <a:xfrm rot="16200000">
            <a:off x="12912344" y="3669466"/>
            <a:ext cx="3204927" cy="828742"/>
          </a:xfrm>
          <a:prstGeom prst="trapezoid">
            <a:avLst>
              <a:gd name="adj" fmla="val 18175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1" i="0" u="none" strike="noStrike" kern="0" cap="none" spc="-30" normalizeH="0" baseline="0" noProof="0" dirty="0" err="1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Arial" charset="0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4DE5FC1D-1108-47D8-ACED-F6116021BE30}"/>
              </a:ext>
            </a:extLst>
          </p:cNvPr>
          <p:cNvGrpSpPr/>
          <p:nvPr/>
        </p:nvGrpSpPr>
        <p:grpSpPr>
          <a:xfrm>
            <a:off x="9977459" y="6519965"/>
            <a:ext cx="9217102" cy="338035"/>
            <a:chOff x="329989" y="6519965"/>
            <a:chExt cx="9217102" cy="338035"/>
          </a:xfrm>
        </p:grpSpPr>
        <p:pic>
          <p:nvPicPr>
            <p:cNvPr id="2" name="그림 1">
              <a:extLst>
                <a:ext uri="{FF2B5EF4-FFF2-40B4-BE49-F238E27FC236}">
                  <a16:creationId xmlns:a16="http://schemas.microsoft.com/office/drawing/2014/main" id="{142E1FE4-FD56-D06D-0F10-73560769D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9989" y="6536173"/>
              <a:ext cx="9124340" cy="321827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2DCC56AA-17F4-2CAD-A17B-6211DFC55870}"/>
                </a:ext>
              </a:extLst>
            </p:cNvPr>
            <p:cNvSpPr/>
            <p:nvPr/>
          </p:nvSpPr>
          <p:spPr>
            <a:xfrm>
              <a:off x="8903051" y="6519965"/>
              <a:ext cx="644040" cy="28778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74" b="1" dirty="0">
                  <a:solidFill>
                    <a:srgbClr val="FF0000"/>
                  </a:solidFill>
                </a:rPr>
                <a:t>교육용</a:t>
              </a:r>
            </a:p>
          </p:txBody>
        </p:sp>
      </p:grp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6672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89330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itle 1">
            <a:extLst>
              <a:ext uri="{FF2B5EF4-FFF2-40B4-BE49-F238E27FC236}">
                <a16:creationId xmlns:a16="http://schemas.microsoft.com/office/drawing/2014/main" id="{03FF1786-CFBB-3DF3-2DF1-F69352BDA055}"/>
              </a:ext>
            </a:extLst>
          </p:cNvPr>
          <p:cNvSpPr txBox="1">
            <a:spLocks/>
          </p:cNvSpPr>
          <p:nvPr/>
        </p:nvSpPr>
        <p:spPr>
          <a:xfrm>
            <a:off x="989330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535A46A1-AA90-4271-996A-03E36DC232D9}"/>
              </a:ext>
            </a:extLst>
          </p:cNvPr>
          <p:cNvSpPr/>
          <p:nvPr/>
        </p:nvSpPr>
        <p:spPr>
          <a:xfrm>
            <a:off x="10150035" y="871437"/>
            <a:ext cx="8700380" cy="76944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수술비 플랜 고민</a:t>
            </a:r>
            <a:r>
              <a: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? </a:t>
            </a:r>
            <a:r>
              <a:rPr lang="en-US" altLang="ko-KR" sz="3600" dirty="0">
                <a:solidFill>
                  <a:srgbClr val="006838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DB</a:t>
            </a:r>
            <a:r>
              <a:rPr lang="ko-KR" altLang="en-US" sz="3600" dirty="0">
                <a:solidFill>
                  <a:srgbClr val="006838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손보</a:t>
            </a:r>
            <a:r>
              <a:rPr lang="ko-KR" altLang="en-US" sz="3600" dirty="0">
                <a:solidFill>
                  <a:srgbClr val="006838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는 됩니다</a:t>
            </a:r>
            <a:r>
              <a:rPr lang="en-US" altLang="ko-KR" sz="3600" dirty="0">
                <a:solidFill>
                  <a:srgbClr val="006838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!</a:t>
            </a:r>
            <a:endParaRPr lang="ko-KR" altLang="en-US" sz="3600" dirty="0">
              <a:solidFill>
                <a:srgbClr val="006838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9C56CA7F-866E-46D1-B6AE-A38BE94D519C}"/>
              </a:ext>
            </a:extLst>
          </p:cNvPr>
          <p:cNvSpPr/>
          <p:nvPr/>
        </p:nvSpPr>
        <p:spPr>
          <a:xfrm>
            <a:off x="14907049" y="2467486"/>
            <a:ext cx="3943365" cy="3218814"/>
          </a:xfrm>
          <a:prstGeom prst="rect">
            <a:avLst/>
          </a:prstGeom>
          <a:solidFill>
            <a:schemeClr val="bg1"/>
          </a:solidFill>
          <a:ln w="28575">
            <a:solidFill>
              <a:srgbClr val="00683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1B0B90D8-8CBD-45FC-AB7B-10653ED08407}"/>
              </a:ext>
            </a:extLst>
          </p:cNvPr>
          <p:cNvSpPr/>
          <p:nvPr/>
        </p:nvSpPr>
        <p:spPr>
          <a:xfrm>
            <a:off x="14907049" y="2481374"/>
            <a:ext cx="3943365" cy="552169"/>
          </a:xfrm>
          <a:prstGeom prst="rect">
            <a:avLst/>
          </a:prstGeom>
          <a:solidFill>
            <a:srgbClr val="006838"/>
          </a:solidFill>
          <a:ln w="28575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 </a:t>
            </a:r>
            <a:r>
              <a:rPr lang="ko-KR" altLang="en-US" sz="2400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질병수술비 보장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137E6D-4B7E-45EE-8D3F-DCC99A4942FE}"/>
              </a:ext>
            </a:extLst>
          </p:cNvPr>
          <p:cNvSpPr txBox="1"/>
          <p:nvPr/>
        </p:nvSpPr>
        <p:spPr>
          <a:xfrm>
            <a:off x="14929177" y="3748085"/>
            <a:ext cx="3921237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DB</a:t>
            </a:r>
            <a:r>
              <a:rPr lang="ko-KR" altLang="en-US" sz="24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패스로 </a:t>
            </a:r>
            <a:r>
              <a:rPr lang="ko-KR" altLang="en-US" sz="2400" spc="-150" dirty="0" err="1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질통치</a:t>
            </a:r>
            <a:r>
              <a:rPr lang="ko-KR" altLang="en-US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 단독가입</a:t>
            </a:r>
            <a:endParaRPr lang="en-US" altLang="ko-KR" sz="2400" spc="-150" dirty="0">
              <a:solidFill>
                <a:srgbClr val="006838"/>
              </a:solidFill>
              <a:highlight>
                <a:srgbClr val="FFFF00"/>
              </a:highlight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endParaRPr lang="en-US" altLang="ko-KR" sz="5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en-US" altLang="ko-KR" sz="24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6</a:t>
            </a:r>
            <a:r>
              <a:rPr lang="ko-KR" altLang="en-US" sz="24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월보다 </a:t>
            </a:r>
            <a:r>
              <a:rPr lang="ko-KR" altLang="en-US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가벼워진 연계</a:t>
            </a:r>
            <a:r>
              <a:rPr lang="en-US" altLang="ko-KR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PASS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C4CD86A5-C2E0-4D81-9079-491F7692AB7F}"/>
              </a:ext>
            </a:extLst>
          </p:cNvPr>
          <p:cNvSpPr/>
          <p:nvPr/>
        </p:nvSpPr>
        <p:spPr>
          <a:xfrm>
            <a:off x="10146369" y="2467486"/>
            <a:ext cx="3943365" cy="3218814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C707F4B-A7D9-4D17-8C97-0B4258997538}"/>
              </a:ext>
            </a:extLst>
          </p:cNvPr>
          <p:cNvSpPr txBox="1"/>
          <p:nvPr/>
        </p:nvSpPr>
        <p:spPr>
          <a:xfrm>
            <a:off x="10070348" y="3478780"/>
            <a:ext cx="4094683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5</a:t>
            </a:r>
            <a:r>
              <a:rPr lang="ko-KR" altLang="en-US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세대 실손 출시로</a:t>
            </a:r>
            <a:endParaRPr lang="en-US" altLang="ko-KR" sz="24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endParaRPr lang="en-US" altLang="ko-KR" sz="5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수술비 플랜 가입하고 싶은데</a:t>
            </a:r>
            <a:endParaRPr lang="en-US" altLang="ko-KR" sz="24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endParaRPr lang="en-US" altLang="ko-KR" sz="5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연계 때문에 배보다 배꼽이 커요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D8191073-341D-4107-80EA-8E0E7AB5089E}"/>
              </a:ext>
            </a:extLst>
          </p:cNvPr>
          <p:cNvSpPr/>
          <p:nvPr/>
        </p:nvSpPr>
        <p:spPr>
          <a:xfrm>
            <a:off x="10157071" y="2481374"/>
            <a:ext cx="3921238" cy="552169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연계조건으로 올라가는 보험료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58D9D6-B82F-41F9-902D-9853FDD52105}"/>
              </a:ext>
            </a:extLst>
          </p:cNvPr>
          <p:cNvSpPr txBox="1"/>
          <p:nvPr/>
        </p:nvSpPr>
        <p:spPr>
          <a:xfrm>
            <a:off x="10157071" y="2058802"/>
            <a:ext cx="3943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latin typeface="카페24 빛나는별" pitchFamily="2" charset="-127"/>
                <a:ea typeface="카페24 빛나는별" pitchFamily="2" charset="-127"/>
              </a:rPr>
              <a:t>“</a:t>
            </a:r>
            <a:r>
              <a:rPr lang="ko-KR" altLang="en-US" dirty="0">
                <a:latin typeface="카페24 빛나는별" pitchFamily="2" charset="-127"/>
                <a:ea typeface="카페24 빛나는별" pitchFamily="2" charset="-127"/>
              </a:rPr>
              <a:t>수술비 보험 중요해지는데 </a:t>
            </a:r>
            <a:r>
              <a:rPr lang="ko-KR" altLang="en-US" dirty="0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핵심만 딱 가입할 순 </a:t>
            </a:r>
            <a:r>
              <a:rPr lang="ko-KR" altLang="en-US" dirty="0">
                <a:latin typeface="카페24 빛나는별" pitchFamily="2" charset="-127"/>
                <a:ea typeface="카페24 빛나는별" pitchFamily="2" charset="-127"/>
              </a:rPr>
              <a:t>없을지</a:t>
            </a:r>
            <a:r>
              <a:rPr lang="en-US" altLang="ko-KR" dirty="0">
                <a:latin typeface="카페24 빛나는별" pitchFamily="2" charset="-127"/>
                <a:ea typeface="카페24 빛나는별" pitchFamily="2" charset="-127"/>
              </a:rPr>
              <a:t>..”</a:t>
            </a:r>
            <a:endParaRPr lang="ko-KR" altLang="en-US" dirty="0">
              <a:latin typeface="카페24 빛나는별" pitchFamily="2" charset="-127"/>
              <a:ea typeface="카페24 빛나는별" pitchFamily="2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C7AE0E3-321A-4C00-BB7D-1DC366280D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175" y="45426"/>
            <a:ext cx="9309399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0004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85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4383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70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100265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100265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6E3ED-0918-48DF-911F-A6A3FA683F24}"/>
              </a:ext>
            </a:extLst>
          </p:cNvPr>
          <p:cNvSpPr txBox="1"/>
          <p:nvPr/>
        </p:nvSpPr>
        <p:spPr>
          <a:xfrm>
            <a:off x="10229850" y="1007972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DB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손보 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N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대 수술비 </a:t>
            </a:r>
            <a:r>
              <a:rPr lang="ko-KR" altLang="en-US" sz="3600" spc="-150" dirty="0">
                <a:solidFill>
                  <a:srgbClr val="FF00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일몰 예정사항 </a:t>
            </a:r>
            <a:r>
              <a:rPr lang="ko-KR" altLang="en-US" sz="3600" spc="-150" dirty="0" err="1">
                <a:solidFill>
                  <a:srgbClr val="FF00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선안내</a:t>
            </a:r>
            <a:endParaRPr lang="ko-KR" altLang="en-US" sz="3600" spc="-150" dirty="0">
              <a:solidFill>
                <a:srgbClr val="FF0000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793E97B-B39F-4A16-8030-C6E2BAB4BC32}"/>
              </a:ext>
            </a:extLst>
          </p:cNvPr>
          <p:cNvSpPr/>
          <p:nvPr/>
        </p:nvSpPr>
        <p:spPr>
          <a:xfrm>
            <a:off x="12751822" y="760412"/>
            <a:ext cx="3649206" cy="23135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U/W </a:t>
            </a:r>
            <a:r>
              <a:rPr lang="ko-KR" altLang="en-US" sz="12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공지사항</a:t>
            </a:r>
            <a:endParaRPr lang="ko-KR" altLang="en-US" sz="1200" dirty="0">
              <a:solidFill>
                <a:srgbClr val="FFFF00"/>
              </a:solidFill>
              <a:latin typeface="에스코어 드림 3 Light" panose="020B0303030302020204" pitchFamily="34" charset="-127"/>
              <a:ea typeface="에스코어 드림 3 Light" panose="020B0303030302020204" pitchFamily="34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78E21991-7953-4DD6-B9F2-F9FE611285A1}"/>
              </a:ext>
            </a:extLst>
          </p:cNvPr>
          <p:cNvSpPr/>
          <p:nvPr/>
        </p:nvSpPr>
        <p:spPr>
          <a:xfrm>
            <a:off x="10334625" y="1962150"/>
            <a:ext cx="4152900" cy="3471540"/>
          </a:xfrm>
          <a:prstGeom prst="rect">
            <a:avLst/>
          </a:prstGeom>
          <a:solidFill>
            <a:schemeClr val="bg1"/>
          </a:solidFill>
          <a:ln w="38100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45D39B9D-4AFF-4442-9BE4-C12F0EE3AA4C}"/>
              </a:ext>
            </a:extLst>
          </p:cNvPr>
          <p:cNvSpPr/>
          <p:nvPr/>
        </p:nvSpPr>
        <p:spPr>
          <a:xfrm>
            <a:off x="10334625" y="1975619"/>
            <a:ext cx="4152900" cy="646331"/>
          </a:xfrm>
          <a:prstGeom prst="rect">
            <a:avLst/>
          </a:prstGeom>
          <a:solidFill>
            <a:srgbClr val="006838"/>
          </a:solidFill>
          <a:ln w="38100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’26.7</a:t>
            </a:r>
            <a:r>
              <a:rPr lang="ko-KR" altLang="en-US" sz="28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월 </a:t>
            </a:r>
            <a:r>
              <a:rPr lang="en-US" altLang="ko-KR" sz="320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12</a:t>
            </a:r>
            <a:r>
              <a:rPr lang="ko-KR" altLang="en-US" sz="320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일까지</a:t>
            </a:r>
            <a:endParaRPr lang="ko-KR" altLang="en-US" sz="2800" dirty="0">
              <a:solidFill>
                <a:srgbClr val="FFFF00"/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4896252-EAEB-4EC4-A7C8-EFB5B3CCC2D0}"/>
              </a:ext>
            </a:extLst>
          </p:cNvPr>
          <p:cNvSpPr/>
          <p:nvPr/>
        </p:nvSpPr>
        <p:spPr>
          <a:xfrm>
            <a:off x="14665327" y="1962150"/>
            <a:ext cx="4152900" cy="3471540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B293D7F-157B-4AEC-AE09-D3F6D7C7077C}"/>
              </a:ext>
            </a:extLst>
          </p:cNvPr>
          <p:cNvSpPr/>
          <p:nvPr/>
        </p:nvSpPr>
        <p:spPr>
          <a:xfrm>
            <a:off x="14665327" y="1975619"/>
            <a:ext cx="4152900" cy="646331"/>
          </a:xfrm>
          <a:prstGeom prst="rect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’26.7</a:t>
            </a:r>
            <a:r>
              <a:rPr lang="ko-KR" altLang="en-US" sz="28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월 </a:t>
            </a:r>
            <a:r>
              <a:rPr lang="en-US" altLang="ko-KR" sz="28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13</a:t>
            </a:r>
            <a:r>
              <a:rPr lang="ko-KR" altLang="en-US" sz="28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일부터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D71940A6-E98B-4A05-A747-A587DA52A8C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990" flipH="1">
            <a:off x="14212366" y="3716472"/>
            <a:ext cx="728117" cy="60837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16978C0-4705-436C-8A5C-3AD10A51FBF8}"/>
              </a:ext>
            </a:extLst>
          </p:cNvPr>
          <p:cNvSpPr txBox="1"/>
          <p:nvPr/>
        </p:nvSpPr>
        <p:spPr>
          <a:xfrm>
            <a:off x="10829925" y="3665269"/>
            <a:ext cx="30949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최대 </a:t>
            </a:r>
            <a:r>
              <a:rPr lang="en-US" altLang="ko-KR" sz="54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2</a:t>
            </a:r>
            <a:r>
              <a:rPr lang="ko-KR" altLang="en-US" sz="54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백만</a:t>
            </a:r>
            <a:endParaRPr lang="ko-KR" altLang="en-US" sz="320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92B6602-5FDB-4E37-921A-4F33672AB10C}"/>
              </a:ext>
            </a:extLst>
          </p:cNvPr>
          <p:cNvSpPr txBox="1"/>
          <p:nvPr/>
        </p:nvSpPr>
        <p:spPr>
          <a:xfrm>
            <a:off x="15227942" y="3665269"/>
            <a:ext cx="30949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최대 </a:t>
            </a:r>
            <a:r>
              <a:rPr lang="en-US" altLang="ko-KR" sz="5400" dirty="0">
                <a:solidFill>
                  <a:schemeClr val="bg1">
                    <a:lumMod val="50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1</a:t>
            </a:r>
            <a:r>
              <a:rPr lang="ko-KR" altLang="en-US" sz="5400" dirty="0">
                <a:solidFill>
                  <a:schemeClr val="bg1">
                    <a:lumMod val="50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백만</a:t>
            </a:r>
            <a:endParaRPr lang="ko-KR" altLang="en-US" sz="3200" dirty="0">
              <a:solidFill>
                <a:schemeClr val="bg1">
                  <a:lumMod val="50000"/>
                </a:schemeClr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034BB189-7803-425B-B6A5-BA66201C6C6E}"/>
              </a:ext>
            </a:extLst>
          </p:cNvPr>
          <p:cNvSpPr/>
          <p:nvPr/>
        </p:nvSpPr>
        <p:spPr>
          <a:xfrm>
            <a:off x="11915775" y="3196803"/>
            <a:ext cx="1819275" cy="453541"/>
          </a:xfrm>
          <a:prstGeom prst="rect">
            <a:avLst/>
          </a:prstGeom>
          <a:solidFill>
            <a:srgbClr val="006838"/>
          </a:solidFill>
          <a:ln w="38100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68</a:t>
            </a:r>
            <a:r>
              <a:rPr lang="ko-KR" altLang="en-US" sz="2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대 생활질환</a:t>
            </a:r>
            <a:endParaRPr lang="ko-KR" altLang="en-US" sz="2000" dirty="0">
              <a:solidFill>
                <a:srgbClr val="FFFF00"/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7A34DB74-98D3-43E3-A97B-95CEA8F71388}"/>
              </a:ext>
            </a:extLst>
          </p:cNvPr>
          <p:cNvSpPr/>
          <p:nvPr/>
        </p:nvSpPr>
        <p:spPr>
          <a:xfrm>
            <a:off x="16327437" y="3196803"/>
            <a:ext cx="1819275" cy="453541"/>
          </a:xfrm>
          <a:prstGeom prst="rect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68</a:t>
            </a:r>
            <a:r>
              <a:rPr lang="ko-KR" altLang="en-US" sz="2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대 생활질환</a:t>
            </a:r>
            <a:endParaRPr lang="ko-KR" altLang="en-US" sz="2000" dirty="0">
              <a:solidFill>
                <a:srgbClr val="FFFF00"/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000B46-2A12-4C6A-9B7D-A2EF25B6B206}"/>
              </a:ext>
            </a:extLst>
          </p:cNvPr>
          <p:cNvSpPr txBox="1"/>
          <p:nvPr/>
        </p:nvSpPr>
        <p:spPr>
          <a:xfrm>
            <a:off x="11915775" y="4482251"/>
            <a:ext cx="18192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(</a:t>
            </a: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건강체 상품 기준</a:t>
            </a: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)</a:t>
            </a:r>
            <a:endParaRPr lang="ko-KR" altLang="en-US" sz="1200" dirty="0">
              <a:solidFill>
                <a:schemeClr val="bg1">
                  <a:lumMod val="50000"/>
                </a:schemeClr>
              </a:solidFill>
              <a:latin typeface="에스코어 드림 3 Light" panose="020B0303030302020204" pitchFamily="34" charset="-127"/>
              <a:ea typeface="에스코어 드림 3 Light" panose="020B0303030302020204" pitchFamily="34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1512D9-D288-40CD-BA1C-320F502CA4E3}"/>
              </a:ext>
            </a:extLst>
          </p:cNvPr>
          <p:cNvSpPr txBox="1"/>
          <p:nvPr/>
        </p:nvSpPr>
        <p:spPr>
          <a:xfrm>
            <a:off x="16436335" y="4482251"/>
            <a:ext cx="18192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(</a:t>
            </a: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건강체 상품 기준</a:t>
            </a: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)</a:t>
            </a:r>
            <a:endParaRPr lang="ko-KR" altLang="en-US" sz="1200" dirty="0">
              <a:solidFill>
                <a:schemeClr val="bg1">
                  <a:lumMod val="50000"/>
                </a:schemeClr>
              </a:solidFill>
              <a:latin typeface="에스코어 드림 3 Light" panose="020B0303030302020204" pitchFamily="34" charset="-127"/>
              <a:ea typeface="에스코어 드림 3 Light" panose="020B0303030302020204" pitchFamily="34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3D9D343-3329-462C-BAA1-2D848BFDC425}"/>
              </a:ext>
            </a:extLst>
          </p:cNvPr>
          <p:cNvSpPr txBox="1"/>
          <p:nvPr/>
        </p:nvSpPr>
        <p:spPr>
          <a:xfrm>
            <a:off x="10229850" y="5674874"/>
            <a:ext cx="8758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업계 최대 </a:t>
            </a:r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생활질환 수술비 축소</a:t>
            </a:r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전 활용 서두르세요</a:t>
            </a:r>
            <a:r>
              <a:rPr lang="en-US" altLang="ko-KR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!</a:t>
            </a:r>
            <a:endParaRPr lang="ko-KR" altLang="en-US" sz="28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60F7BCD4-CE64-4CE0-9212-EA63315452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548" y="45426"/>
            <a:ext cx="9388654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1722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04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4002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89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9884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9884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6E3ED-0918-48DF-911F-A6A3FA683F24}"/>
              </a:ext>
            </a:extLst>
          </p:cNvPr>
          <p:cNvSpPr txBox="1"/>
          <p:nvPr/>
        </p:nvSpPr>
        <p:spPr>
          <a:xfrm>
            <a:off x="10191750" y="931772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N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대 수술비 생활질환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업계 보장 현황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은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?</a:t>
            </a:r>
            <a:endParaRPr lang="ko-KR" altLang="en-US" sz="3600" spc="-150" dirty="0">
              <a:solidFill>
                <a:srgbClr val="FF0000"/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2296821-90D6-4E6C-B302-C570D6D85A9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916" t="25554" r="7098" b="9306"/>
          <a:stretch/>
        </p:blipFill>
        <p:spPr>
          <a:xfrm>
            <a:off x="10504487" y="1658852"/>
            <a:ext cx="4545013" cy="4726410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FF0C0A5E-FF42-40CE-B23D-14E1EFAFD5D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990" flipH="1">
            <a:off x="14621368" y="4073411"/>
            <a:ext cx="551405" cy="460726"/>
          </a:xfrm>
          <a:prstGeom prst="rect">
            <a:avLst/>
          </a:prstGeom>
        </p:spPr>
      </p:pic>
      <p:sp>
        <p:nvSpPr>
          <p:cNvPr id="23" name="직사각형 22">
            <a:extLst>
              <a:ext uri="{FF2B5EF4-FFF2-40B4-BE49-F238E27FC236}">
                <a16:creationId xmlns:a16="http://schemas.microsoft.com/office/drawing/2014/main" id="{5465CB4F-6EF1-4BAC-9EAB-CB247AA532EB}"/>
              </a:ext>
            </a:extLst>
          </p:cNvPr>
          <p:cNvSpPr/>
          <p:nvPr/>
        </p:nvSpPr>
        <p:spPr>
          <a:xfrm>
            <a:off x="15306577" y="3144284"/>
            <a:ext cx="3643429" cy="646331"/>
          </a:xfrm>
          <a:prstGeom prst="rect">
            <a:avLst/>
          </a:prstGeom>
          <a:solidFill>
            <a:srgbClr val="006838"/>
          </a:solidFill>
          <a:ln w="38100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rgbClr val="FFFF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생활질환 </a:t>
            </a:r>
            <a:r>
              <a:rPr lang="en-US" altLang="ko-KR" sz="2000" dirty="0">
                <a:solidFill>
                  <a:srgbClr val="FFFF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200</a:t>
            </a:r>
            <a:r>
              <a:rPr lang="ko-KR" altLang="en-US" sz="2000" dirty="0">
                <a:solidFill>
                  <a:srgbClr val="FFFF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만원 </a:t>
            </a:r>
            <a:r>
              <a:rPr lang="ko-KR" altLang="en-US" sz="2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넉넉한 보장</a:t>
            </a:r>
            <a:endParaRPr lang="ko-KR" altLang="en-US" sz="2000" dirty="0">
              <a:solidFill>
                <a:srgbClr val="FFFF00"/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813A2E59-5965-4D1B-8D80-CB2B4CE03869}"/>
              </a:ext>
            </a:extLst>
          </p:cNvPr>
          <p:cNvSpPr/>
          <p:nvPr/>
        </p:nvSpPr>
        <p:spPr>
          <a:xfrm>
            <a:off x="15306577" y="4160870"/>
            <a:ext cx="3643429" cy="646331"/>
          </a:xfrm>
          <a:prstGeom prst="rect">
            <a:avLst/>
          </a:prstGeom>
          <a:solidFill>
            <a:srgbClr val="006838"/>
          </a:solidFill>
          <a:ln w="38100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rgbClr val="FFFF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제왕절개</a:t>
            </a:r>
            <a:r>
              <a:rPr lang="en-US" altLang="ko-KR" sz="2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ko-KR" altLang="en-US" sz="2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타사 면책 </a:t>
            </a:r>
            <a:r>
              <a:rPr lang="en-US" altLang="ko-KR" sz="2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&amp; </a:t>
            </a:r>
            <a:r>
              <a:rPr lang="en-US" altLang="ko-KR" sz="2000" dirty="0">
                <a:solidFill>
                  <a:srgbClr val="FFFF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DB </a:t>
            </a:r>
            <a:r>
              <a:rPr lang="ko-KR" altLang="en-US" sz="2000" dirty="0">
                <a:solidFill>
                  <a:srgbClr val="FFFF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보장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8DF38674-23EA-4390-85B4-6334D7B9EA26}"/>
              </a:ext>
            </a:extLst>
          </p:cNvPr>
          <p:cNvSpPr/>
          <p:nvPr/>
        </p:nvSpPr>
        <p:spPr>
          <a:xfrm>
            <a:off x="15306577" y="5177457"/>
            <a:ext cx="3643429" cy="646331"/>
          </a:xfrm>
          <a:prstGeom prst="rect">
            <a:avLst/>
          </a:prstGeom>
          <a:solidFill>
            <a:srgbClr val="006838"/>
          </a:solidFill>
          <a:ln w="38100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DB</a:t>
            </a:r>
            <a:r>
              <a:rPr lang="ko-KR" altLang="en-US" sz="2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패스로 </a:t>
            </a:r>
            <a:r>
              <a:rPr lang="ko-KR" altLang="en-US" sz="2000" dirty="0" err="1">
                <a:solidFill>
                  <a:srgbClr val="FFFF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점유비</a:t>
            </a:r>
            <a:r>
              <a:rPr lang="ko-KR" altLang="en-US" sz="2000" dirty="0">
                <a:solidFill>
                  <a:srgbClr val="FFFF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 상관없이</a:t>
            </a: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5FF1CB6C-CA20-405D-8191-BB0301532FF0}"/>
              </a:ext>
            </a:extLst>
          </p:cNvPr>
          <p:cNvSpPr/>
          <p:nvPr/>
        </p:nvSpPr>
        <p:spPr>
          <a:xfrm>
            <a:off x="15306577" y="2127698"/>
            <a:ext cx="3643429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DB</a:t>
            </a:r>
            <a:r>
              <a:rPr lang="ko-KR" altLang="en-US" sz="360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수술비는 됩니다</a:t>
            </a:r>
            <a:r>
              <a:rPr lang="en-US" altLang="ko-KR" sz="360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!</a:t>
            </a:r>
            <a:endParaRPr lang="ko-KR" altLang="en-US" sz="3600" dirty="0">
              <a:solidFill>
                <a:srgbClr val="006838"/>
              </a:solidFill>
              <a:latin typeface="카페24 빛나는별" pitchFamily="2" charset="-127"/>
              <a:ea typeface="카페24 빛나는별" pitchFamily="2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419EC2F-2329-4208-ADB1-CCEF343BB1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7548" y="45426"/>
            <a:ext cx="9388654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4417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22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821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821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6E3ED-0918-48DF-911F-A6A3FA683F24}"/>
              </a:ext>
            </a:extLst>
          </p:cNvPr>
          <p:cNvSpPr txBox="1"/>
          <p:nvPr/>
        </p:nvSpPr>
        <p:spPr>
          <a:xfrm>
            <a:off x="10025050" y="931772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축소 전 </a:t>
            </a:r>
            <a:r>
              <a:rPr lang="en-US" altLang="ko-KR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DB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수술비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로 서둘러주세요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!</a:t>
            </a:r>
            <a:endParaRPr lang="ko-KR" altLang="en-US" sz="3600" spc="-150" dirty="0">
              <a:solidFill>
                <a:srgbClr val="FF0000"/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652B7365-6B9A-4462-876D-F38E76B548F3}"/>
              </a:ext>
            </a:extLst>
          </p:cNvPr>
          <p:cNvSpPr/>
          <p:nvPr/>
        </p:nvSpPr>
        <p:spPr>
          <a:xfrm>
            <a:off x="10122690" y="1975619"/>
            <a:ext cx="8562975" cy="3781425"/>
          </a:xfrm>
          <a:prstGeom prst="rect">
            <a:avLst/>
          </a:prstGeom>
          <a:solidFill>
            <a:schemeClr val="bg1"/>
          </a:solidFill>
          <a:ln w="38100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80FA9346-D7AE-4E8D-89DE-342C20A32AF7}"/>
              </a:ext>
            </a:extLst>
          </p:cNvPr>
          <p:cNvSpPr/>
          <p:nvPr/>
        </p:nvSpPr>
        <p:spPr>
          <a:xfrm>
            <a:off x="10129824" y="1975619"/>
            <a:ext cx="8562975" cy="656101"/>
          </a:xfrm>
          <a:prstGeom prst="rect">
            <a:avLst/>
          </a:prstGeom>
          <a:solidFill>
            <a:srgbClr val="006838"/>
          </a:solidFill>
          <a:ln w="38100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68</a:t>
            </a:r>
            <a:r>
              <a:rPr lang="ko-KR" altLang="en-US" sz="28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대 수술비 </a:t>
            </a:r>
            <a:r>
              <a:rPr lang="ko-KR" altLang="en-US" sz="3600" dirty="0">
                <a:solidFill>
                  <a:srgbClr val="FFFF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매회</a:t>
            </a:r>
            <a:r>
              <a:rPr lang="ko-KR" altLang="en-US" sz="28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en-US" altLang="ko-KR" sz="3600" dirty="0">
                <a:solidFill>
                  <a:srgbClr val="FFFF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200</a:t>
            </a:r>
            <a:r>
              <a:rPr lang="ko-KR" altLang="en-US" sz="3600" dirty="0">
                <a:solidFill>
                  <a:srgbClr val="FFFF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만원 보장 </a:t>
            </a:r>
            <a:r>
              <a:rPr lang="ko-KR" altLang="en-US" sz="28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질환</a:t>
            </a:r>
            <a:endParaRPr lang="ko-KR" altLang="en-US" sz="2800" dirty="0">
              <a:solidFill>
                <a:srgbClr val="FFFF00"/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CE2E9A-3627-4986-9760-24C6B180AD62}"/>
              </a:ext>
            </a:extLst>
          </p:cNvPr>
          <p:cNvSpPr txBox="1"/>
          <p:nvPr/>
        </p:nvSpPr>
        <p:spPr>
          <a:xfrm>
            <a:off x="10472725" y="3029236"/>
            <a:ext cx="7848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담석증</a:t>
            </a:r>
            <a:r>
              <a:rPr lang="en-US" altLang="ko-KR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, </a:t>
            </a:r>
            <a:r>
              <a:rPr lang="ko-KR" altLang="en-US" sz="2800" spc="-150" dirty="0" err="1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편도염</a:t>
            </a:r>
            <a:r>
              <a:rPr lang="en-US" altLang="ko-KR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, </a:t>
            </a:r>
            <a:r>
              <a:rPr lang="ko-KR" altLang="en-US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축농증</a:t>
            </a:r>
            <a:r>
              <a:rPr lang="en-US" altLang="ko-KR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, </a:t>
            </a:r>
            <a:r>
              <a:rPr lang="ko-KR" altLang="en-US" sz="2800" spc="-150" dirty="0" err="1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사타구니탈장</a:t>
            </a:r>
            <a:endParaRPr lang="en-US" altLang="ko-KR" sz="2800" spc="-15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r>
              <a:rPr lang="ko-KR" altLang="en-US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손목터널증후군</a:t>
            </a:r>
            <a:r>
              <a:rPr lang="en-US" altLang="ko-KR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, </a:t>
            </a:r>
            <a:r>
              <a:rPr lang="ko-KR" altLang="en-US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어깨병변</a:t>
            </a:r>
            <a:r>
              <a:rPr lang="en-US" altLang="ko-KR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, </a:t>
            </a:r>
            <a:r>
              <a:rPr lang="ko-KR" altLang="en-US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골다공증</a:t>
            </a:r>
            <a:r>
              <a:rPr lang="en-US" altLang="ko-KR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, </a:t>
            </a:r>
            <a:r>
              <a:rPr lang="ko-KR" altLang="en-US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갑상선질환</a:t>
            </a:r>
            <a:endParaRPr lang="en-US" altLang="ko-KR" sz="2800" spc="-15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r>
              <a:rPr lang="ko-KR" altLang="en-US" sz="2800" spc="-150" dirty="0" err="1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추간판장애</a:t>
            </a:r>
            <a:r>
              <a:rPr lang="en-US" altLang="ko-KR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(</a:t>
            </a:r>
            <a:r>
              <a:rPr lang="ko-KR" altLang="en-US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디스크 질환</a:t>
            </a:r>
            <a:r>
              <a:rPr lang="en-US" altLang="ko-KR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), </a:t>
            </a:r>
            <a:r>
              <a:rPr lang="ko-KR" altLang="en-US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척추병증</a:t>
            </a:r>
            <a:endParaRPr lang="en-US" altLang="ko-KR" sz="2800" spc="-15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endParaRPr lang="en-US" altLang="ko-KR" sz="2800" spc="-15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28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등등 주요 </a:t>
            </a:r>
            <a:r>
              <a:rPr lang="en-US" altLang="ko-KR" sz="3200" spc="-150" dirty="0">
                <a:solidFill>
                  <a:srgbClr val="006838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68</a:t>
            </a:r>
            <a:r>
              <a:rPr lang="ko-KR" altLang="en-US" sz="3200" spc="-150" dirty="0">
                <a:solidFill>
                  <a:srgbClr val="006838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개 생활질환</a:t>
            </a:r>
            <a:endParaRPr lang="ko-KR" altLang="en-US" sz="2800" spc="-150" dirty="0">
              <a:solidFill>
                <a:srgbClr val="006838"/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EFC429C-61FD-466C-8F76-927943BDB7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1118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22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821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821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6E3ED-0918-48DF-911F-A6A3FA683F24}"/>
              </a:ext>
            </a:extLst>
          </p:cNvPr>
          <p:cNvSpPr txBox="1"/>
          <p:nvPr/>
        </p:nvSpPr>
        <p:spPr>
          <a:xfrm>
            <a:off x="10025050" y="891667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점유비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삭제해주는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연계</a:t>
            </a:r>
            <a:r>
              <a:rPr lang="en-US" altLang="ko-KR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PASS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,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더 가볍게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5A28B4FC-DB15-45B2-89FC-A4104603CDD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b="6250"/>
          <a:stretch/>
        </p:blipFill>
        <p:spPr>
          <a:xfrm>
            <a:off x="10638640" y="1633037"/>
            <a:ext cx="7465969" cy="4428336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FDB64A76-69C4-4EAF-B901-F3B5763057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6017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58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96956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43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112838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112838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6E3ED-0918-48DF-911F-A6A3FA683F24}"/>
              </a:ext>
            </a:extLst>
          </p:cNvPr>
          <p:cNvSpPr txBox="1"/>
          <p:nvPr/>
        </p:nvSpPr>
        <p:spPr>
          <a:xfrm>
            <a:off x="11487150" y="777498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DB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패스 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7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월엔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적게 가입해도 연계 </a:t>
            </a:r>
            <a:r>
              <a:rPr lang="en-US" altLang="ko-KR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PASS</a:t>
            </a:r>
            <a:endParaRPr lang="ko-KR" altLang="en-US" sz="3600" spc="-15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BB1F0218-38A4-433D-A173-D8DBFDF29CAE}"/>
              </a:ext>
            </a:extLst>
          </p:cNvPr>
          <p:cNvCxnSpPr>
            <a:cxnSpLocks/>
          </p:cNvCxnSpPr>
          <p:nvPr/>
        </p:nvCxnSpPr>
        <p:spPr>
          <a:xfrm>
            <a:off x="11752341" y="3612096"/>
            <a:ext cx="34855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사각형: 둥근 위쪽 모서리 9">
            <a:extLst>
              <a:ext uri="{FF2B5EF4-FFF2-40B4-BE49-F238E27FC236}">
                <a16:creationId xmlns:a16="http://schemas.microsoft.com/office/drawing/2014/main" id="{6FF7557E-C917-49FF-9962-4D66421AED75}"/>
              </a:ext>
            </a:extLst>
          </p:cNvPr>
          <p:cNvSpPr/>
          <p:nvPr/>
        </p:nvSpPr>
        <p:spPr>
          <a:xfrm>
            <a:off x="12195961" y="2610402"/>
            <a:ext cx="1213164" cy="1001678"/>
          </a:xfrm>
          <a:prstGeom prst="round2Same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위쪽 모서리 10">
            <a:extLst>
              <a:ext uri="{FF2B5EF4-FFF2-40B4-BE49-F238E27FC236}">
                <a16:creationId xmlns:a16="http://schemas.microsoft.com/office/drawing/2014/main" id="{57083ABE-BAFD-42EB-8995-4BFD288057FF}"/>
              </a:ext>
            </a:extLst>
          </p:cNvPr>
          <p:cNvSpPr/>
          <p:nvPr/>
        </p:nvSpPr>
        <p:spPr>
          <a:xfrm>
            <a:off x="13716943" y="2853932"/>
            <a:ext cx="1213164" cy="758147"/>
          </a:xfrm>
          <a:prstGeom prst="round2SameRect">
            <a:avLst/>
          </a:prstGeom>
          <a:solidFill>
            <a:srgbClr val="006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52BFE8-95E5-4F49-81BA-D6DEA301C8DC}"/>
              </a:ext>
            </a:extLst>
          </p:cNvPr>
          <p:cNvSpPr txBox="1"/>
          <p:nvPr/>
        </p:nvSpPr>
        <p:spPr>
          <a:xfrm>
            <a:off x="12195961" y="3310076"/>
            <a:ext cx="121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6</a:t>
            </a:r>
            <a:r>
              <a:rPr lang="ko-KR" altLang="en-US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월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2E67192-1275-41EE-BD52-6658C8352815}"/>
              </a:ext>
            </a:extLst>
          </p:cNvPr>
          <p:cNvSpPr txBox="1"/>
          <p:nvPr/>
        </p:nvSpPr>
        <p:spPr>
          <a:xfrm>
            <a:off x="13716943" y="3269988"/>
            <a:ext cx="121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7</a:t>
            </a:r>
            <a:r>
              <a:rPr lang="ko-KR" altLang="en-US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월</a:t>
            </a:r>
            <a:endParaRPr lang="ko-KR" altLang="en-US" sz="1400" dirty="0">
              <a:solidFill>
                <a:srgbClr val="FFFF00"/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1F786515-3DCD-4527-A43B-E9B2CD9BB1AF}"/>
              </a:ext>
            </a:extLst>
          </p:cNvPr>
          <p:cNvSpPr/>
          <p:nvPr/>
        </p:nvSpPr>
        <p:spPr>
          <a:xfrm>
            <a:off x="12811346" y="1687925"/>
            <a:ext cx="1512431" cy="23135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solidFill>
                  <a:schemeClr val="bg1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질병통합치료비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CD6BF88-4FBD-42BA-AE44-76799CB96EB3}"/>
              </a:ext>
            </a:extLst>
          </p:cNvPr>
          <p:cNvSpPr txBox="1"/>
          <p:nvPr/>
        </p:nvSpPr>
        <p:spPr>
          <a:xfrm>
            <a:off x="12195961" y="2305015"/>
            <a:ext cx="1213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10,</a:t>
            </a:r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260</a:t>
            </a:r>
            <a:r>
              <a:rPr lang="ko-KR" altLang="en-US" sz="14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원</a:t>
            </a: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9343883-9046-4C55-97EE-1E5E34B50590}"/>
              </a:ext>
            </a:extLst>
          </p:cNvPr>
          <p:cNvSpPr txBox="1"/>
          <p:nvPr/>
        </p:nvSpPr>
        <p:spPr>
          <a:xfrm>
            <a:off x="13716943" y="2552352"/>
            <a:ext cx="1213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7,</a:t>
            </a:r>
            <a:r>
              <a:rPr lang="en-US" altLang="ko-KR" sz="14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440</a:t>
            </a:r>
            <a:r>
              <a:rPr lang="ko-KR" altLang="en-US" sz="14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원</a:t>
            </a:r>
            <a:endParaRPr lang="ko-KR" altLang="en-US" sz="160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87D83A1-5CED-4BC2-B53C-9B235E3D7FED}"/>
              </a:ext>
            </a:extLst>
          </p:cNvPr>
          <p:cNvSpPr txBox="1"/>
          <p:nvPr/>
        </p:nvSpPr>
        <p:spPr>
          <a:xfrm>
            <a:off x="13107626" y="2051524"/>
            <a:ext cx="1811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006838"/>
                </a:solidFill>
                <a:highlight>
                  <a:srgbClr val="FFFF00"/>
                </a:highlight>
                <a:latin typeface="카페24 빛나는별" pitchFamily="2" charset="-127"/>
                <a:ea typeface="카페24 빛나는별" pitchFamily="2" charset="-127"/>
              </a:rPr>
              <a:t>- 2,820</a:t>
            </a:r>
            <a:r>
              <a:rPr lang="ko-KR" altLang="en-US" sz="2400" dirty="0">
                <a:solidFill>
                  <a:srgbClr val="006838"/>
                </a:solidFill>
                <a:highlight>
                  <a:srgbClr val="FFFF00"/>
                </a:highlight>
                <a:latin typeface="카페24 빛나는별" pitchFamily="2" charset="-127"/>
                <a:ea typeface="카페24 빛나는별" pitchFamily="2" charset="-127"/>
              </a:rPr>
              <a:t>원</a:t>
            </a:r>
            <a:endParaRPr lang="ko-KR" altLang="en-US" sz="2000" dirty="0">
              <a:highlight>
                <a:srgbClr val="FFFF00"/>
              </a:highlight>
              <a:latin typeface="카페24 빛나는별" pitchFamily="2" charset="-127"/>
              <a:ea typeface="카페24 빛나는별" pitchFamily="2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B7A8F21-E572-48E5-86A4-A235E395DD2E}"/>
              </a:ext>
            </a:extLst>
          </p:cNvPr>
          <p:cNvSpPr txBox="1"/>
          <p:nvPr/>
        </p:nvSpPr>
        <p:spPr>
          <a:xfrm>
            <a:off x="11752341" y="3623351"/>
            <a:ext cx="3558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※ 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초경증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/ 60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세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/ 100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세만기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20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년납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/ 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무해지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/ 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납면</a:t>
            </a:r>
            <a:endParaRPr lang="en-US" altLang="ko-KR" sz="900" dirty="0">
              <a:solidFill>
                <a:schemeClr val="bg1">
                  <a:lumMod val="50000"/>
                </a:schemeClr>
              </a:solidFill>
              <a:latin typeface="에스코어 드림 3 Light" panose="020B0303030302020204" pitchFamily="34" charset="-127"/>
              <a:ea typeface="에스코어 드림 3 Light" panose="020B0303030302020204" pitchFamily="34" charset="-127"/>
            </a:endParaRPr>
          </a:p>
          <a:p>
            <a:pPr algn="r"/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전신마취수술비 기준</a:t>
            </a:r>
            <a:endParaRPr lang="en-US" altLang="ko-KR" sz="900" dirty="0">
              <a:solidFill>
                <a:schemeClr val="bg1">
                  <a:lumMod val="50000"/>
                </a:schemeClr>
              </a:solidFill>
              <a:latin typeface="에스코어 드림 3 Light" panose="020B0303030302020204" pitchFamily="34" charset="-127"/>
              <a:ea typeface="에스코어 드림 3 Light" panose="020B0303030302020204" pitchFamily="34" charset="-127"/>
            </a:endParaRPr>
          </a:p>
        </p:txBody>
      </p:sp>
      <p:pic>
        <p:nvPicPr>
          <p:cNvPr id="77" name="그림 76">
            <a:extLst>
              <a:ext uri="{FF2B5EF4-FFF2-40B4-BE49-F238E27FC236}">
                <a16:creationId xmlns:a16="http://schemas.microsoft.com/office/drawing/2014/main" id="{E7E8ABC3-4361-4DE4-B0D0-25FB1F99FD1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990" flipH="1">
            <a:off x="13287332" y="2729876"/>
            <a:ext cx="551405" cy="460726"/>
          </a:xfrm>
          <a:prstGeom prst="rect">
            <a:avLst/>
          </a:prstGeom>
        </p:spPr>
      </p:pic>
      <p:sp>
        <p:nvSpPr>
          <p:cNvPr id="84" name="TextBox 83">
            <a:extLst>
              <a:ext uri="{FF2B5EF4-FFF2-40B4-BE49-F238E27FC236}">
                <a16:creationId xmlns:a16="http://schemas.microsoft.com/office/drawing/2014/main" id="{E5CC7E28-37E6-47DA-8358-56FC0599D133}"/>
              </a:ext>
            </a:extLst>
          </p:cNvPr>
          <p:cNvSpPr txBox="1"/>
          <p:nvPr/>
        </p:nvSpPr>
        <p:spPr>
          <a:xfrm>
            <a:off x="12195961" y="3024588"/>
            <a:ext cx="121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5</a:t>
            </a:r>
            <a:r>
              <a:rPr lang="ko-KR" altLang="en-US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백만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7FB5D0DF-A53D-4BD7-A907-01CE7A5EA5D3}"/>
              </a:ext>
            </a:extLst>
          </p:cNvPr>
          <p:cNvSpPr txBox="1"/>
          <p:nvPr/>
        </p:nvSpPr>
        <p:spPr>
          <a:xfrm>
            <a:off x="13706161" y="3024588"/>
            <a:ext cx="121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2</a:t>
            </a:r>
            <a:r>
              <a:rPr lang="ko-KR" altLang="en-US" sz="140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백만</a:t>
            </a:r>
          </a:p>
        </p:txBody>
      </p:sp>
      <p:cxnSp>
        <p:nvCxnSpPr>
          <p:cNvPr id="86" name="직선 연결선 85">
            <a:extLst>
              <a:ext uri="{FF2B5EF4-FFF2-40B4-BE49-F238E27FC236}">
                <a16:creationId xmlns:a16="http://schemas.microsoft.com/office/drawing/2014/main" id="{10F684A8-9E73-4028-80A1-CB8B28485F16}"/>
              </a:ext>
            </a:extLst>
          </p:cNvPr>
          <p:cNvCxnSpPr>
            <a:cxnSpLocks/>
          </p:cNvCxnSpPr>
          <p:nvPr/>
        </p:nvCxnSpPr>
        <p:spPr>
          <a:xfrm>
            <a:off x="16357099" y="3612096"/>
            <a:ext cx="34855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사각형: 둥근 위쪽 모서리 86">
            <a:extLst>
              <a:ext uri="{FF2B5EF4-FFF2-40B4-BE49-F238E27FC236}">
                <a16:creationId xmlns:a16="http://schemas.microsoft.com/office/drawing/2014/main" id="{D4F131A7-5726-44DC-B0AA-7BDFBA4E5E6E}"/>
              </a:ext>
            </a:extLst>
          </p:cNvPr>
          <p:cNvSpPr/>
          <p:nvPr/>
        </p:nvSpPr>
        <p:spPr>
          <a:xfrm>
            <a:off x="16800719" y="2610402"/>
            <a:ext cx="1213164" cy="1001678"/>
          </a:xfrm>
          <a:prstGeom prst="round2Same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8" name="사각형: 둥근 위쪽 모서리 87">
            <a:extLst>
              <a:ext uri="{FF2B5EF4-FFF2-40B4-BE49-F238E27FC236}">
                <a16:creationId xmlns:a16="http://schemas.microsoft.com/office/drawing/2014/main" id="{2B675690-54A0-4CAF-9D85-40D1F73E8B07}"/>
              </a:ext>
            </a:extLst>
          </p:cNvPr>
          <p:cNvSpPr/>
          <p:nvPr/>
        </p:nvSpPr>
        <p:spPr>
          <a:xfrm>
            <a:off x="18321701" y="2853932"/>
            <a:ext cx="1213164" cy="758147"/>
          </a:xfrm>
          <a:prstGeom prst="round2SameRect">
            <a:avLst/>
          </a:prstGeom>
          <a:solidFill>
            <a:srgbClr val="006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10C8A29A-D16F-4CDE-B9F1-EE5D818A3145}"/>
              </a:ext>
            </a:extLst>
          </p:cNvPr>
          <p:cNvSpPr txBox="1"/>
          <p:nvPr/>
        </p:nvSpPr>
        <p:spPr>
          <a:xfrm>
            <a:off x="16800719" y="3310076"/>
            <a:ext cx="121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6</a:t>
            </a:r>
            <a:r>
              <a:rPr lang="ko-KR" altLang="en-US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월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F45EF91-0E16-4058-8509-425A35AEA121}"/>
              </a:ext>
            </a:extLst>
          </p:cNvPr>
          <p:cNvSpPr txBox="1"/>
          <p:nvPr/>
        </p:nvSpPr>
        <p:spPr>
          <a:xfrm>
            <a:off x="18321701" y="3269988"/>
            <a:ext cx="121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7</a:t>
            </a:r>
            <a:r>
              <a:rPr lang="ko-KR" altLang="en-US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월</a:t>
            </a:r>
            <a:endParaRPr lang="ko-KR" altLang="en-US" sz="1400" dirty="0">
              <a:solidFill>
                <a:srgbClr val="FFFF00"/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91" name="사각형: 둥근 모서리 90">
            <a:extLst>
              <a:ext uri="{FF2B5EF4-FFF2-40B4-BE49-F238E27FC236}">
                <a16:creationId xmlns:a16="http://schemas.microsoft.com/office/drawing/2014/main" id="{BF1661E5-F495-455E-AACB-BCA08A4F4E71}"/>
              </a:ext>
            </a:extLst>
          </p:cNvPr>
          <p:cNvSpPr/>
          <p:nvPr/>
        </p:nvSpPr>
        <p:spPr>
          <a:xfrm>
            <a:off x="17416104" y="1687925"/>
            <a:ext cx="1512431" cy="23135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solidFill>
                  <a:schemeClr val="bg1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폐렴진단비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737AF0B1-2B80-46F2-900B-0BAA7B22A78C}"/>
              </a:ext>
            </a:extLst>
          </p:cNvPr>
          <p:cNvSpPr txBox="1"/>
          <p:nvPr/>
        </p:nvSpPr>
        <p:spPr>
          <a:xfrm>
            <a:off x="16800719" y="2305015"/>
            <a:ext cx="1213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13,</a:t>
            </a:r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320</a:t>
            </a:r>
            <a:r>
              <a:rPr lang="ko-KR" altLang="en-US" sz="14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원</a:t>
            </a: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07205E22-EBC4-49C4-9BD3-F18F34A3DA23}"/>
              </a:ext>
            </a:extLst>
          </p:cNvPr>
          <p:cNvSpPr txBox="1"/>
          <p:nvPr/>
        </p:nvSpPr>
        <p:spPr>
          <a:xfrm>
            <a:off x="18321701" y="2552352"/>
            <a:ext cx="1213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8,</a:t>
            </a:r>
            <a:r>
              <a:rPr lang="en-US" altLang="ko-KR" sz="14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880</a:t>
            </a:r>
            <a:r>
              <a:rPr lang="ko-KR" altLang="en-US" sz="14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원</a:t>
            </a:r>
            <a:endParaRPr lang="ko-KR" altLang="en-US" sz="160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5289BB26-DAF9-4166-AA48-1CB25DB63BDE}"/>
              </a:ext>
            </a:extLst>
          </p:cNvPr>
          <p:cNvSpPr txBox="1"/>
          <p:nvPr/>
        </p:nvSpPr>
        <p:spPr>
          <a:xfrm>
            <a:off x="17712384" y="2051524"/>
            <a:ext cx="1811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006838"/>
                </a:solidFill>
                <a:highlight>
                  <a:srgbClr val="FFFF00"/>
                </a:highlight>
                <a:latin typeface="카페24 빛나는별" pitchFamily="2" charset="-127"/>
                <a:ea typeface="카페24 빛나는별" pitchFamily="2" charset="-127"/>
              </a:rPr>
              <a:t>- 4,440</a:t>
            </a:r>
            <a:r>
              <a:rPr lang="ko-KR" altLang="en-US" sz="2400" dirty="0">
                <a:solidFill>
                  <a:srgbClr val="006838"/>
                </a:solidFill>
                <a:highlight>
                  <a:srgbClr val="FFFF00"/>
                </a:highlight>
                <a:latin typeface="카페24 빛나는별" pitchFamily="2" charset="-127"/>
                <a:ea typeface="카페24 빛나는별" pitchFamily="2" charset="-127"/>
              </a:rPr>
              <a:t>원</a:t>
            </a:r>
            <a:endParaRPr lang="ko-KR" altLang="en-US" sz="2000" dirty="0">
              <a:highlight>
                <a:srgbClr val="FFFF00"/>
              </a:highlight>
              <a:latin typeface="카페24 빛나는별" pitchFamily="2" charset="-127"/>
              <a:ea typeface="카페24 빛나는별" pitchFamily="2" charset="-127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40FAD34-96C5-43E6-B117-9D4D6A43B97B}"/>
              </a:ext>
            </a:extLst>
          </p:cNvPr>
          <p:cNvSpPr txBox="1"/>
          <p:nvPr/>
        </p:nvSpPr>
        <p:spPr>
          <a:xfrm>
            <a:off x="16357099" y="3623351"/>
            <a:ext cx="35580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※ 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초경증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/ 60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세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/ 100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세만기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20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년납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/ 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무해지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/ 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납면</a:t>
            </a:r>
            <a:endParaRPr lang="en-US" altLang="ko-KR" sz="900" dirty="0">
              <a:solidFill>
                <a:schemeClr val="bg1">
                  <a:lumMod val="50000"/>
                </a:schemeClr>
              </a:solidFill>
              <a:latin typeface="에스코어 드림 3 Light" panose="020B0303030302020204" pitchFamily="34" charset="-127"/>
              <a:ea typeface="에스코어 드림 3 Light" panose="020B0303030302020204" pitchFamily="34" charset="-127"/>
            </a:endParaRPr>
          </a:p>
        </p:txBody>
      </p:sp>
      <p:pic>
        <p:nvPicPr>
          <p:cNvPr id="96" name="그림 95">
            <a:extLst>
              <a:ext uri="{FF2B5EF4-FFF2-40B4-BE49-F238E27FC236}">
                <a16:creationId xmlns:a16="http://schemas.microsoft.com/office/drawing/2014/main" id="{7462F444-F19B-4B6F-92ED-560026CDD27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990" flipH="1">
            <a:off x="17892090" y="2729876"/>
            <a:ext cx="551405" cy="460726"/>
          </a:xfrm>
          <a:prstGeom prst="rect">
            <a:avLst/>
          </a:prstGeom>
        </p:spPr>
      </p:pic>
      <p:sp>
        <p:nvSpPr>
          <p:cNvPr id="97" name="TextBox 96">
            <a:extLst>
              <a:ext uri="{FF2B5EF4-FFF2-40B4-BE49-F238E27FC236}">
                <a16:creationId xmlns:a16="http://schemas.microsoft.com/office/drawing/2014/main" id="{AFB5893A-C122-42E5-AD86-F9DE1577CAF0}"/>
              </a:ext>
            </a:extLst>
          </p:cNvPr>
          <p:cNvSpPr txBox="1"/>
          <p:nvPr/>
        </p:nvSpPr>
        <p:spPr>
          <a:xfrm>
            <a:off x="16800719" y="3024588"/>
            <a:ext cx="121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150</a:t>
            </a:r>
            <a:r>
              <a:rPr lang="ko-KR" altLang="en-US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만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C9641C0A-776F-47C5-B82E-A5AC84351B68}"/>
              </a:ext>
            </a:extLst>
          </p:cNvPr>
          <p:cNvSpPr txBox="1"/>
          <p:nvPr/>
        </p:nvSpPr>
        <p:spPr>
          <a:xfrm>
            <a:off x="18310919" y="3024588"/>
            <a:ext cx="121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</a:t>
            </a:r>
            <a:r>
              <a:rPr lang="ko-KR" altLang="en-US" sz="140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백만</a:t>
            </a:r>
          </a:p>
        </p:txBody>
      </p:sp>
      <p:cxnSp>
        <p:nvCxnSpPr>
          <p:cNvPr id="99" name="직선 연결선 98">
            <a:extLst>
              <a:ext uri="{FF2B5EF4-FFF2-40B4-BE49-F238E27FC236}">
                <a16:creationId xmlns:a16="http://schemas.microsoft.com/office/drawing/2014/main" id="{F66889B5-F980-45D6-90E5-49075EE5F8C2}"/>
              </a:ext>
            </a:extLst>
          </p:cNvPr>
          <p:cNvCxnSpPr>
            <a:cxnSpLocks/>
          </p:cNvCxnSpPr>
          <p:nvPr/>
        </p:nvCxnSpPr>
        <p:spPr>
          <a:xfrm>
            <a:off x="11752341" y="6013782"/>
            <a:ext cx="34855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사각형: 둥근 위쪽 모서리 99">
            <a:extLst>
              <a:ext uri="{FF2B5EF4-FFF2-40B4-BE49-F238E27FC236}">
                <a16:creationId xmlns:a16="http://schemas.microsoft.com/office/drawing/2014/main" id="{DDC59EB2-943A-4F9E-A3D9-C8596300C23A}"/>
              </a:ext>
            </a:extLst>
          </p:cNvPr>
          <p:cNvSpPr/>
          <p:nvPr/>
        </p:nvSpPr>
        <p:spPr>
          <a:xfrm>
            <a:off x="12195961" y="5012088"/>
            <a:ext cx="1213164" cy="1001678"/>
          </a:xfrm>
          <a:prstGeom prst="round2Same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1" name="사각형: 둥근 위쪽 모서리 100">
            <a:extLst>
              <a:ext uri="{FF2B5EF4-FFF2-40B4-BE49-F238E27FC236}">
                <a16:creationId xmlns:a16="http://schemas.microsoft.com/office/drawing/2014/main" id="{DAFB6886-A2B7-410A-8045-2B448AF4DF7A}"/>
              </a:ext>
            </a:extLst>
          </p:cNvPr>
          <p:cNvSpPr/>
          <p:nvPr/>
        </p:nvSpPr>
        <p:spPr>
          <a:xfrm>
            <a:off x="13716943" y="5255618"/>
            <a:ext cx="1213164" cy="758147"/>
          </a:xfrm>
          <a:prstGeom prst="round2SameRect">
            <a:avLst/>
          </a:prstGeom>
          <a:solidFill>
            <a:srgbClr val="006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54F95D63-DF8B-48B0-9419-10ECA76E6F2F}"/>
              </a:ext>
            </a:extLst>
          </p:cNvPr>
          <p:cNvSpPr txBox="1"/>
          <p:nvPr/>
        </p:nvSpPr>
        <p:spPr>
          <a:xfrm>
            <a:off x="12195961" y="5711762"/>
            <a:ext cx="121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6</a:t>
            </a:r>
            <a:r>
              <a:rPr lang="ko-KR" altLang="en-US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월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F39900A6-DC7B-472E-8E17-93F9ADB2E805}"/>
              </a:ext>
            </a:extLst>
          </p:cNvPr>
          <p:cNvSpPr txBox="1"/>
          <p:nvPr/>
        </p:nvSpPr>
        <p:spPr>
          <a:xfrm>
            <a:off x="13716943" y="5671674"/>
            <a:ext cx="121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7</a:t>
            </a:r>
            <a:r>
              <a:rPr lang="ko-KR" altLang="en-US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월</a:t>
            </a:r>
            <a:endParaRPr lang="ko-KR" altLang="en-US" sz="1400" dirty="0">
              <a:solidFill>
                <a:srgbClr val="FFFF00"/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104" name="사각형: 둥근 모서리 103">
            <a:extLst>
              <a:ext uri="{FF2B5EF4-FFF2-40B4-BE49-F238E27FC236}">
                <a16:creationId xmlns:a16="http://schemas.microsoft.com/office/drawing/2014/main" id="{EF216CFC-1F04-4BF9-84D9-0CD5F62CE097}"/>
              </a:ext>
            </a:extLst>
          </p:cNvPr>
          <p:cNvSpPr/>
          <p:nvPr/>
        </p:nvSpPr>
        <p:spPr>
          <a:xfrm>
            <a:off x="12811346" y="4089611"/>
            <a:ext cx="1512431" cy="23135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solidFill>
                  <a:schemeClr val="bg1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전신마취수술비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E9475F1-5870-4655-B422-3387AE6EDD0C}"/>
              </a:ext>
            </a:extLst>
          </p:cNvPr>
          <p:cNvSpPr txBox="1"/>
          <p:nvPr/>
        </p:nvSpPr>
        <p:spPr>
          <a:xfrm>
            <a:off x="12195961" y="4706701"/>
            <a:ext cx="1213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5,</a:t>
            </a:r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380</a:t>
            </a:r>
            <a:r>
              <a:rPr lang="ko-KR" altLang="en-US" sz="14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원</a:t>
            </a: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299698E3-EF87-41D1-9AA3-E89DF7A80D43}"/>
              </a:ext>
            </a:extLst>
          </p:cNvPr>
          <p:cNvSpPr txBox="1"/>
          <p:nvPr/>
        </p:nvSpPr>
        <p:spPr>
          <a:xfrm>
            <a:off x="13716943" y="4954038"/>
            <a:ext cx="1213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4,</a:t>
            </a:r>
            <a:r>
              <a:rPr lang="en-US" altLang="ko-KR" sz="14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304</a:t>
            </a:r>
            <a:r>
              <a:rPr lang="ko-KR" altLang="en-US" sz="14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원</a:t>
            </a:r>
            <a:endParaRPr lang="ko-KR" altLang="en-US" sz="160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EB79CAB2-12C6-488C-80D6-31A6DB003F1B}"/>
              </a:ext>
            </a:extLst>
          </p:cNvPr>
          <p:cNvSpPr txBox="1"/>
          <p:nvPr/>
        </p:nvSpPr>
        <p:spPr>
          <a:xfrm>
            <a:off x="13107626" y="4453210"/>
            <a:ext cx="1811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006838"/>
                </a:solidFill>
                <a:highlight>
                  <a:srgbClr val="FFFF00"/>
                </a:highlight>
                <a:latin typeface="카페24 빛나는별" pitchFamily="2" charset="-127"/>
                <a:ea typeface="카페24 빛나는별" pitchFamily="2" charset="-127"/>
              </a:rPr>
              <a:t>- 1,076</a:t>
            </a:r>
            <a:r>
              <a:rPr lang="ko-KR" altLang="en-US" sz="2400" dirty="0">
                <a:solidFill>
                  <a:srgbClr val="006838"/>
                </a:solidFill>
                <a:highlight>
                  <a:srgbClr val="FFFF00"/>
                </a:highlight>
                <a:latin typeface="카페24 빛나는별" pitchFamily="2" charset="-127"/>
                <a:ea typeface="카페24 빛나는별" pitchFamily="2" charset="-127"/>
              </a:rPr>
              <a:t>원</a:t>
            </a:r>
            <a:endParaRPr lang="ko-KR" altLang="en-US" sz="2000" dirty="0">
              <a:highlight>
                <a:srgbClr val="FFFF00"/>
              </a:highlight>
              <a:latin typeface="카페24 빛나는별" pitchFamily="2" charset="-127"/>
              <a:ea typeface="카페24 빛나는별" pitchFamily="2" charset="-127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99E5D9AA-AD56-46E5-862F-441AF1301872}"/>
              </a:ext>
            </a:extLst>
          </p:cNvPr>
          <p:cNvSpPr txBox="1"/>
          <p:nvPr/>
        </p:nvSpPr>
        <p:spPr>
          <a:xfrm>
            <a:off x="11752341" y="6025037"/>
            <a:ext cx="35580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※ 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초경증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/ 60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세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/ 100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세만기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20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년납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/ 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무해지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/ 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납면</a:t>
            </a:r>
            <a:endParaRPr lang="en-US" altLang="ko-KR" sz="900" dirty="0">
              <a:solidFill>
                <a:schemeClr val="bg1">
                  <a:lumMod val="50000"/>
                </a:schemeClr>
              </a:solidFill>
              <a:latin typeface="에스코어 드림 3 Light" panose="020B0303030302020204" pitchFamily="34" charset="-127"/>
              <a:ea typeface="에스코어 드림 3 Light" panose="020B0303030302020204" pitchFamily="34" charset="-127"/>
            </a:endParaRPr>
          </a:p>
        </p:txBody>
      </p:sp>
      <p:pic>
        <p:nvPicPr>
          <p:cNvPr id="111" name="그림 110">
            <a:extLst>
              <a:ext uri="{FF2B5EF4-FFF2-40B4-BE49-F238E27FC236}">
                <a16:creationId xmlns:a16="http://schemas.microsoft.com/office/drawing/2014/main" id="{F715E024-E994-4638-99A3-196281D535D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990" flipH="1">
            <a:off x="13287332" y="5131562"/>
            <a:ext cx="551405" cy="460726"/>
          </a:xfrm>
          <a:prstGeom prst="rect">
            <a:avLst/>
          </a:prstGeom>
        </p:spPr>
      </p:pic>
      <p:sp>
        <p:nvSpPr>
          <p:cNvPr id="112" name="TextBox 111">
            <a:extLst>
              <a:ext uri="{FF2B5EF4-FFF2-40B4-BE49-F238E27FC236}">
                <a16:creationId xmlns:a16="http://schemas.microsoft.com/office/drawing/2014/main" id="{9E672638-C680-4C0B-BD6F-A5CBD889BE2C}"/>
              </a:ext>
            </a:extLst>
          </p:cNvPr>
          <p:cNvSpPr txBox="1"/>
          <p:nvPr/>
        </p:nvSpPr>
        <p:spPr>
          <a:xfrm>
            <a:off x="12195961" y="5426274"/>
            <a:ext cx="121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</a:t>
            </a:r>
            <a:r>
              <a:rPr lang="ko-KR" altLang="en-US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천만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D1596577-802A-4ADE-AA3B-A1FE95C2591F}"/>
              </a:ext>
            </a:extLst>
          </p:cNvPr>
          <p:cNvSpPr txBox="1"/>
          <p:nvPr/>
        </p:nvSpPr>
        <p:spPr>
          <a:xfrm>
            <a:off x="13706161" y="5426274"/>
            <a:ext cx="121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8</a:t>
            </a:r>
            <a:r>
              <a:rPr lang="ko-KR" altLang="en-US" sz="140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백만</a:t>
            </a:r>
          </a:p>
        </p:txBody>
      </p:sp>
      <p:cxnSp>
        <p:nvCxnSpPr>
          <p:cNvPr id="114" name="직선 연결선 113">
            <a:extLst>
              <a:ext uri="{FF2B5EF4-FFF2-40B4-BE49-F238E27FC236}">
                <a16:creationId xmlns:a16="http://schemas.microsoft.com/office/drawing/2014/main" id="{B04C6741-DC72-4378-B5A1-468ADE3380CF}"/>
              </a:ext>
            </a:extLst>
          </p:cNvPr>
          <p:cNvCxnSpPr>
            <a:cxnSpLocks/>
          </p:cNvCxnSpPr>
          <p:nvPr/>
        </p:nvCxnSpPr>
        <p:spPr>
          <a:xfrm>
            <a:off x="16357099" y="6013782"/>
            <a:ext cx="34855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사각형: 둥근 위쪽 모서리 114">
            <a:extLst>
              <a:ext uri="{FF2B5EF4-FFF2-40B4-BE49-F238E27FC236}">
                <a16:creationId xmlns:a16="http://schemas.microsoft.com/office/drawing/2014/main" id="{F1692AA1-2174-4877-A362-5D47CAD1D96B}"/>
              </a:ext>
            </a:extLst>
          </p:cNvPr>
          <p:cNvSpPr/>
          <p:nvPr/>
        </p:nvSpPr>
        <p:spPr>
          <a:xfrm>
            <a:off x="16800719" y="5012088"/>
            <a:ext cx="1213164" cy="1001678"/>
          </a:xfrm>
          <a:prstGeom prst="round2Same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6" name="사각형: 둥근 위쪽 모서리 115">
            <a:extLst>
              <a:ext uri="{FF2B5EF4-FFF2-40B4-BE49-F238E27FC236}">
                <a16:creationId xmlns:a16="http://schemas.microsoft.com/office/drawing/2014/main" id="{0DE313F7-FCDA-4BD6-834A-0FE43E48AFC6}"/>
              </a:ext>
            </a:extLst>
          </p:cNvPr>
          <p:cNvSpPr/>
          <p:nvPr/>
        </p:nvSpPr>
        <p:spPr>
          <a:xfrm>
            <a:off x="18321701" y="5255618"/>
            <a:ext cx="1213164" cy="758147"/>
          </a:xfrm>
          <a:prstGeom prst="round2SameRect">
            <a:avLst/>
          </a:prstGeom>
          <a:solidFill>
            <a:srgbClr val="006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4125DDD1-3794-4113-8EF1-CB251D0E51F7}"/>
              </a:ext>
            </a:extLst>
          </p:cNvPr>
          <p:cNvSpPr txBox="1"/>
          <p:nvPr/>
        </p:nvSpPr>
        <p:spPr>
          <a:xfrm>
            <a:off x="16800719" y="5711762"/>
            <a:ext cx="121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6</a:t>
            </a:r>
            <a:r>
              <a:rPr lang="ko-KR" altLang="en-US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월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5ED8EE8E-FAEA-489C-A6F0-A661A16F501C}"/>
              </a:ext>
            </a:extLst>
          </p:cNvPr>
          <p:cNvSpPr txBox="1"/>
          <p:nvPr/>
        </p:nvSpPr>
        <p:spPr>
          <a:xfrm>
            <a:off x="18321701" y="5671674"/>
            <a:ext cx="121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7</a:t>
            </a:r>
            <a:r>
              <a:rPr lang="ko-KR" altLang="en-US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월</a:t>
            </a:r>
            <a:endParaRPr lang="ko-KR" altLang="en-US" sz="1400" dirty="0">
              <a:solidFill>
                <a:srgbClr val="FFFF00"/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119" name="사각형: 둥근 모서리 118">
            <a:extLst>
              <a:ext uri="{FF2B5EF4-FFF2-40B4-BE49-F238E27FC236}">
                <a16:creationId xmlns:a16="http://schemas.microsoft.com/office/drawing/2014/main" id="{559BB469-A54E-4271-8081-AD25E145AE28}"/>
              </a:ext>
            </a:extLst>
          </p:cNvPr>
          <p:cNvSpPr/>
          <p:nvPr/>
        </p:nvSpPr>
        <p:spPr>
          <a:xfrm>
            <a:off x="17416104" y="4089611"/>
            <a:ext cx="1512431" cy="23135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solidFill>
                  <a:schemeClr val="bg1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혈전용해치료비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23522FA1-110D-4E96-A498-3DACFD5C3BB7}"/>
              </a:ext>
            </a:extLst>
          </p:cNvPr>
          <p:cNvSpPr txBox="1"/>
          <p:nvPr/>
        </p:nvSpPr>
        <p:spPr>
          <a:xfrm>
            <a:off x="16800719" y="4706701"/>
            <a:ext cx="1213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8,</a:t>
            </a:r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820</a:t>
            </a:r>
            <a:r>
              <a:rPr lang="ko-KR" altLang="en-US" sz="14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원</a:t>
            </a: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6D54A0EA-CE97-4C32-B40C-6CEA28CAF0B9}"/>
              </a:ext>
            </a:extLst>
          </p:cNvPr>
          <p:cNvSpPr txBox="1"/>
          <p:nvPr/>
        </p:nvSpPr>
        <p:spPr>
          <a:xfrm>
            <a:off x="18321701" y="4954038"/>
            <a:ext cx="1213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6,</a:t>
            </a:r>
            <a:r>
              <a:rPr lang="en-US" altLang="ko-KR" sz="14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615</a:t>
            </a:r>
            <a:r>
              <a:rPr lang="ko-KR" altLang="en-US" sz="14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원</a:t>
            </a:r>
            <a:endParaRPr lang="ko-KR" altLang="en-US" sz="160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572D7202-AC91-449F-8263-C4F6FE611572}"/>
              </a:ext>
            </a:extLst>
          </p:cNvPr>
          <p:cNvSpPr txBox="1"/>
          <p:nvPr/>
        </p:nvSpPr>
        <p:spPr>
          <a:xfrm>
            <a:off x="17712384" y="4453210"/>
            <a:ext cx="1811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006838"/>
                </a:solidFill>
                <a:highlight>
                  <a:srgbClr val="FFFF00"/>
                </a:highlight>
                <a:latin typeface="카페24 빛나는별" pitchFamily="2" charset="-127"/>
                <a:ea typeface="카페24 빛나는별" pitchFamily="2" charset="-127"/>
              </a:rPr>
              <a:t>- 2,205</a:t>
            </a:r>
            <a:r>
              <a:rPr lang="ko-KR" altLang="en-US" sz="2400" dirty="0">
                <a:solidFill>
                  <a:srgbClr val="006838"/>
                </a:solidFill>
                <a:highlight>
                  <a:srgbClr val="FFFF00"/>
                </a:highlight>
                <a:latin typeface="카페24 빛나는별" pitchFamily="2" charset="-127"/>
                <a:ea typeface="카페24 빛나는별" pitchFamily="2" charset="-127"/>
              </a:rPr>
              <a:t>원</a:t>
            </a:r>
            <a:endParaRPr lang="ko-KR" altLang="en-US" sz="2000" dirty="0">
              <a:highlight>
                <a:srgbClr val="FFFF00"/>
              </a:highlight>
              <a:latin typeface="카페24 빛나는별" pitchFamily="2" charset="-127"/>
              <a:ea typeface="카페24 빛나는별" pitchFamily="2" charset="-127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1F0ABC0B-6BA0-418B-AF19-0D502D0F7102}"/>
              </a:ext>
            </a:extLst>
          </p:cNvPr>
          <p:cNvSpPr txBox="1"/>
          <p:nvPr/>
        </p:nvSpPr>
        <p:spPr>
          <a:xfrm>
            <a:off x="16357099" y="6025037"/>
            <a:ext cx="35580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※ 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초경증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/ 60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세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/ 100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세만기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20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년납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/ 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무해지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/ </a:t>
            </a: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납면</a:t>
            </a:r>
            <a:endParaRPr lang="en-US" altLang="ko-KR" sz="900" dirty="0">
              <a:solidFill>
                <a:schemeClr val="bg1">
                  <a:lumMod val="50000"/>
                </a:schemeClr>
              </a:solidFill>
              <a:latin typeface="에스코어 드림 3 Light" panose="020B0303030302020204" pitchFamily="34" charset="-127"/>
              <a:ea typeface="에스코어 드림 3 Light" panose="020B0303030302020204" pitchFamily="34" charset="-127"/>
            </a:endParaRPr>
          </a:p>
        </p:txBody>
      </p:sp>
      <p:pic>
        <p:nvPicPr>
          <p:cNvPr id="124" name="그림 123">
            <a:extLst>
              <a:ext uri="{FF2B5EF4-FFF2-40B4-BE49-F238E27FC236}">
                <a16:creationId xmlns:a16="http://schemas.microsoft.com/office/drawing/2014/main" id="{4ECDB9B5-2E50-4D9F-A7D8-56B53F0003D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990" flipH="1">
            <a:off x="17892090" y="5131562"/>
            <a:ext cx="551405" cy="460726"/>
          </a:xfrm>
          <a:prstGeom prst="rect">
            <a:avLst/>
          </a:prstGeom>
        </p:spPr>
      </p:pic>
      <p:sp>
        <p:nvSpPr>
          <p:cNvPr id="125" name="TextBox 124">
            <a:extLst>
              <a:ext uri="{FF2B5EF4-FFF2-40B4-BE49-F238E27FC236}">
                <a16:creationId xmlns:a16="http://schemas.microsoft.com/office/drawing/2014/main" id="{E6D253D3-794A-4E28-AF07-AD2187DAEACF}"/>
              </a:ext>
            </a:extLst>
          </p:cNvPr>
          <p:cNvSpPr txBox="1"/>
          <p:nvPr/>
        </p:nvSpPr>
        <p:spPr>
          <a:xfrm>
            <a:off x="16800719" y="5426274"/>
            <a:ext cx="121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2</a:t>
            </a:r>
            <a:r>
              <a:rPr lang="ko-KR" altLang="en-US" sz="14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천만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8CDBFAFA-2624-4B54-94AD-6F93EC927FC9}"/>
              </a:ext>
            </a:extLst>
          </p:cNvPr>
          <p:cNvSpPr txBox="1"/>
          <p:nvPr/>
        </p:nvSpPr>
        <p:spPr>
          <a:xfrm>
            <a:off x="18310919" y="5426274"/>
            <a:ext cx="121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1.5</a:t>
            </a:r>
            <a:r>
              <a:rPr lang="ko-KR" altLang="en-US" sz="140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천만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EA6CE39-22D2-4A0D-B984-46C4D113C1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548" y="45426"/>
            <a:ext cx="9388654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2282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85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4383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70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100265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100265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6E3ED-0918-48DF-911F-A6A3FA683F24}"/>
              </a:ext>
            </a:extLst>
          </p:cNvPr>
          <p:cNvSpPr txBox="1"/>
          <p:nvPr/>
        </p:nvSpPr>
        <p:spPr>
          <a:xfrm>
            <a:off x="10229850" y="777498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5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세대 실손 시대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, </a:t>
            </a:r>
            <a:r>
              <a:rPr lang="ko-KR" altLang="en-US" sz="3600" spc="-150" dirty="0" err="1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비중증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 수술 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대비 필수</a:t>
            </a:r>
            <a:endParaRPr lang="ko-KR" altLang="en-US" sz="3600" spc="-15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99C14D9-0F13-4CAC-B7A5-8F86BC6A260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3816" b="24583"/>
          <a:stretch/>
        </p:blipFill>
        <p:spPr>
          <a:xfrm>
            <a:off x="9888550" y="1633299"/>
            <a:ext cx="6780945" cy="4747314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EE47D166-F26C-4B75-99F2-63F89EEFA319}"/>
              </a:ext>
            </a:extLst>
          </p:cNvPr>
          <p:cNvSpPr/>
          <p:nvPr/>
        </p:nvSpPr>
        <p:spPr>
          <a:xfrm>
            <a:off x="14034946" y="1666077"/>
            <a:ext cx="841972" cy="4414426"/>
          </a:xfrm>
          <a:prstGeom prst="rect">
            <a:avLst/>
          </a:prstGeom>
          <a:noFill/>
          <a:ln w="57150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8EA64ADF-1A31-41D7-A277-59D5FBAD00FF}"/>
              </a:ext>
            </a:extLst>
          </p:cNvPr>
          <p:cNvSpPr/>
          <p:nvPr/>
        </p:nvSpPr>
        <p:spPr>
          <a:xfrm>
            <a:off x="16408462" y="1728998"/>
            <a:ext cx="2757250" cy="313195"/>
          </a:xfrm>
          <a:prstGeom prst="rect">
            <a:avLst/>
          </a:prstGeom>
          <a:solidFill>
            <a:srgbClr val="006838"/>
          </a:solidFill>
          <a:ln w="38100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비중증</a:t>
            </a:r>
            <a:r>
              <a:rPr lang="ko-KR" altLang="en-US" sz="200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수술 </a:t>
            </a:r>
            <a:r>
              <a:rPr lang="ko-KR" altLang="en-US" sz="2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특화 </a:t>
            </a:r>
            <a:r>
              <a:rPr lang="en-US" altLang="ko-KR" sz="2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DB</a:t>
            </a:r>
            <a:r>
              <a:rPr lang="ko-KR" altLang="en-US" sz="2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endParaRPr lang="ko-KR" altLang="en-US" sz="2000" dirty="0">
              <a:solidFill>
                <a:srgbClr val="FFFF00"/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88CCD958-D8B2-47DB-9C93-8D2638A1DC45}"/>
              </a:ext>
            </a:extLst>
          </p:cNvPr>
          <p:cNvSpPr/>
          <p:nvPr/>
        </p:nvSpPr>
        <p:spPr>
          <a:xfrm>
            <a:off x="16408462" y="2509742"/>
            <a:ext cx="2757250" cy="95061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98A4E7-28B6-4BED-8934-E367893E6E96}"/>
              </a:ext>
            </a:extLst>
          </p:cNvPr>
          <p:cNvSpPr txBox="1"/>
          <p:nvPr/>
        </p:nvSpPr>
        <p:spPr>
          <a:xfrm>
            <a:off x="16285504" y="2497108"/>
            <a:ext cx="20253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</a:t>
            </a:r>
            <a:r>
              <a:rPr lang="ko-KR" altLang="en-US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종 </a:t>
            </a:r>
            <a:r>
              <a:rPr lang="en-US" altLang="ko-KR" sz="20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3</a:t>
            </a:r>
            <a:r>
              <a:rPr lang="ko-KR" altLang="en-US" sz="20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십만</a:t>
            </a:r>
            <a:endParaRPr lang="en-US" altLang="ko-KR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r>
              <a:rPr lang="en-US" altLang="ko-KR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2</a:t>
            </a:r>
            <a:r>
              <a:rPr lang="ko-KR" altLang="en-US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종 </a:t>
            </a:r>
            <a:r>
              <a:rPr lang="en-US" altLang="ko-KR" sz="20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3</a:t>
            </a:r>
            <a:r>
              <a:rPr lang="ko-KR" altLang="en-US" sz="20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십만</a:t>
            </a:r>
            <a:endParaRPr lang="en-US" altLang="ko-KR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r>
              <a:rPr lang="en-US" altLang="ko-KR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3</a:t>
            </a:r>
            <a:r>
              <a:rPr lang="ko-KR" altLang="en-US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종 </a:t>
            </a:r>
            <a:r>
              <a:rPr lang="en-US" altLang="ko-KR" sz="20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3</a:t>
            </a:r>
            <a:r>
              <a:rPr lang="ko-KR" altLang="en-US" sz="20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백만</a:t>
            </a:r>
            <a:endParaRPr lang="ko-KR" altLang="en-US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538B630D-81E9-43FD-A892-5FF3F983D024}"/>
              </a:ext>
            </a:extLst>
          </p:cNvPr>
          <p:cNvSpPr/>
          <p:nvPr/>
        </p:nvSpPr>
        <p:spPr>
          <a:xfrm>
            <a:off x="18078082" y="2648781"/>
            <a:ext cx="1002533" cy="672533"/>
          </a:xfrm>
          <a:prstGeom prst="roundRect">
            <a:avLst/>
          </a:prstGeom>
          <a:solidFill>
            <a:srgbClr val="006838"/>
          </a:solidFill>
          <a:ln w="28575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rgbClr val="FFFF00"/>
                </a:solidFill>
                <a:latin typeface="카페24 빛나는별" pitchFamily="2" charset="-127"/>
                <a:ea typeface="카페24 빛나는별" pitchFamily="2" charset="-127"/>
              </a:rPr>
              <a:t>수술 방법</a:t>
            </a:r>
            <a:r>
              <a:rPr lang="ko-KR" altLang="en-US" dirty="0">
                <a:latin typeface="카페24 빛나는별" pitchFamily="2" charset="-127"/>
                <a:ea typeface="카페24 빛나는별" pitchFamily="2" charset="-127"/>
              </a:rPr>
              <a:t>에</a:t>
            </a:r>
            <a:endParaRPr lang="en-US" altLang="ko-KR" dirty="0">
              <a:latin typeface="카페24 빛나는별" pitchFamily="2" charset="-127"/>
              <a:ea typeface="카페24 빛나는별" pitchFamily="2" charset="-127"/>
            </a:endParaRPr>
          </a:p>
          <a:p>
            <a:pPr algn="ctr"/>
            <a:r>
              <a:rPr lang="ko-KR" altLang="en-US" dirty="0">
                <a:latin typeface="카페24 빛나는별" pitchFamily="2" charset="-127"/>
                <a:ea typeface="카페24 빛나는별" pitchFamily="2" charset="-127"/>
              </a:rPr>
              <a:t>따라</a:t>
            </a: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45E9DCD8-D211-4830-870D-5486E14C23F6}"/>
              </a:ext>
            </a:extLst>
          </p:cNvPr>
          <p:cNvGrpSpPr/>
          <p:nvPr/>
        </p:nvGrpSpPr>
        <p:grpSpPr>
          <a:xfrm>
            <a:off x="16285505" y="3827187"/>
            <a:ext cx="2880207" cy="950614"/>
            <a:chOff x="6550955" y="3754635"/>
            <a:chExt cx="2880207" cy="950614"/>
          </a:xfrm>
        </p:grpSpPr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id="{10BB43F9-325B-44D5-ACD5-5FE90569170D}"/>
                </a:ext>
              </a:extLst>
            </p:cNvPr>
            <p:cNvSpPr/>
            <p:nvPr/>
          </p:nvSpPr>
          <p:spPr>
            <a:xfrm>
              <a:off x="6673912" y="3754635"/>
              <a:ext cx="2757250" cy="950614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rgbClr val="006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B0309BA-8DAE-4653-A10F-E3EB0DCF56EE}"/>
                </a:ext>
              </a:extLst>
            </p:cNvPr>
            <p:cNvSpPr txBox="1"/>
            <p:nvPr/>
          </p:nvSpPr>
          <p:spPr>
            <a:xfrm>
              <a:off x="6550955" y="4046715"/>
              <a:ext cx="20253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68</a:t>
              </a:r>
              <a:r>
                <a:rPr lang="ko-KR" altLang="en-US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대 </a:t>
              </a:r>
              <a:r>
                <a:rPr lang="en-US" altLang="ko-KR" sz="2000" dirty="0">
                  <a:solidFill>
                    <a:srgbClr val="006838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2</a:t>
              </a:r>
              <a:r>
                <a:rPr lang="ko-KR" altLang="en-US" sz="2000" dirty="0">
                  <a:solidFill>
                    <a:srgbClr val="006838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백만</a:t>
              </a:r>
              <a:endParaRPr lang="en-US" altLang="ko-KR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endParaRPr>
            </a:p>
          </p:txBody>
        </p:sp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id="{7E15B323-AD72-4053-BEE5-B0B419B845E0}"/>
                </a:ext>
              </a:extLst>
            </p:cNvPr>
            <p:cNvSpPr/>
            <p:nvPr/>
          </p:nvSpPr>
          <p:spPr>
            <a:xfrm>
              <a:off x="8343532" y="3893674"/>
              <a:ext cx="1002533" cy="672533"/>
            </a:xfrm>
            <a:prstGeom prst="roundRect">
              <a:avLst/>
            </a:prstGeom>
            <a:solidFill>
              <a:srgbClr val="006838"/>
            </a:solidFill>
            <a:ln w="28575">
              <a:solidFill>
                <a:srgbClr val="006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rgbClr val="FFFF00"/>
                  </a:solidFill>
                  <a:latin typeface="카페24 빛나는별" pitchFamily="2" charset="-127"/>
                  <a:ea typeface="카페24 빛나는별" pitchFamily="2" charset="-127"/>
                </a:rPr>
                <a:t>질병 코드</a:t>
              </a:r>
              <a:r>
                <a:rPr lang="ko-KR" altLang="en-US" dirty="0">
                  <a:latin typeface="카페24 빛나는별" pitchFamily="2" charset="-127"/>
                  <a:ea typeface="카페24 빛나는별" pitchFamily="2" charset="-127"/>
                </a:rPr>
                <a:t>에</a:t>
              </a:r>
              <a:endParaRPr lang="en-US" altLang="ko-KR" dirty="0">
                <a:latin typeface="카페24 빛나는별" pitchFamily="2" charset="-127"/>
                <a:ea typeface="카페24 빛나는별" pitchFamily="2" charset="-127"/>
              </a:endParaRPr>
            </a:p>
            <a:p>
              <a:pPr algn="ctr"/>
              <a:r>
                <a:rPr lang="ko-KR" altLang="en-US" dirty="0">
                  <a:latin typeface="카페24 빛나는별" pitchFamily="2" charset="-127"/>
                  <a:ea typeface="카페24 빛나는별" pitchFamily="2" charset="-127"/>
                </a:rPr>
                <a:t>따라</a:t>
              </a: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9BFA7E77-0769-4FA3-9313-A84CBBC8A89D}"/>
              </a:ext>
            </a:extLst>
          </p:cNvPr>
          <p:cNvGrpSpPr/>
          <p:nvPr/>
        </p:nvGrpSpPr>
        <p:grpSpPr>
          <a:xfrm>
            <a:off x="16285503" y="5202520"/>
            <a:ext cx="2880209" cy="950614"/>
            <a:chOff x="6550953" y="4975084"/>
            <a:chExt cx="2880209" cy="950614"/>
          </a:xfrm>
        </p:grpSpPr>
        <p:sp>
          <p:nvSpPr>
            <p:cNvPr id="19" name="사각형: 둥근 모서리 18">
              <a:extLst>
                <a:ext uri="{FF2B5EF4-FFF2-40B4-BE49-F238E27FC236}">
                  <a16:creationId xmlns:a16="http://schemas.microsoft.com/office/drawing/2014/main" id="{E6EF354A-0AFF-4703-A754-8ACB1604009A}"/>
                </a:ext>
              </a:extLst>
            </p:cNvPr>
            <p:cNvSpPr/>
            <p:nvPr/>
          </p:nvSpPr>
          <p:spPr>
            <a:xfrm>
              <a:off x="6673912" y="4975084"/>
              <a:ext cx="2757250" cy="950614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rgbClr val="006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0ABCB68-2433-402D-8BFA-E46FD78DED67}"/>
                </a:ext>
              </a:extLst>
            </p:cNvPr>
            <p:cNvSpPr txBox="1"/>
            <p:nvPr/>
          </p:nvSpPr>
          <p:spPr>
            <a:xfrm>
              <a:off x="6550953" y="5137561"/>
              <a:ext cx="202538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>
                  <a:solidFill>
                    <a:srgbClr val="006838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DB</a:t>
              </a:r>
              <a:r>
                <a:rPr lang="ko-KR" altLang="en-US" dirty="0">
                  <a:solidFill>
                    <a:srgbClr val="006838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</a:rPr>
                <a:t>패스 담보</a:t>
              </a:r>
              <a:endParaRPr lang="en-US" altLang="ko-KR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endParaRPr>
            </a:p>
            <a:p>
              <a:pPr algn="ctr"/>
              <a:r>
                <a:rPr lang="ko-KR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가입 시</a:t>
              </a:r>
              <a:endPara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endParaRPr>
            </a:p>
          </p:txBody>
        </p:sp>
        <p:sp>
          <p:nvSpPr>
            <p:cNvPr id="21" name="사각형: 둥근 모서리 20">
              <a:extLst>
                <a:ext uri="{FF2B5EF4-FFF2-40B4-BE49-F238E27FC236}">
                  <a16:creationId xmlns:a16="http://schemas.microsoft.com/office/drawing/2014/main" id="{9FB13416-557A-4C4B-8D81-A51C9E373E08}"/>
                </a:ext>
              </a:extLst>
            </p:cNvPr>
            <p:cNvSpPr/>
            <p:nvPr/>
          </p:nvSpPr>
          <p:spPr>
            <a:xfrm>
              <a:off x="8343532" y="5114123"/>
              <a:ext cx="1002533" cy="672533"/>
            </a:xfrm>
            <a:prstGeom prst="roundRect">
              <a:avLst/>
            </a:prstGeom>
            <a:solidFill>
              <a:srgbClr val="006838"/>
            </a:solidFill>
            <a:ln w="28575">
              <a:solidFill>
                <a:srgbClr val="006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rgbClr val="FFFF00"/>
                  </a:solidFill>
                  <a:latin typeface="카페24 빛나는별" pitchFamily="2" charset="-127"/>
                  <a:ea typeface="카페24 빛나는별" pitchFamily="2" charset="-127"/>
                </a:rPr>
                <a:t>연계</a:t>
              </a:r>
              <a:r>
                <a:rPr lang="ko-KR" altLang="en-US" dirty="0">
                  <a:latin typeface="카페24 빛나는별" pitchFamily="2" charset="-127"/>
                  <a:ea typeface="카페24 빛나는별" pitchFamily="2" charset="-127"/>
                </a:rPr>
                <a:t> </a:t>
              </a:r>
              <a:r>
                <a:rPr lang="en-US" altLang="ko-KR" dirty="0">
                  <a:latin typeface="카페24 빛나는별" pitchFamily="2" charset="-127"/>
                  <a:ea typeface="카페24 빛나는별" pitchFamily="2" charset="-127"/>
                </a:rPr>
                <a:t>PASS</a:t>
              </a:r>
              <a:endParaRPr lang="ko-KR" altLang="en-US" dirty="0">
                <a:latin typeface="카페24 빛나는별" pitchFamily="2" charset="-127"/>
                <a:ea typeface="카페24 빛나는별" pitchFamily="2" charset="-127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7DC8DBAB-C0EC-40E1-90B6-18F1734BAFC0}"/>
              </a:ext>
            </a:extLst>
          </p:cNvPr>
          <p:cNvSpPr txBox="1"/>
          <p:nvPr/>
        </p:nvSpPr>
        <p:spPr>
          <a:xfrm>
            <a:off x="16506542" y="2129289"/>
            <a:ext cx="25740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latin typeface="카페24 빛나는별" pitchFamily="2" charset="-127"/>
                <a:ea typeface="카페24 빛나는별" pitchFamily="2" charset="-127"/>
              </a:rPr>
              <a:t>질병</a:t>
            </a:r>
            <a:r>
              <a:rPr lang="en-US" altLang="ko-KR" sz="2000" dirty="0">
                <a:latin typeface="카페24 빛나는별" pitchFamily="2" charset="-127"/>
                <a:ea typeface="카페24 빛나는별" pitchFamily="2" charset="-127"/>
              </a:rPr>
              <a:t> 1-5</a:t>
            </a:r>
            <a:r>
              <a:rPr lang="ko-KR" altLang="en-US" sz="2000" dirty="0">
                <a:latin typeface="카페24 빛나는별" pitchFamily="2" charset="-127"/>
                <a:ea typeface="카페24 빛나는별" pitchFamily="2" charset="-127"/>
              </a:rPr>
              <a:t>종수술비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B420DAA-3F61-453E-9E22-52945C4F530C}"/>
              </a:ext>
            </a:extLst>
          </p:cNvPr>
          <p:cNvSpPr txBox="1"/>
          <p:nvPr/>
        </p:nvSpPr>
        <p:spPr>
          <a:xfrm>
            <a:off x="16506542" y="3460353"/>
            <a:ext cx="25740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latin typeface="카페24 빛나는별" pitchFamily="2" charset="-127"/>
                <a:ea typeface="카페24 빛나는별" pitchFamily="2" charset="-127"/>
              </a:rPr>
              <a:t>120</a:t>
            </a:r>
            <a:r>
              <a:rPr lang="ko-KR" altLang="en-US" sz="2000" dirty="0">
                <a:latin typeface="카페24 빛나는별" pitchFamily="2" charset="-127"/>
                <a:ea typeface="카페24 빛나는별" pitchFamily="2" charset="-127"/>
              </a:rPr>
              <a:t>대 질병수술비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A702EBD-51DE-4275-A56C-AD7ADAC90381}"/>
              </a:ext>
            </a:extLst>
          </p:cNvPr>
          <p:cNvSpPr txBox="1"/>
          <p:nvPr/>
        </p:nvSpPr>
        <p:spPr>
          <a:xfrm>
            <a:off x="16506542" y="4790691"/>
            <a:ext cx="25740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latin typeface="카페24 빛나는별" pitchFamily="2" charset="-127"/>
                <a:ea typeface="카페24 빛나는별" pitchFamily="2" charset="-127"/>
              </a:rPr>
              <a:t>연계 조건</a:t>
            </a: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143D75A2-F3DA-4B16-B003-AFDE773EF6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548" y="45426"/>
            <a:ext cx="9388654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2631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22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821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821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6E3ED-0918-48DF-911F-A6A3FA683F24}"/>
              </a:ext>
            </a:extLst>
          </p:cNvPr>
          <p:cNvSpPr txBox="1"/>
          <p:nvPr/>
        </p:nvSpPr>
        <p:spPr>
          <a:xfrm>
            <a:off x="10025050" y="777498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오직 </a:t>
            </a:r>
            <a:r>
              <a:rPr lang="en-US" altLang="ko-KR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DB</a:t>
            </a:r>
            <a:r>
              <a:rPr lang="ko-KR" altLang="en-US" sz="3600" spc="-150" dirty="0" err="1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손보만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가능한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수술비 </a:t>
            </a:r>
            <a:r>
              <a:rPr lang="en-US" altLang="ko-KR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AP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화법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2032E836-A42D-474C-946D-9D0086E3BFC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870" t="75644" r="7517" b="6271"/>
          <a:stretch/>
        </p:blipFill>
        <p:spPr>
          <a:xfrm>
            <a:off x="9919187" y="1838021"/>
            <a:ext cx="8904875" cy="2552233"/>
          </a:xfrm>
          <a:prstGeom prst="rect">
            <a:avLst/>
          </a:prstGeom>
        </p:spPr>
      </p:pic>
      <p:sp>
        <p:nvSpPr>
          <p:cNvPr id="27" name="직사각형 26">
            <a:extLst>
              <a:ext uri="{FF2B5EF4-FFF2-40B4-BE49-F238E27FC236}">
                <a16:creationId xmlns:a16="http://schemas.microsoft.com/office/drawing/2014/main" id="{CC139DB4-9935-45A8-8F8B-84BCCEDA6FF7}"/>
              </a:ext>
            </a:extLst>
          </p:cNvPr>
          <p:cNvSpPr/>
          <p:nvPr/>
        </p:nvSpPr>
        <p:spPr>
          <a:xfrm>
            <a:off x="10197407" y="4696211"/>
            <a:ext cx="1494972" cy="982320"/>
          </a:xfrm>
          <a:prstGeom prst="rect">
            <a:avLst/>
          </a:prstGeom>
          <a:solidFill>
            <a:srgbClr val="006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추천</a:t>
            </a:r>
            <a:endParaRPr lang="en-US" altLang="ko-KR" sz="2400" dirty="0"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r>
              <a:rPr lang="ko-KR" altLang="en-US" sz="2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타겟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CEDF248-3EE3-472D-B408-C70523D1C7E3}"/>
              </a:ext>
            </a:extLst>
          </p:cNvPr>
          <p:cNvSpPr/>
          <p:nvPr/>
        </p:nvSpPr>
        <p:spPr>
          <a:xfrm>
            <a:off x="10197406" y="4696211"/>
            <a:ext cx="8476343" cy="982320"/>
          </a:xfrm>
          <a:prstGeom prst="rect">
            <a:avLst/>
          </a:prstGeom>
          <a:noFill/>
          <a:ln w="28575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9167417-A000-4DE0-BBD8-56AF64FF24D5}"/>
              </a:ext>
            </a:extLst>
          </p:cNvPr>
          <p:cNvSpPr txBox="1"/>
          <p:nvPr/>
        </p:nvSpPr>
        <p:spPr>
          <a:xfrm>
            <a:off x="11790601" y="4833428"/>
            <a:ext cx="48858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① </a:t>
            </a:r>
            <a:r>
              <a:rPr lang="en-US" altLang="ko-KR" sz="20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5</a:t>
            </a:r>
            <a:r>
              <a:rPr lang="ko-KR" altLang="en-US" sz="20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세대 실손 신규 가입 </a:t>
            </a:r>
            <a:r>
              <a:rPr lang="ko-KR" altLang="en-US" sz="20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고객</a:t>
            </a:r>
            <a:endParaRPr lang="en-US" altLang="ko-KR" sz="2000" spc="-15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r>
              <a:rPr lang="ko-KR" altLang="en-US" sz="20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② </a:t>
            </a:r>
            <a:r>
              <a:rPr lang="en-US" altLang="ko-KR" sz="20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4</a:t>
            </a:r>
            <a:r>
              <a:rPr lang="ko-KR" altLang="en-US" sz="20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세대 실손 </a:t>
            </a:r>
            <a:r>
              <a:rPr lang="ko-KR" altLang="en-US" sz="20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가입자 중 </a:t>
            </a:r>
            <a:r>
              <a:rPr lang="ko-KR" altLang="en-US" sz="20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재가입 대상 </a:t>
            </a:r>
            <a:r>
              <a:rPr lang="ko-KR" altLang="en-US" sz="20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고객</a:t>
            </a:r>
            <a:endParaRPr lang="en-US" altLang="ko-KR" sz="2000" spc="-15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5563FE2A-E328-427E-BA83-94A6F6D81F6C}"/>
              </a:ext>
            </a:extLst>
          </p:cNvPr>
          <p:cNvSpPr/>
          <p:nvPr/>
        </p:nvSpPr>
        <p:spPr>
          <a:xfrm>
            <a:off x="16316039" y="4833427"/>
            <a:ext cx="2229803" cy="72409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카페24 빛나는별" pitchFamily="2" charset="-127"/>
                <a:ea typeface="카페24 빛나는별" pitchFamily="2" charset="-127"/>
              </a:rPr>
              <a:t>DB</a:t>
            </a:r>
            <a:r>
              <a:rPr lang="ko-KR" altLang="en-US" sz="2400" dirty="0">
                <a:latin typeface="카페24 빛나는별" pitchFamily="2" charset="-127"/>
                <a:ea typeface="카페24 빛나는별" pitchFamily="2" charset="-127"/>
              </a:rPr>
              <a:t>손보 </a:t>
            </a:r>
            <a:r>
              <a:rPr lang="en-US" altLang="ko-KR" sz="2400" dirty="0">
                <a:latin typeface="카페24 빛나는별" pitchFamily="2" charset="-127"/>
                <a:ea typeface="카페24 빛나는별" pitchFamily="2" charset="-127"/>
              </a:rPr>
              <a:t>1</a:t>
            </a:r>
            <a:r>
              <a:rPr lang="ko-KR" altLang="en-US" sz="2400" dirty="0">
                <a:latin typeface="카페24 빛나는별" pitchFamily="2" charset="-127"/>
                <a:ea typeface="카페24 빛나는별" pitchFamily="2" charset="-127"/>
              </a:rPr>
              <a:t>분 화법으로</a:t>
            </a:r>
            <a:endParaRPr lang="en-US" altLang="ko-KR" sz="2400" dirty="0">
              <a:latin typeface="카페24 빛나는별" pitchFamily="2" charset="-127"/>
              <a:ea typeface="카페24 빛나는별" pitchFamily="2" charset="-127"/>
            </a:endParaRPr>
          </a:p>
          <a:p>
            <a:pPr algn="ctr"/>
            <a:r>
              <a:rPr lang="ko-KR" altLang="en-US" sz="2400" dirty="0">
                <a:solidFill>
                  <a:srgbClr val="FFFF00"/>
                </a:solidFill>
                <a:latin typeface="카페24 빛나는별" pitchFamily="2" charset="-127"/>
                <a:ea typeface="카페24 빛나는별" pitchFamily="2" charset="-127"/>
              </a:rPr>
              <a:t>가동 고민 해결</a:t>
            </a:r>
            <a:r>
              <a:rPr lang="en-US" altLang="ko-KR" sz="2400" dirty="0">
                <a:solidFill>
                  <a:srgbClr val="FFFF00"/>
                </a:solidFill>
                <a:latin typeface="카페24 빛나는별" pitchFamily="2" charset="-127"/>
                <a:ea typeface="카페24 빛나는별" pitchFamily="2" charset="-127"/>
              </a:rPr>
              <a:t>!</a:t>
            </a:r>
            <a:endParaRPr lang="ko-KR" altLang="en-US" sz="2400" dirty="0">
              <a:solidFill>
                <a:srgbClr val="FFFF00"/>
              </a:solidFill>
              <a:latin typeface="카페24 빛나는별" pitchFamily="2" charset="-127"/>
              <a:ea typeface="카페24 빛나는별" pitchFamily="2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EF29E079-F4DF-4BF0-980D-60E69831EF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5479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4DE5FC1D-1108-47D8-ACED-F6116021BE30}"/>
              </a:ext>
            </a:extLst>
          </p:cNvPr>
          <p:cNvGrpSpPr/>
          <p:nvPr/>
        </p:nvGrpSpPr>
        <p:grpSpPr>
          <a:xfrm>
            <a:off x="9767909" y="6519965"/>
            <a:ext cx="9217102" cy="338035"/>
            <a:chOff x="329989" y="6519965"/>
            <a:chExt cx="9217102" cy="338035"/>
          </a:xfrm>
        </p:grpSpPr>
        <p:pic>
          <p:nvPicPr>
            <p:cNvPr id="2" name="그림 1">
              <a:extLst>
                <a:ext uri="{FF2B5EF4-FFF2-40B4-BE49-F238E27FC236}">
                  <a16:creationId xmlns:a16="http://schemas.microsoft.com/office/drawing/2014/main" id="{142E1FE4-FD56-D06D-0F10-73560769D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9989" y="6536173"/>
              <a:ext cx="9124340" cy="321827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2DCC56AA-17F4-2CAD-A17B-6211DFC55870}"/>
                </a:ext>
              </a:extLst>
            </p:cNvPr>
            <p:cNvSpPr/>
            <p:nvPr/>
          </p:nvSpPr>
          <p:spPr>
            <a:xfrm>
              <a:off x="8903051" y="6519965"/>
              <a:ext cx="644040" cy="28778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74" b="1" dirty="0">
                  <a:solidFill>
                    <a:srgbClr val="FF0000"/>
                  </a:solidFill>
                </a:rPr>
                <a:t>교육용</a:t>
              </a:r>
            </a:p>
          </p:txBody>
        </p:sp>
      </p:grp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7122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68375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itle 1">
            <a:extLst>
              <a:ext uri="{FF2B5EF4-FFF2-40B4-BE49-F238E27FC236}">
                <a16:creationId xmlns:a16="http://schemas.microsoft.com/office/drawing/2014/main" id="{03FF1786-CFBB-3DF3-2DF1-F69352BDA055}"/>
              </a:ext>
            </a:extLst>
          </p:cNvPr>
          <p:cNvSpPr txBox="1">
            <a:spLocks/>
          </p:cNvSpPr>
          <p:nvPr/>
        </p:nvSpPr>
        <p:spPr>
          <a:xfrm>
            <a:off x="968375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INTRO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C7232EC-7F45-4C3C-9581-D51FFC177D8C}"/>
              </a:ext>
            </a:extLst>
          </p:cNvPr>
          <p:cNvSpPr txBox="1"/>
          <p:nvPr/>
        </p:nvSpPr>
        <p:spPr>
          <a:xfrm>
            <a:off x="16154354" y="1900148"/>
            <a:ext cx="154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dirty="0">
                <a:solidFill>
                  <a:schemeClr val="bg1"/>
                </a:solidFill>
                <a:latin typeface="카페24 빛나는별" pitchFamily="2" charset="-127"/>
                <a:ea typeface="카페24 빛나는별" pitchFamily="2" charset="-127"/>
              </a:rPr>
              <a:t>BUT</a:t>
            </a:r>
            <a:endParaRPr lang="ko-KR" altLang="en-US" sz="5400" dirty="0">
              <a:solidFill>
                <a:schemeClr val="bg1"/>
              </a:solidFill>
              <a:latin typeface="카페24 빛나는별" pitchFamily="2" charset="-127"/>
              <a:ea typeface="카페24 빛나는별" pitchFamily="2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B18EED-7DE7-4782-A473-EFD8F6F8048E}"/>
              </a:ext>
            </a:extLst>
          </p:cNvPr>
          <p:cNvSpPr txBox="1"/>
          <p:nvPr/>
        </p:nvSpPr>
        <p:spPr>
          <a:xfrm>
            <a:off x="9937750" y="1459219"/>
            <a:ext cx="8705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latin typeface="카페24 빛나는별" pitchFamily="2" charset="-127"/>
                <a:ea typeface="카페24 빛나는별" pitchFamily="2" charset="-127"/>
              </a:rPr>
              <a:t>타사에서는 안 된다고 했던 고민들</a:t>
            </a:r>
            <a:r>
              <a:rPr lang="en-US" altLang="ko-KR" sz="4000" dirty="0">
                <a:latin typeface="카페24 빛나는별" pitchFamily="2" charset="-127"/>
                <a:ea typeface="카페24 빛나는별" pitchFamily="2" charset="-127"/>
              </a:rPr>
              <a:t>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83407F-5805-45C1-B618-7E5427076E17}"/>
              </a:ext>
            </a:extLst>
          </p:cNvPr>
          <p:cNvSpPr txBox="1"/>
          <p:nvPr/>
        </p:nvSpPr>
        <p:spPr>
          <a:xfrm>
            <a:off x="9963150" y="2299201"/>
            <a:ext cx="8705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2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DB</a:t>
            </a:r>
            <a:r>
              <a:rPr lang="ko-KR" altLang="en-US" sz="72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손보</a:t>
            </a:r>
            <a:r>
              <a:rPr lang="ko-KR" altLang="en-US" sz="7200" spc="-15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는 됩니다</a:t>
            </a:r>
            <a:endParaRPr lang="en-US" altLang="ko-KR" sz="7200" spc="-150" dirty="0"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3E2AABB-03EE-4392-8164-6B1B3697B96F}"/>
              </a:ext>
            </a:extLst>
          </p:cNvPr>
          <p:cNvSpPr/>
          <p:nvPr/>
        </p:nvSpPr>
        <p:spPr>
          <a:xfrm>
            <a:off x="10063389" y="3741245"/>
            <a:ext cx="8454571" cy="1677657"/>
          </a:xfrm>
          <a:prstGeom prst="rect">
            <a:avLst/>
          </a:prstGeom>
          <a:solidFill>
            <a:srgbClr val="006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불가능은 없는 </a:t>
            </a:r>
            <a:r>
              <a:rPr lang="en-US" altLang="ko-KR" sz="4800" spc="-150" dirty="0">
                <a:solidFill>
                  <a:srgbClr val="FFFF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DB </a:t>
            </a:r>
            <a:r>
              <a:rPr lang="ko-KR" altLang="en-US" sz="4800" spc="-150" dirty="0">
                <a:solidFill>
                  <a:srgbClr val="FFFF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포인트</a:t>
            </a:r>
            <a:endParaRPr lang="en-US" altLang="ko-KR" sz="4800" spc="-150" dirty="0">
              <a:solidFill>
                <a:srgbClr val="FFFF00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r>
              <a:rPr lang="ko-KR" altLang="en-US" sz="44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하나씩 확인해봅시다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49E91CF0-FC5A-4217-98A5-11BD1BEA6B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224" y="45426"/>
            <a:ext cx="9303302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8213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22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821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821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6E3ED-0918-48DF-911F-A6A3FA683F24}"/>
              </a:ext>
            </a:extLst>
          </p:cNvPr>
          <p:cNvSpPr txBox="1"/>
          <p:nvPr/>
        </p:nvSpPr>
        <p:spPr>
          <a:xfrm>
            <a:off x="10025050" y="777498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DB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손보 질병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수술 추천 플랜 </a:t>
            </a:r>
            <a:r>
              <a:rPr lang="en-US" altLang="ko-KR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3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종 </a:t>
            </a:r>
            <a:r>
              <a:rPr lang="en-US" altLang="ko-KR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: 2~3</a:t>
            </a:r>
            <a:r>
              <a:rPr lang="ko-KR" altLang="en-US" sz="3600" spc="-150" dirty="0" err="1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만원대</a:t>
            </a:r>
            <a:endParaRPr lang="ko-KR" altLang="en-US" sz="3600" spc="-15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ED2D963-A2B4-49CB-95DD-778CD947E48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5578" b="58416"/>
          <a:stretch/>
        </p:blipFill>
        <p:spPr>
          <a:xfrm>
            <a:off x="9951074" y="1677062"/>
            <a:ext cx="8832232" cy="3116423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F9F264D5-F672-4E4C-99D6-177E48E3103C}"/>
              </a:ext>
            </a:extLst>
          </p:cNvPr>
          <p:cNvSpPr/>
          <p:nvPr/>
        </p:nvSpPr>
        <p:spPr>
          <a:xfrm>
            <a:off x="10197407" y="5165565"/>
            <a:ext cx="1494972" cy="982320"/>
          </a:xfrm>
          <a:prstGeom prst="rect">
            <a:avLst/>
          </a:prstGeom>
          <a:solidFill>
            <a:srgbClr val="006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1</a:t>
            </a:r>
            <a:r>
              <a:rPr lang="ko-KR" altLang="en-US" sz="2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분</a:t>
            </a:r>
            <a:endParaRPr lang="en-US" altLang="ko-KR" sz="2400" dirty="0"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r>
              <a:rPr lang="ko-KR" altLang="en-US" sz="2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화법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A6CB9DC9-282D-44B5-902D-E3056979409D}"/>
              </a:ext>
            </a:extLst>
          </p:cNvPr>
          <p:cNvSpPr/>
          <p:nvPr/>
        </p:nvSpPr>
        <p:spPr>
          <a:xfrm>
            <a:off x="10197406" y="5165565"/>
            <a:ext cx="8476343" cy="982320"/>
          </a:xfrm>
          <a:prstGeom prst="rect">
            <a:avLst/>
          </a:prstGeom>
          <a:noFill/>
          <a:ln w="28575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EB9DCD-3390-44F4-9315-C4C4D84AC4F7}"/>
              </a:ext>
            </a:extLst>
          </p:cNvPr>
          <p:cNvSpPr txBox="1"/>
          <p:nvPr/>
        </p:nvSpPr>
        <p:spPr>
          <a:xfrm>
            <a:off x="11790859" y="5241226"/>
            <a:ext cx="6784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고객님 수술비보험은 </a:t>
            </a:r>
            <a:r>
              <a:rPr lang="ko-KR" altLang="en-US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다른 특약과 함께 가입해야 해서 보험료가 부담스러우셨죠</a:t>
            </a:r>
            <a:r>
              <a:rPr lang="en-US" altLang="ko-KR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.</a:t>
            </a:r>
          </a:p>
          <a:p>
            <a:r>
              <a:rPr lang="ko-KR" altLang="en-US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매월 한 끼 외식비용 정도인 </a:t>
            </a:r>
            <a:r>
              <a:rPr lang="en-US" altLang="ko-KR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2~3</a:t>
            </a:r>
            <a:r>
              <a:rPr lang="ko-KR" altLang="en-US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만원으로</a:t>
            </a:r>
            <a:r>
              <a:rPr lang="en-US" altLang="ko-KR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 </a:t>
            </a:r>
            <a:r>
              <a:rPr lang="ko-KR" altLang="en-US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수술비 보험 </a:t>
            </a:r>
            <a:r>
              <a:rPr lang="ko-KR" altLang="en-US" sz="1600" spc="-150" dirty="0" err="1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어떠세요</a:t>
            </a:r>
            <a:r>
              <a:rPr lang="en-US" altLang="ko-KR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?</a:t>
            </a:r>
          </a:p>
          <a:p>
            <a:r>
              <a:rPr lang="ko-KR" altLang="en-US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각종 </a:t>
            </a:r>
            <a:r>
              <a:rPr lang="ko-KR" altLang="en-US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검사비용과 경증부터 중증 수술 모두</a:t>
            </a:r>
            <a:r>
              <a:rPr lang="en-US" altLang="ko-KR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 </a:t>
            </a:r>
            <a:r>
              <a:rPr lang="ko-KR" altLang="en-US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실속 있게 </a:t>
            </a:r>
            <a:r>
              <a:rPr lang="ko-KR" altLang="en-US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대비 가능합니다</a:t>
            </a:r>
            <a:r>
              <a:rPr lang="en-US" altLang="ko-KR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.</a:t>
            </a:r>
            <a:r>
              <a:rPr lang="ko-KR" altLang="en-US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DBF26D1-56AF-4448-84EE-8DCABCA183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0350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22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821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821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6E3ED-0918-48DF-911F-A6A3FA683F24}"/>
              </a:ext>
            </a:extLst>
          </p:cNvPr>
          <p:cNvSpPr txBox="1"/>
          <p:nvPr/>
        </p:nvSpPr>
        <p:spPr>
          <a:xfrm>
            <a:off x="10025050" y="777498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DB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손보 질병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수술 추천 플랜 </a:t>
            </a:r>
            <a:r>
              <a:rPr lang="en-US" altLang="ko-KR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3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종 </a:t>
            </a:r>
            <a:r>
              <a:rPr lang="en-US" altLang="ko-KR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: 3~5</a:t>
            </a:r>
            <a:r>
              <a:rPr lang="ko-KR" altLang="en-US" sz="3600" spc="-150" dirty="0" err="1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만원대</a:t>
            </a:r>
            <a:endParaRPr lang="ko-KR" altLang="en-US" sz="3600" spc="-15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F9F264D5-F672-4E4C-99D6-177E48E3103C}"/>
              </a:ext>
            </a:extLst>
          </p:cNvPr>
          <p:cNvSpPr/>
          <p:nvPr/>
        </p:nvSpPr>
        <p:spPr>
          <a:xfrm>
            <a:off x="10197407" y="5165565"/>
            <a:ext cx="1494972" cy="982320"/>
          </a:xfrm>
          <a:prstGeom prst="rect">
            <a:avLst/>
          </a:prstGeom>
          <a:solidFill>
            <a:srgbClr val="006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1</a:t>
            </a:r>
            <a:r>
              <a:rPr lang="ko-KR" altLang="en-US" sz="2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분</a:t>
            </a:r>
            <a:endParaRPr lang="en-US" altLang="ko-KR" sz="2400" dirty="0"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r>
              <a:rPr lang="ko-KR" altLang="en-US" sz="2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화법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A6CB9DC9-282D-44B5-902D-E3056979409D}"/>
              </a:ext>
            </a:extLst>
          </p:cNvPr>
          <p:cNvSpPr/>
          <p:nvPr/>
        </p:nvSpPr>
        <p:spPr>
          <a:xfrm>
            <a:off x="10197406" y="5165565"/>
            <a:ext cx="8476343" cy="982320"/>
          </a:xfrm>
          <a:prstGeom prst="rect">
            <a:avLst/>
          </a:prstGeom>
          <a:noFill/>
          <a:ln w="28575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EB9DCD-3390-44F4-9315-C4C4D84AC4F7}"/>
              </a:ext>
            </a:extLst>
          </p:cNvPr>
          <p:cNvSpPr txBox="1"/>
          <p:nvPr/>
        </p:nvSpPr>
        <p:spPr>
          <a:xfrm>
            <a:off x="11790859" y="5241226"/>
            <a:ext cx="6784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고객님 앞으로 </a:t>
            </a:r>
            <a:r>
              <a:rPr lang="ko-KR" altLang="en-US" sz="1600" spc="-150" dirty="0" err="1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실손보험은</a:t>
            </a:r>
            <a:r>
              <a:rPr lang="ko-KR" altLang="en-US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 보장이 지속 축소되어</a:t>
            </a:r>
            <a:r>
              <a:rPr lang="ko-KR" altLang="en-US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충분하지 않다는 말 들어 보셨나요</a:t>
            </a:r>
            <a:r>
              <a:rPr lang="en-US" altLang="ko-KR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?</a:t>
            </a:r>
          </a:p>
          <a:p>
            <a:r>
              <a:rPr lang="ko-KR" altLang="en-US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그래서 수술비 보험은 개인 보험으로 필수 대비를 </a:t>
            </a:r>
            <a:r>
              <a:rPr lang="ko-KR" altLang="en-US" sz="1600" spc="-150" dirty="0" err="1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하셔야</a:t>
            </a:r>
            <a:r>
              <a:rPr lang="ko-KR" altLang="en-US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합니다</a:t>
            </a:r>
            <a:r>
              <a:rPr lang="en-US" altLang="ko-KR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. </a:t>
            </a:r>
          </a:p>
          <a:p>
            <a:r>
              <a:rPr lang="ko-KR" altLang="en-US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수술 방법 </a:t>
            </a:r>
            <a:r>
              <a:rPr lang="en-US" altLang="ko-KR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&amp; </a:t>
            </a:r>
            <a:r>
              <a:rPr lang="ko-KR" altLang="en-US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질병코드에 따라 각각 보장하는</a:t>
            </a:r>
            <a:r>
              <a:rPr lang="ko-KR" altLang="en-US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빈틈없는 수술비 실속 보험 </a:t>
            </a:r>
            <a:r>
              <a:rPr lang="ko-KR" altLang="en-US" sz="1600" spc="-150" dirty="0" err="1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추천드립니다</a:t>
            </a:r>
            <a:r>
              <a:rPr lang="en-US" altLang="ko-KR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.</a:t>
            </a:r>
            <a:r>
              <a:rPr lang="ko-KR" altLang="en-US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7A189D9A-FF05-485E-8439-B877E348385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1584" b="33862"/>
          <a:stretch/>
        </p:blipFill>
        <p:spPr>
          <a:xfrm>
            <a:off x="9987674" y="1812117"/>
            <a:ext cx="8767902" cy="2920975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D57F3257-FD69-4961-9E1B-6BB1758188C4}"/>
              </a:ext>
            </a:extLst>
          </p:cNvPr>
          <p:cNvSpPr/>
          <p:nvPr/>
        </p:nvSpPr>
        <p:spPr>
          <a:xfrm>
            <a:off x="16347009" y="4191754"/>
            <a:ext cx="1358020" cy="262551"/>
          </a:xfrm>
          <a:prstGeom prst="rect">
            <a:avLst/>
          </a:prstGeom>
          <a:solidFill>
            <a:srgbClr val="FFFD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120</a:t>
            </a:r>
            <a:r>
              <a:rPr lang="ko-KR" altLang="en-US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대 수술비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ED875488-1817-48FA-A658-8DAF64CAE8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1104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22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821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821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6E3ED-0918-48DF-911F-A6A3FA683F24}"/>
              </a:ext>
            </a:extLst>
          </p:cNvPr>
          <p:cNvSpPr txBox="1"/>
          <p:nvPr/>
        </p:nvSpPr>
        <p:spPr>
          <a:xfrm>
            <a:off x="10025050" y="777498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DB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손보 질병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수술 추천 플랜 </a:t>
            </a:r>
            <a:r>
              <a:rPr lang="en-US" altLang="ko-KR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3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종 </a:t>
            </a:r>
            <a:r>
              <a:rPr lang="en-US" altLang="ko-KR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: 5~7</a:t>
            </a:r>
            <a:r>
              <a:rPr lang="ko-KR" altLang="en-US" sz="3600" spc="-150" dirty="0" err="1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만원대</a:t>
            </a:r>
            <a:endParaRPr lang="ko-KR" altLang="en-US" sz="3600" spc="-15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F9F264D5-F672-4E4C-99D6-177E48E3103C}"/>
              </a:ext>
            </a:extLst>
          </p:cNvPr>
          <p:cNvSpPr/>
          <p:nvPr/>
        </p:nvSpPr>
        <p:spPr>
          <a:xfrm>
            <a:off x="10197407" y="5165565"/>
            <a:ext cx="1494972" cy="982320"/>
          </a:xfrm>
          <a:prstGeom prst="rect">
            <a:avLst/>
          </a:prstGeom>
          <a:solidFill>
            <a:srgbClr val="006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1</a:t>
            </a:r>
            <a:r>
              <a:rPr lang="ko-KR" altLang="en-US" sz="2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분</a:t>
            </a:r>
            <a:endParaRPr lang="en-US" altLang="ko-KR" sz="2400" dirty="0"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r>
              <a:rPr lang="ko-KR" altLang="en-US" sz="2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화법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A6CB9DC9-282D-44B5-902D-E3056979409D}"/>
              </a:ext>
            </a:extLst>
          </p:cNvPr>
          <p:cNvSpPr/>
          <p:nvPr/>
        </p:nvSpPr>
        <p:spPr>
          <a:xfrm>
            <a:off x="10197406" y="5165565"/>
            <a:ext cx="8476343" cy="982320"/>
          </a:xfrm>
          <a:prstGeom prst="rect">
            <a:avLst/>
          </a:prstGeom>
          <a:noFill/>
          <a:ln w="28575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EB9DCD-3390-44F4-9315-C4C4D84AC4F7}"/>
              </a:ext>
            </a:extLst>
          </p:cNvPr>
          <p:cNvSpPr txBox="1"/>
          <p:nvPr/>
        </p:nvSpPr>
        <p:spPr>
          <a:xfrm>
            <a:off x="11790859" y="5241226"/>
            <a:ext cx="6784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고객님 </a:t>
            </a:r>
            <a:r>
              <a:rPr lang="ko-KR" altLang="en-US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수술비보험은 다른 보험에 비해 보장 받을 일이 많습니다</a:t>
            </a:r>
            <a:r>
              <a:rPr lang="en-US" altLang="ko-KR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. </a:t>
            </a:r>
            <a:r>
              <a:rPr lang="ko-KR" altLang="en-US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그만큼 중요하죠</a:t>
            </a:r>
            <a:r>
              <a:rPr lang="en-US" altLang="ko-KR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.</a:t>
            </a:r>
          </a:p>
          <a:p>
            <a:r>
              <a:rPr lang="ko-KR" altLang="en-US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중증 수술은 </a:t>
            </a:r>
            <a:r>
              <a:rPr lang="ko-KR" altLang="en-US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최대 </a:t>
            </a:r>
            <a:r>
              <a:rPr lang="en-US" altLang="ko-KR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2</a:t>
            </a:r>
            <a:r>
              <a:rPr lang="ko-KR" altLang="en-US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천만</a:t>
            </a:r>
            <a:r>
              <a:rPr lang="en-US" altLang="ko-KR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, </a:t>
            </a:r>
            <a:r>
              <a:rPr lang="ko-KR" altLang="en-US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질병코드에 따라 </a:t>
            </a:r>
            <a:r>
              <a:rPr lang="en-US" altLang="ko-KR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1</a:t>
            </a:r>
            <a:r>
              <a:rPr lang="ko-KR" altLang="en-US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천만 추가보장</a:t>
            </a:r>
            <a:r>
              <a:rPr lang="en-US" altLang="ko-KR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, </a:t>
            </a:r>
            <a:r>
              <a:rPr lang="ko-KR" altLang="en-US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그 외 기본 수술도 </a:t>
            </a:r>
            <a:r>
              <a:rPr lang="en-US" altLang="ko-KR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2</a:t>
            </a:r>
            <a:r>
              <a:rPr lang="ko-KR" altLang="en-US" sz="1600" spc="-150" dirty="0" err="1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백만</a:t>
            </a:r>
            <a:r>
              <a:rPr lang="ko-KR" altLang="en-US" sz="1600" spc="-150" dirty="0" err="1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씩</a:t>
            </a:r>
            <a:endParaRPr lang="en-US" altLang="ko-KR" sz="1600" spc="-15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r>
              <a:rPr lang="ko-KR" altLang="en-US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중복 보장해드리는 </a:t>
            </a:r>
            <a:r>
              <a:rPr lang="ko-KR" altLang="en-US" sz="1600" spc="-150" dirty="0" err="1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고보장</a:t>
            </a:r>
            <a:r>
              <a:rPr lang="ko-KR" altLang="en-US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수술비 보험으로 </a:t>
            </a:r>
            <a:r>
              <a:rPr lang="ko-KR" altLang="en-US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평생 수술비 보험 고민 끝내 보세요</a:t>
            </a:r>
            <a:r>
              <a:rPr lang="en-US" altLang="ko-KR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.</a:t>
            </a:r>
            <a:endParaRPr lang="ko-KR" altLang="en-US" sz="1600" spc="-15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B160650-0E84-444E-A052-8482EA7DFF4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6535" b="6931"/>
          <a:stretch/>
        </p:blipFill>
        <p:spPr>
          <a:xfrm>
            <a:off x="10001747" y="1647078"/>
            <a:ext cx="8739756" cy="3146407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1416AAA0-6601-4744-8C42-484D70A1BDE4}"/>
              </a:ext>
            </a:extLst>
          </p:cNvPr>
          <p:cNvSpPr/>
          <p:nvPr/>
        </p:nvSpPr>
        <p:spPr>
          <a:xfrm>
            <a:off x="14780760" y="4544839"/>
            <a:ext cx="2996697" cy="232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DB572267-963D-4060-8A5D-C35C9CC84F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08871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7021351D-DAA9-D1DF-60BE-73D3FEB82FA7}"/>
              </a:ext>
            </a:extLst>
          </p:cNvPr>
          <p:cNvSpPr/>
          <p:nvPr/>
        </p:nvSpPr>
        <p:spPr>
          <a:xfrm>
            <a:off x="9867900" y="436086"/>
            <a:ext cx="9686735" cy="5932596"/>
          </a:xfrm>
          <a:prstGeom prst="rect">
            <a:avLst/>
          </a:prstGeom>
          <a:solidFill>
            <a:srgbClr val="0C523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979362AA-1CF4-7868-92EA-FBC7E8FBA7B2}"/>
              </a:ext>
            </a:extLst>
          </p:cNvPr>
          <p:cNvSpPr/>
          <p:nvPr/>
        </p:nvSpPr>
        <p:spPr>
          <a:xfrm>
            <a:off x="10260793" y="2128116"/>
            <a:ext cx="8900945" cy="2364719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1F84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59" spc="-15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19ED52-3175-A9CF-5430-095D6A0D2067}"/>
              </a:ext>
            </a:extLst>
          </p:cNvPr>
          <p:cNvSpPr txBox="1"/>
          <p:nvPr/>
        </p:nvSpPr>
        <p:spPr>
          <a:xfrm>
            <a:off x="11180434" y="3122293"/>
            <a:ext cx="7219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spc="-150" dirty="0" err="1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유사암</a:t>
            </a:r>
            <a:r>
              <a:rPr lang="ko-KR" altLang="en-US" sz="5400" spc="-150" dirty="0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 </a:t>
            </a:r>
            <a:r>
              <a:rPr lang="en-US" altLang="ko-KR" sz="5400" spc="-150" dirty="0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&amp; </a:t>
            </a:r>
            <a:r>
              <a:rPr lang="ko-KR" altLang="en-US" sz="5400" spc="-150" dirty="0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비급여 암</a:t>
            </a:r>
            <a:endParaRPr lang="en-US" altLang="ko-KR" sz="5400" spc="-150" dirty="0">
              <a:solidFill>
                <a:srgbClr val="FF362D"/>
              </a:solidFill>
              <a:latin typeface="에스코어 드림 8 Heavy" panose="020B0903030302020204" pitchFamily="34" charset="-127"/>
              <a:ea typeface="에스코어 드림 8 Heavy" panose="020B0903030302020204" pitchFamily="34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FA6E5B96-B88F-4CF1-9412-B7E0C2E8C092}"/>
              </a:ext>
            </a:extLst>
          </p:cNvPr>
          <p:cNvGrpSpPr/>
          <p:nvPr/>
        </p:nvGrpSpPr>
        <p:grpSpPr>
          <a:xfrm>
            <a:off x="10101224" y="6416361"/>
            <a:ext cx="9217102" cy="338035"/>
            <a:chOff x="163074" y="6431172"/>
            <a:chExt cx="9217102" cy="338035"/>
          </a:xfrm>
        </p:grpSpPr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E62E9296-AA1B-BE68-F1D9-10033CDE5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50000"/>
            </a:blip>
            <a:stretch>
              <a:fillRect/>
            </a:stretch>
          </p:blipFill>
          <p:spPr>
            <a:xfrm>
              <a:off x="163074" y="6447380"/>
              <a:ext cx="9124340" cy="321827"/>
            </a:xfrm>
            <a:prstGeom prst="rect">
              <a:avLst/>
            </a:prstGeom>
          </p:spPr>
        </p:pic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7A38943F-D36B-8674-19EF-3B1B1D38B7DD}"/>
                </a:ext>
              </a:extLst>
            </p:cNvPr>
            <p:cNvSpPr/>
            <p:nvPr/>
          </p:nvSpPr>
          <p:spPr>
            <a:xfrm>
              <a:off x="8736136" y="6431172"/>
              <a:ext cx="644040" cy="28778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74" b="1" dirty="0">
                  <a:solidFill>
                    <a:srgbClr val="FF0000"/>
                  </a:solidFill>
                </a:rPr>
                <a:t>교육용</a:t>
              </a:r>
            </a:p>
          </p:txBody>
        </p:sp>
      </p:grp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DBB9D6D5-3EF4-60BF-DEBF-E75B4C06567F}"/>
              </a:ext>
            </a:extLst>
          </p:cNvPr>
          <p:cNvCxnSpPr>
            <a:cxnSpLocks/>
          </p:cNvCxnSpPr>
          <p:nvPr/>
        </p:nvCxnSpPr>
        <p:spPr>
          <a:xfrm>
            <a:off x="9867900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EE87432-F0F8-476B-86C4-5F714060CABE}"/>
              </a:ext>
            </a:extLst>
          </p:cNvPr>
          <p:cNvSpPr txBox="1"/>
          <p:nvPr/>
        </p:nvSpPr>
        <p:spPr>
          <a:xfrm>
            <a:off x="10524028" y="2599073"/>
            <a:ext cx="8413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OO</a:t>
            </a:r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암</a:t>
            </a:r>
            <a:r>
              <a:rPr lang="en-US" altLang="ko-KR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!</a:t>
            </a:r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하면 </a:t>
            </a:r>
            <a:r>
              <a:rPr lang="en-US" altLang="ko-KR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DB</a:t>
            </a:r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손보</a:t>
            </a:r>
            <a:endParaRPr lang="en-US" altLang="ko-KR" sz="28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1BE643C-361A-4798-B8E6-2E1403248049}"/>
              </a:ext>
            </a:extLst>
          </p:cNvPr>
          <p:cNvSpPr txBox="1">
            <a:spLocks/>
          </p:cNvSpPr>
          <p:nvPr/>
        </p:nvSpPr>
        <p:spPr>
          <a:xfrm>
            <a:off x="9870885" y="90388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유사암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&amp;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비급여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암치료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D9918AFC-F6E5-46C0-BF66-BDE96FF7E5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085" y="77202"/>
            <a:ext cx="1050653" cy="297437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630DE60F-4D99-463B-8249-058E6C974F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0780"/>
            <a:ext cx="9683750" cy="665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67214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사다리꼴 20">
            <a:extLst>
              <a:ext uri="{FF2B5EF4-FFF2-40B4-BE49-F238E27FC236}">
                <a16:creationId xmlns:a16="http://schemas.microsoft.com/office/drawing/2014/main" id="{5E5C8083-A335-47E6-89DB-CE5C23B34462}"/>
              </a:ext>
            </a:extLst>
          </p:cNvPr>
          <p:cNvSpPr/>
          <p:nvPr/>
        </p:nvSpPr>
        <p:spPr>
          <a:xfrm rot="16200000">
            <a:off x="12874244" y="3669466"/>
            <a:ext cx="3204927" cy="828742"/>
          </a:xfrm>
          <a:prstGeom prst="trapezoid">
            <a:avLst>
              <a:gd name="adj" fmla="val 18175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1" i="0" u="none" strike="noStrike" kern="0" cap="none" spc="-30" normalizeH="0" baseline="0" noProof="0" dirty="0" err="1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Arial" charset="0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4DE5FC1D-1108-47D8-ACED-F6116021BE30}"/>
              </a:ext>
            </a:extLst>
          </p:cNvPr>
          <p:cNvGrpSpPr/>
          <p:nvPr/>
        </p:nvGrpSpPr>
        <p:grpSpPr>
          <a:xfrm>
            <a:off x="9939359" y="6519965"/>
            <a:ext cx="9217102" cy="338035"/>
            <a:chOff x="329989" y="6519965"/>
            <a:chExt cx="9217102" cy="338035"/>
          </a:xfrm>
        </p:grpSpPr>
        <p:pic>
          <p:nvPicPr>
            <p:cNvPr id="2" name="그림 1">
              <a:extLst>
                <a:ext uri="{FF2B5EF4-FFF2-40B4-BE49-F238E27FC236}">
                  <a16:creationId xmlns:a16="http://schemas.microsoft.com/office/drawing/2014/main" id="{142E1FE4-FD56-D06D-0F10-73560769D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9989" y="6536173"/>
              <a:ext cx="9124340" cy="321827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2DCC56AA-17F4-2CAD-A17B-6211DFC55870}"/>
                </a:ext>
              </a:extLst>
            </p:cNvPr>
            <p:cNvSpPr/>
            <p:nvPr/>
          </p:nvSpPr>
          <p:spPr>
            <a:xfrm>
              <a:off x="8903051" y="6519965"/>
              <a:ext cx="644040" cy="28778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74" b="1" dirty="0">
                  <a:solidFill>
                    <a:srgbClr val="FF0000"/>
                  </a:solidFill>
                </a:rPr>
                <a:t>교육용</a:t>
              </a:r>
            </a:p>
          </p:txBody>
        </p:sp>
      </p:grp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8572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85520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itle 1">
            <a:extLst>
              <a:ext uri="{FF2B5EF4-FFF2-40B4-BE49-F238E27FC236}">
                <a16:creationId xmlns:a16="http://schemas.microsoft.com/office/drawing/2014/main" id="{03FF1786-CFBB-3DF3-2DF1-F69352BDA055}"/>
              </a:ext>
            </a:extLst>
          </p:cNvPr>
          <p:cNvSpPr txBox="1">
            <a:spLocks/>
          </p:cNvSpPr>
          <p:nvPr/>
        </p:nvSpPr>
        <p:spPr>
          <a:xfrm>
            <a:off x="985520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유사암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535A46A1-AA90-4271-996A-03E36DC232D9}"/>
              </a:ext>
            </a:extLst>
          </p:cNvPr>
          <p:cNvSpPr/>
          <p:nvPr/>
        </p:nvSpPr>
        <p:spPr>
          <a:xfrm>
            <a:off x="10111935" y="871437"/>
            <a:ext cx="8700380" cy="76944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유사암</a:t>
            </a:r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보장 고민</a:t>
            </a:r>
            <a:r>
              <a: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? </a:t>
            </a:r>
            <a:r>
              <a:rPr lang="en-US" altLang="ko-KR" sz="3600" dirty="0">
                <a:solidFill>
                  <a:srgbClr val="006838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DB</a:t>
            </a:r>
            <a:r>
              <a:rPr lang="ko-KR" altLang="en-US" sz="3600" dirty="0">
                <a:solidFill>
                  <a:srgbClr val="006838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손보</a:t>
            </a:r>
            <a:r>
              <a:rPr lang="ko-KR" altLang="en-US" sz="3600" dirty="0">
                <a:solidFill>
                  <a:srgbClr val="006838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는 됩니다</a:t>
            </a:r>
            <a:r>
              <a:rPr lang="en-US" altLang="ko-KR" sz="3600" dirty="0">
                <a:solidFill>
                  <a:srgbClr val="006838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!</a:t>
            </a:r>
            <a:endParaRPr lang="ko-KR" altLang="en-US" sz="3600" dirty="0">
              <a:solidFill>
                <a:srgbClr val="006838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9C56CA7F-866E-46D1-B6AE-A38BE94D519C}"/>
              </a:ext>
            </a:extLst>
          </p:cNvPr>
          <p:cNvSpPr/>
          <p:nvPr/>
        </p:nvSpPr>
        <p:spPr>
          <a:xfrm>
            <a:off x="14868949" y="2467486"/>
            <a:ext cx="3943365" cy="3218814"/>
          </a:xfrm>
          <a:prstGeom prst="rect">
            <a:avLst/>
          </a:prstGeom>
          <a:solidFill>
            <a:schemeClr val="bg1"/>
          </a:solidFill>
          <a:ln w="28575">
            <a:solidFill>
              <a:srgbClr val="00683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1B0B90D8-8CBD-45FC-AB7B-10653ED08407}"/>
              </a:ext>
            </a:extLst>
          </p:cNvPr>
          <p:cNvSpPr/>
          <p:nvPr/>
        </p:nvSpPr>
        <p:spPr>
          <a:xfrm>
            <a:off x="14868949" y="2481374"/>
            <a:ext cx="3943365" cy="552169"/>
          </a:xfrm>
          <a:prstGeom prst="rect">
            <a:avLst/>
          </a:prstGeom>
          <a:solidFill>
            <a:srgbClr val="006838"/>
          </a:solidFill>
          <a:ln w="28575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 </a:t>
            </a:r>
            <a:r>
              <a:rPr lang="ko-KR" altLang="en-US" sz="2400" spc="-150" dirty="0" err="1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유사암</a:t>
            </a:r>
            <a:r>
              <a:rPr lang="ko-KR" altLang="en-US" sz="2400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보장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137E6D-4B7E-45EE-8D3F-DCC99A4942FE}"/>
              </a:ext>
            </a:extLst>
          </p:cNvPr>
          <p:cNvSpPr txBox="1"/>
          <p:nvPr/>
        </p:nvSpPr>
        <p:spPr>
          <a:xfrm>
            <a:off x="14891077" y="3748085"/>
            <a:ext cx="392123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기</a:t>
            </a:r>
            <a:r>
              <a:rPr lang="en-US" altLang="ko-KR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.</a:t>
            </a:r>
            <a:r>
              <a:rPr lang="ko-KR" altLang="en-US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갑</a:t>
            </a:r>
            <a:r>
              <a:rPr lang="en-US" altLang="ko-KR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.</a:t>
            </a:r>
            <a:r>
              <a:rPr lang="ko-KR" altLang="en-US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경</a:t>
            </a:r>
            <a:r>
              <a:rPr lang="en-US" altLang="ko-KR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.</a:t>
            </a:r>
            <a:r>
              <a:rPr lang="ko-KR" altLang="en-US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제 빠짐없이</a:t>
            </a:r>
            <a:r>
              <a:rPr lang="ko-KR" altLang="en-US" sz="2400" spc="-150" dirty="0">
                <a:solidFill>
                  <a:srgbClr val="006838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ko-KR" altLang="en-US" sz="24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보장</a:t>
            </a:r>
            <a:endParaRPr lang="en-US" altLang="ko-KR" sz="24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endParaRPr lang="en-US" altLang="ko-KR" sz="7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en-US" altLang="ko-KR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6</a:t>
            </a:r>
            <a:r>
              <a:rPr lang="ko-KR" altLang="en-US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번까지 보장</a:t>
            </a:r>
            <a:r>
              <a:rPr lang="ko-KR" altLang="en-US" sz="24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하는 </a:t>
            </a:r>
            <a:r>
              <a:rPr lang="ko-KR" altLang="en-US" sz="24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진단비</a:t>
            </a:r>
            <a:endParaRPr lang="en-US" altLang="ko-KR" sz="24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C4CD86A5-C2E0-4D81-9079-491F7692AB7F}"/>
              </a:ext>
            </a:extLst>
          </p:cNvPr>
          <p:cNvSpPr/>
          <p:nvPr/>
        </p:nvSpPr>
        <p:spPr>
          <a:xfrm>
            <a:off x="10108269" y="2467486"/>
            <a:ext cx="3943365" cy="3218814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C707F4B-A7D9-4D17-8C97-0B4258997538}"/>
              </a:ext>
            </a:extLst>
          </p:cNvPr>
          <p:cNvSpPr txBox="1"/>
          <p:nvPr/>
        </p:nvSpPr>
        <p:spPr>
          <a:xfrm>
            <a:off x="10097568" y="3540337"/>
            <a:ext cx="392123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유사암은 많이 걸리니까</a:t>
            </a:r>
            <a:endParaRPr lang="en-US" altLang="ko-KR" sz="24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endParaRPr lang="en-US" altLang="ko-KR" sz="5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충분히 대비하고 싶은데</a:t>
            </a:r>
            <a:endParaRPr lang="en-US" altLang="ko-KR" sz="24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endParaRPr lang="en-US" altLang="ko-KR" sz="5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보장 범위 </a:t>
            </a:r>
            <a:r>
              <a:rPr lang="en-US" altLang="ko-KR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&amp; </a:t>
            </a:r>
            <a:r>
              <a:rPr lang="ko-KR" altLang="en-US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금액 다 아쉬워요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D8191073-341D-4107-80EA-8E0E7AB5089E}"/>
              </a:ext>
            </a:extLst>
          </p:cNvPr>
          <p:cNvSpPr/>
          <p:nvPr/>
        </p:nvSpPr>
        <p:spPr>
          <a:xfrm>
            <a:off x="10118971" y="2481374"/>
            <a:ext cx="3921238" cy="552169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유사암</a:t>
            </a:r>
            <a:r>
              <a:rPr lang="ko-KR" altLang="en-US" sz="2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충분하지 않은 보장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58D9D6-B82F-41F9-902D-9853FDD52105}"/>
              </a:ext>
            </a:extLst>
          </p:cNvPr>
          <p:cNvSpPr txBox="1"/>
          <p:nvPr/>
        </p:nvSpPr>
        <p:spPr>
          <a:xfrm>
            <a:off x="10118971" y="2058802"/>
            <a:ext cx="3943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latin typeface="카페24 빛나는별" pitchFamily="2" charset="-127"/>
                <a:ea typeface="카페24 빛나는별" pitchFamily="2" charset="-127"/>
              </a:rPr>
              <a:t>“</a:t>
            </a:r>
            <a:r>
              <a:rPr lang="ko-KR" altLang="en-US" dirty="0" err="1">
                <a:latin typeface="카페24 빛나는별" pitchFamily="2" charset="-127"/>
                <a:ea typeface="카페24 빛나는별" pitchFamily="2" charset="-127"/>
              </a:rPr>
              <a:t>유사암</a:t>
            </a:r>
            <a:r>
              <a:rPr lang="ko-KR" altLang="en-US" dirty="0">
                <a:latin typeface="카페24 빛나는별" pitchFamily="2" charset="-127"/>
                <a:ea typeface="카페24 빛나는별" pitchFamily="2" charset="-127"/>
              </a:rPr>
              <a:t> </a:t>
            </a:r>
            <a:r>
              <a:rPr lang="ko-KR" altLang="en-US" dirty="0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진단 </a:t>
            </a:r>
            <a:r>
              <a:rPr lang="en-US" altLang="ko-KR" dirty="0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&amp; </a:t>
            </a:r>
            <a:r>
              <a:rPr lang="ko-KR" altLang="en-US" dirty="0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치료비 </a:t>
            </a:r>
            <a:r>
              <a:rPr lang="ko-KR" altLang="en-US" dirty="0" err="1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고보장</a:t>
            </a:r>
            <a:r>
              <a:rPr lang="ko-KR" altLang="en-US" dirty="0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 담보</a:t>
            </a:r>
            <a:r>
              <a:rPr lang="ko-KR" altLang="en-US" dirty="0">
                <a:latin typeface="카페24 빛나는별" pitchFamily="2" charset="-127"/>
                <a:ea typeface="카페24 빛나는별" pitchFamily="2" charset="-127"/>
              </a:rPr>
              <a:t>를 가입하고 싶은데</a:t>
            </a:r>
            <a:r>
              <a:rPr lang="en-US" altLang="ko-KR" dirty="0">
                <a:latin typeface="카페24 빛나는별" pitchFamily="2" charset="-127"/>
                <a:ea typeface="카페24 빛나는별" pitchFamily="2" charset="-127"/>
              </a:rPr>
              <a:t>..”</a:t>
            </a:r>
            <a:endParaRPr lang="ko-KR" altLang="en-US" dirty="0">
              <a:latin typeface="카페24 빛나는별" pitchFamily="2" charset="-127"/>
              <a:ea typeface="카페24 빛나는별" pitchFamily="2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5199FE05-5643-4E13-BA08-7825E71D10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224" y="45426"/>
            <a:ext cx="9303302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30814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사다리꼴 20">
            <a:extLst>
              <a:ext uri="{FF2B5EF4-FFF2-40B4-BE49-F238E27FC236}">
                <a16:creationId xmlns:a16="http://schemas.microsoft.com/office/drawing/2014/main" id="{5E5C8083-A335-47E6-89DB-CE5C23B34462}"/>
              </a:ext>
            </a:extLst>
          </p:cNvPr>
          <p:cNvSpPr/>
          <p:nvPr/>
        </p:nvSpPr>
        <p:spPr>
          <a:xfrm rot="16200000">
            <a:off x="13026644" y="3669466"/>
            <a:ext cx="3204927" cy="828742"/>
          </a:xfrm>
          <a:prstGeom prst="trapezoid">
            <a:avLst>
              <a:gd name="adj" fmla="val 18175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1" i="0" u="none" strike="noStrike" kern="0" cap="none" spc="-30" normalizeH="0" baseline="0" noProof="0" dirty="0" err="1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Arial" charset="0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4DE5FC1D-1108-47D8-ACED-F6116021BE30}"/>
              </a:ext>
            </a:extLst>
          </p:cNvPr>
          <p:cNvGrpSpPr/>
          <p:nvPr/>
        </p:nvGrpSpPr>
        <p:grpSpPr>
          <a:xfrm>
            <a:off x="10091759" y="6519965"/>
            <a:ext cx="9217102" cy="338035"/>
            <a:chOff x="329989" y="6519965"/>
            <a:chExt cx="9217102" cy="338035"/>
          </a:xfrm>
        </p:grpSpPr>
        <p:pic>
          <p:nvPicPr>
            <p:cNvPr id="2" name="그림 1">
              <a:extLst>
                <a:ext uri="{FF2B5EF4-FFF2-40B4-BE49-F238E27FC236}">
                  <a16:creationId xmlns:a16="http://schemas.microsoft.com/office/drawing/2014/main" id="{142E1FE4-FD56-D06D-0F10-73560769D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9989" y="6536173"/>
              <a:ext cx="9124340" cy="321827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2DCC56AA-17F4-2CAD-A17B-6211DFC55870}"/>
                </a:ext>
              </a:extLst>
            </p:cNvPr>
            <p:cNvSpPr/>
            <p:nvPr/>
          </p:nvSpPr>
          <p:spPr>
            <a:xfrm>
              <a:off x="8903051" y="6519965"/>
              <a:ext cx="644040" cy="28778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74" b="1" dirty="0">
                  <a:solidFill>
                    <a:srgbClr val="FF0000"/>
                  </a:solidFill>
                </a:rPr>
                <a:t>교육용</a:t>
              </a:r>
            </a:p>
          </p:txBody>
        </p:sp>
      </p:grp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0972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1000760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itle 1">
            <a:extLst>
              <a:ext uri="{FF2B5EF4-FFF2-40B4-BE49-F238E27FC236}">
                <a16:creationId xmlns:a16="http://schemas.microsoft.com/office/drawing/2014/main" id="{03FF1786-CFBB-3DF3-2DF1-F69352BDA055}"/>
              </a:ext>
            </a:extLst>
          </p:cNvPr>
          <p:cNvSpPr txBox="1">
            <a:spLocks/>
          </p:cNvSpPr>
          <p:nvPr/>
        </p:nvSpPr>
        <p:spPr>
          <a:xfrm>
            <a:off x="1000760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비급여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암치료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535A46A1-AA90-4271-996A-03E36DC232D9}"/>
              </a:ext>
            </a:extLst>
          </p:cNvPr>
          <p:cNvSpPr/>
          <p:nvPr/>
        </p:nvSpPr>
        <p:spPr>
          <a:xfrm>
            <a:off x="10264335" y="871437"/>
            <a:ext cx="8700380" cy="76944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갱신 없는 </a:t>
            </a:r>
            <a:r>
              <a:rPr lang="ko-KR" alt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암보험</a:t>
            </a:r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고민</a:t>
            </a:r>
            <a:r>
              <a: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? </a:t>
            </a:r>
            <a:r>
              <a:rPr lang="en-US" altLang="ko-KR" sz="3600" dirty="0">
                <a:solidFill>
                  <a:srgbClr val="006838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DB</a:t>
            </a:r>
            <a:r>
              <a:rPr lang="ko-KR" altLang="en-US" sz="3600" dirty="0">
                <a:solidFill>
                  <a:srgbClr val="006838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손보</a:t>
            </a:r>
            <a:r>
              <a:rPr lang="ko-KR" altLang="en-US" sz="3600" dirty="0">
                <a:solidFill>
                  <a:srgbClr val="006838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는 됩니다</a:t>
            </a:r>
            <a:r>
              <a:rPr lang="en-US" altLang="ko-KR" sz="3600" dirty="0">
                <a:solidFill>
                  <a:srgbClr val="006838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!</a:t>
            </a:r>
            <a:endParaRPr lang="ko-KR" altLang="en-US" sz="3600" dirty="0">
              <a:solidFill>
                <a:srgbClr val="006838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9C56CA7F-866E-46D1-B6AE-A38BE94D519C}"/>
              </a:ext>
            </a:extLst>
          </p:cNvPr>
          <p:cNvSpPr/>
          <p:nvPr/>
        </p:nvSpPr>
        <p:spPr>
          <a:xfrm>
            <a:off x="15021349" y="2467486"/>
            <a:ext cx="3943365" cy="3218814"/>
          </a:xfrm>
          <a:prstGeom prst="rect">
            <a:avLst/>
          </a:prstGeom>
          <a:solidFill>
            <a:schemeClr val="bg1"/>
          </a:solidFill>
          <a:ln w="28575">
            <a:solidFill>
              <a:srgbClr val="00683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1B0B90D8-8CBD-45FC-AB7B-10653ED08407}"/>
              </a:ext>
            </a:extLst>
          </p:cNvPr>
          <p:cNvSpPr/>
          <p:nvPr/>
        </p:nvSpPr>
        <p:spPr>
          <a:xfrm>
            <a:off x="15021349" y="2481374"/>
            <a:ext cx="3943365" cy="552169"/>
          </a:xfrm>
          <a:prstGeom prst="rect">
            <a:avLst/>
          </a:prstGeom>
          <a:solidFill>
            <a:srgbClr val="006838"/>
          </a:solidFill>
          <a:ln w="28575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 </a:t>
            </a:r>
            <a:r>
              <a:rPr lang="ko-KR" altLang="en-US" sz="2400" spc="-150" dirty="0" err="1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비갱신</a:t>
            </a:r>
            <a:r>
              <a:rPr lang="ko-KR" altLang="en-US" sz="2400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비급여 암 보장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137E6D-4B7E-45EE-8D3F-DCC99A4942FE}"/>
              </a:ext>
            </a:extLst>
          </p:cNvPr>
          <p:cNvSpPr txBox="1"/>
          <p:nvPr/>
        </p:nvSpPr>
        <p:spPr>
          <a:xfrm>
            <a:off x="15043477" y="3748085"/>
            <a:ext cx="392123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spc="-150" dirty="0" err="1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세만기</a:t>
            </a:r>
            <a:r>
              <a:rPr lang="ko-KR" altLang="en-US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 비급여 암 담보 </a:t>
            </a:r>
            <a:r>
              <a:rPr lang="ko-KR" altLang="en-US" sz="24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탑재</a:t>
            </a:r>
            <a:endParaRPr lang="en-US" altLang="ko-KR" sz="24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endParaRPr lang="en-US" altLang="ko-KR" sz="7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en-US" altLang="ko-KR" sz="24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2</a:t>
            </a:r>
            <a:r>
              <a:rPr lang="ko-KR" altLang="en-US" sz="24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만원에 </a:t>
            </a:r>
            <a:r>
              <a:rPr lang="en-US" altLang="ko-KR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100</a:t>
            </a:r>
            <a:r>
              <a:rPr lang="ko-KR" altLang="en-US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세까지 인상없이</a:t>
            </a:r>
            <a:endParaRPr lang="en-US" altLang="ko-KR" sz="2400" spc="-150" dirty="0">
              <a:solidFill>
                <a:srgbClr val="006838"/>
              </a:solidFill>
              <a:highlight>
                <a:srgbClr val="FFFF00"/>
              </a:highlight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C4CD86A5-C2E0-4D81-9079-491F7692AB7F}"/>
              </a:ext>
            </a:extLst>
          </p:cNvPr>
          <p:cNvSpPr/>
          <p:nvPr/>
        </p:nvSpPr>
        <p:spPr>
          <a:xfrm>
            <a:off x="10260669" y="2467486"/>
            <a:ext cx="3943365" cy="3218814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C707F4B-A7D9-4D17-8C97-0B4258997538}"/>
              </a:ext>
            </a:extLst>
          </p:cNvPr>
          <p:cNvSpPr txBox="1"/>
          <p:nvPr/>
        </p:nvSpPr>
        <p:spPr>
          <a:xfrm>
            <a:off x="10249967" y="3317197"/>
            <a:ext cx="3921237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신의료기술로 비급여 </a:t>
            </a:r>
            <a:r>
              <a:rPr lang="ko-KR" altLang="en-US" sz="2400" spc="-1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암보험</a:t>
            </a:r>
            <a:endParaRPr lang="en-US" altLang="ko-KR" sz="24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endParaRPr lang="en-US" altLang="ko-KR" sz="5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향후 보장이 중요한데</a:t>
            </a:r>
            <a:endParaRPr lang="en-US" altLang="ko-KR" sz="24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endParaRPr lang="en-US" altLang="ko-KR" sz="5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en-US" altLang="ko-KR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5</a:t>
            </a:r>
            <a:r>
              <a:rPr lang="ko-KR" altLang="en-US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년 </a:t>
            </a:r>
            <a:r>
              <a:rPr lang="en-US" altLang="ko-KR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&amp; 10</a:t>
            </a:r>
            <a:r>
              <a:rPr lang="ko-KR" altLang="en-US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년마다 </a:t>
            </a:r>
            <a:endParaRPr lang="en-US" altLang="ko-KR" sz="24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endParaRPr lang="en-US" altLang="ko-KR" sz="5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r>
              <a:rPr lang="ko-KR" altLang="en-US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보험료가 올라서 아쉬워요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D8191073-341D-4107-80EA-8E0E7AB5089E}"/>
              </a:ext>
            </a:extLst>
          </p:cNvPr>
          <p:cNvSpPr/>
          <p:nvPr/>
        </p:nvSpPr>
        <p:spPr>
          <a:xfrm>
            <a:off x="10271371" y="2481374"/>
            <a:ext cx="3921238" cy="552169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갱신 시 보험료 인상되는 암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58D9D6-B82F-41F9-902D-9853FDD52105}"/>
              </a:ext>
            </a:extLst>
          </p:cNvPr>
          <p:cNvSpPr txBox="1"/>
          <p:nvPr/>
        </p:nvSpPr>
        <p:spPr>
          <a:xfrm>
            <a:off x="10271371" y="2058802"/>
            <a:ext cx="3943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latin typeface="카페24 빛나는별" pitchFamily="2" charset="-127"/>
                <a:ea typeface="카페24 빛나는별" pitchFamily="2" charset="-127"/>
              </a:rPr>
              <a:t>“</a:t>
            </a:r>
            <a:r>
              <a:rPr lang="ko-KR" altLang="en-US" dirty="0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갱신 때마다 보험료가 오르면 </a:t>
            </a:r>
            <a:r>
              <a:rPr lang="ko-KR" altLang="en-US" dirty="0">
                <a:latin typeface="카페24 빛나는별" pitchFamily="2" charset="-127"/>
                <a:ea typeface="카페24 빛나는별" pitchFamily="2" charset="-127"/>
              </a:rPr>
              <a:t>유지하기 </a:t>
            </a:r>
            <a:r>
              <a:rPr lang="ko-KR" altLang="en-US" dirty="0" err="1">
                <a:latin typeface="카페24 빛나는별" pitchFamily="2" charset="-127"/>
                <a:ea typeface="카페24 빛나는별" pitchFamily="2" charset="-127"/>
              </a:rPr>
              <a:t>힘들텐데</a:t>
            </a:r>
            <a:r>
              <a:rPr lang="en-US" altLang="ko-KR" dirty="0">
                <a:latin typeface="카페24 빛나는별" pitchFamily="2" charset="-127"/>
                <a:ea typeface="카페24 빛나는별" pitchFamily="2" charset="-127"/>
              </a:rPr>
              <a:t>..”</a:t>
            </a:r>
            <a:endParaRPr lang="ko-KR" altLang="en-US" dirty="0">
              <a:latin typeface="카페24 빛나는별" pitchFamily="2" charset="-127"/>
              <a:ea typeface="카페24 빛나는별" pitchFamily="2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33D4ED8-00A3-4469-A9D9-B769695ADB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224" y="45426"/>
            <a:ext cx="9303302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86365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09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5907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94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101789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101789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유사암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&amp;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비급여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암치료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6E3ED-0918-48DF-911F-A6A3FA683F24}"/>
              </a:ext>
            </a:extLst>
          </p:cNvPr>
          <p:cNvSpPr txBox="1"/>
          <p:nvPr/>
        </p:nvSpPr>
        <p:spPr>
          <a:xfrm>
            <a:off x="10382250" y="777498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제자리암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은 흔합니다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8CDC6FD6-4800-4425-A07E-9F03690C8D7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5710" b="71353"/>
          <a:stretch/>
        </p:blipFill>
        <p:spPr>
          <a:xfrm>
            <a:off x="10164123" y="1633299"/>
            <a:ext cx="9129403" cy="1602463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7963B30D-061E-45CC-9577-D23D7ED8831C}"/>
              </a:ext>
            </a:extLst>
          </p:cNvPr>
          <p:cNvSpPr/>
          <p:nvPr/>
        </p:nvSpPr>
        <p:spPr>
          <a:xfrm>
            <a:off x="10342995" y="3755399"/>
            <a:ext cx="1494972" cy="2342013"/>
          </a:xfrm>
          <a:prstGeom prst="rect">
            <a:avLst/>
          </a:prstGeom>
          <a:solidFill>
            <a:srgbClr val="006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FFFF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제자리암</a:t>
            </a:r>
            <a:endParaRPr lang="en-US" altLang="ko-KR" sz="2400" dirty="0">
              <a:solidFill>
                <a:srgbClr val="FFFF00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r>
              <a:rPr lang="ko-KR" altLang="en-US" sz="2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현황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46C5F552-6221-4788-B90C-BF8BECAD7F02}"/>
              </a:ext>
            </a:extLst>
          </p:cNvPr>
          <p:cNvSpPr/>
          <p:nvPr/>
        </p:nvSpPr>
        <p:spPr>
          <a:xfrm>
            <a:off x="11954511" y="3755399"/>
            <a:ext cx="2310933" cy="2342013"/>
          </a:xfrm>
          <a:prstGeom prst="rect">
            <a:avLst/>
          </a:prstGeom>
          <a:solidFill>
            <a:schemeClr val="bg1"/>
          </a:solidFill>
          <a:ln w="28575">
            <a:solidFill>
              <a:srgbClr val="006838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A0F682DD-18DB-4B4F-9D25-9319BCFFDBB8}"/>
              </a:ext>
            </a:extLst>
          </p:cNvPr>
          <p:cNvSpPr/>
          <p:nvPr/>
        </p:nvSpPr>
        <p:spPr>
          <a:xfrm>
            <a:off x="14379116" y="3755399"/>
            <a:ext cx="2310933" cy="2342013"/>
          </a:xfrm>
          <a:prstGeom prst="rect">
            <a:avLst/>
          </a:prstGeom>
          <a:solidFill>
            <a:schemeClr val="bg1"/>
          </a:solidFill>
          <a:ln w="28575">
            <a:solidFill>
              <a:srgbClr val="006838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6F27E561-7EEB-45BB-9A8A-8BAAC665A3ED}"/>
              </a:ext>
            </a:extLst>
          </p:cNvPr>
          <p:cNvSpPr/>
          <p:nvPr/>
        </p:nvSpPr>
        <p:spPr>
          <a:xfrm>
            <a:off x="16803721" y="3755399"/>
            <a:ext cx="2310933" cy="2342013"/>
          </a:xfrm>
          <a:prstGeom prst="rect">
            <a:avLst/>
          </a:prstGeom>
          <a:solidFill>
            <a:schemeClr val="bg1"/>
          </a:solidFill>
          <a:ln w="28575">
            <a:solidFill>
              <a:srgbClr val="006838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F5AB7DEC-0FD0-4BB9-94A0-E4563ECD7124}"/>
              </a:ext>
            </a:extLst>
          </p:cNvPr>
          <p:cNvSpPr/>
          <p:nvPr/>
        </p:nvSpPr>
        <p:spPr>
          <a:xfrm>
            <a:off x="12353761" y="4810729"/>
            <a:ext cx="1512431" cy="23135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solidFill>
                  <a:schemeClr val="bg1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제자리암 발생 수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6BAD97-8405-41F3-8427-EE81DF0A5279}"/>
              </a:ext>
            </a:extLst>
          </p:cNvPr>
          <p:cNvSpPr txBox="1"/>
          <p:nvPr/>
        </p:nvSpPr>
        <p:spPr>
          <a:xfrm>
            <a:off x="12114102" y="3935819"/>
            <a:ext cx="2000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갑상선암</a:t>
            </a:r>
            <a:r>
              <a:rPr lang="ko-KR" altLang="en-US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보다 </a:t>
            </a:r>
            <a:r>
              <a:rPr lang="ko-KR" altLang="en-US" sz="20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많이 발생</a:t>
            </a:r>
            <a:endParaRPr lang="ko-KR" altLang="en-US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398B7CC-1F98-4C09-B7C4-3973C164C39A}"/>
              </a:ext>
            </a:extLst>
          </p:cNvPr>
          <p:cNvSpPr txBox="1"/>
          <p:nvPr/>
        </p:nvSpPr>
        <p:spPr>
          <a:xfrm>
            <a:off x="12114102" y="5078111"/>
            <a:ext cx="2000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38,204</a:t>
            </a:r>
            <a:r>
              <a:rPr lang="ko-KR" altLang="en-US" sz="24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명</a:t>
            </a:r>
            <a:endParaRPr lang="ko-KR" altLang="en-US" sz="200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4EA1AA8-EF16-4E1A-9307-95EBF93016BF}"/>
              </a:ext>
            </a:extLst>
          </p:cNvPr>
          <p:cNvSpPr txBox="1"/>
          <p:nvPr/>
        </p:nvSpPr>
        <p:spPr>
          <a:xfrm>
            <a:off x="12114102" y="5580164"/>
            <a:ext cx="2000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갑상선암 </a:t>
            </a:r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35,440</a:t>
            </a:r>
            <a:r>
              <a:rPr lang="ko-KR" altLang="en-US" sz="14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명</a:t>
            </a:r>
            <a:endParaRPr lang="ko-KR" altLang="en-US" sz="1200" dirty="0">
              <a:solidFill>
                <a:schemeClr val="bg1">
                  <a:lumMod val="50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18FC237-8D8F-4968-B968-F0842FCA1AA8}"/>
              </a:ext>
            </a:extLst>
          </p:cNvPr>
          <p:cNvSpPr txBox="1"/>
          <p:nvPr/>
        </p:nvSpPr>
        <p:spPr>
          <a:xfrm>
            <a:off x="14534174" y="4058810"/>
            <a:ext cx="2000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여성</a:t>
            </a:r>
            <a:r>
              <a: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이 많음</a:t>
            </a:r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A947AAE3-7D23-42C3-BCC7-C938BEFB2668}"/>
              </a:ext>
            </a:extLst>
          </p:cNvPr>
          <p:cNvSpPr/>
          <p:nvPr/>
        </p:nvSpPr>
        <p:spPr>
          <a:xfrm>
            <a:off x="14773833" y="4810729"/>
            <a:ext cx="1512431" cy="23135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solidFill>
                  <a:schemeClr val="bg1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여성 제자리암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7BCB8FB-A31A-46BD-AAAF-ED1054AEEABC}"/>
              </a:ext>
            </a:extLst>
          </p:cNvPr>
          <p:cNvSpPr txBox="1"/>
          <p:nvPr/>
        </p:nvSpPr>
        <p:spPr>
          <a:xfrm>
            <a:off x="14534174" y="5078111"/>
            <a:ext cx="2000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25,85</a:t>
            </a:r>
            <a:r>
              <a:rPr lang="ko-KR" altLang="en-US" sz="24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명</a:t>
            </a:r>
            <a:endParaRPr lang="ko-KR" altLang="en-US" sz="200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9078A34-064F-4F90-81E9-0A378748889B}"/>
              </a:ext>
            </a:extLst>
          </p:cNvPr>
          <p:cNvSpPr txBox="1"/>
          <p:nvPr/>
        </p:nvSpPr>
        <p:spPr>
          <a:xfrm>
            <a:off x="14529640" y="5580164"/>
            <a:ext cx="2000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전체 중 </a:t>
            </a:r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68%</a:t>
            </a:r>
            <a:endParaRPr lang="ko-KR" altLang="en-US" sz="1200" dirty="0">
              <a:solidFill>
                <a:schemeClr val="bg1">
                  <a:lumMod val="50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10F19A4-8032-4B9C-B9CB-495F2B6541C5}"/>
              </a:ext>
            </a:extLst>
          </p:cNvPr>
          <p:cNvSpPr txBox="1"/>
          <p:nvPr/>
        </p:nvSpPr>
        <p:spPr>
          <a:xfrm>
            <a:off x="16925173" y="3950464"/>
            <a:ext cx="200081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조기검진</a:t>
            </a:r>
            <a:r>
              <a:rPr lang="ko-KR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으로</a:t>
            </a:r>
            <a:endParaRPr lang="en-US" altLang="ko-KR" sz="160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발생 수 증가</a:t>
            </a:r>
            <a:endParaRPr lang="en-US" altLang="ko-KR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866EF6DC-0073-4324-BA2E-AD6F29D9B372}"/>
              </a:ext>
            </a:extLst>
          </p:cNvPr>
          <p:cNvSpPr/>
          <p:nvPr/>
        </p:nvSpPr>
        <p:spPr>
          <a:xfrm>
            <a:off x="17164832" y="4810729"/>
            <a:ext cx="1512431" cy="23135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2000</a:t>
            </a:r>
            <a:r>
              <a:rPr lang="ko-KR" altLang="en-US" sz="1200" dirty="0">
                <a:solidFill>
                  <a:schemeClr val="bg1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년 대비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9F9CCF6-4E7A-4B91-917A-D335A883D707}"/>
              </a:ext>
            </a:extLst>
          </p:cNvPr>
          <p:cNvSpPr txBox="1"/>
          <p:nvPr/>
        </p:nvSpPr>
        <p:spPr>
          <a:xfrm>
            <a:off x="16925173" y="5078111"/>
            <a:ext cx="2000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10</a:t>
            </a:r>
            <a:r>
              <a:rPr lang="ko-KR" altLang="en-US" sz="240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배 증가</a:t>
            </a:r>
            <a:endParaRPr lang="ko-KR" altLang="en-US" sz="200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E3AE904-8C01-4C12-9CAD-40D7A563FB6F}"/>
              </a:ext>
            </a:extLst>
          </p:cNvPr>
          <p:cNvSpPr txBox="1"/>
          <p:nvPr/>
        </p:nvSpPr>
        <p:spPr>
          <a:xfrm>
            <a:off x="16958779" y="5580164"/>
            <a:ext cx="2000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3,595</a:t>
            </a:r>
            <a:r>
              <a:rPr lang="ko-KR" altLang="en-US" sz="14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명 → </a:t>
            </a:r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38,204</a:t>
            </a:r>
            <a:r>
              <a:rPr lang="ko-KR" altLang="en-US" sz="14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명</a:t>
            </a:r>
            <a:endParaRPr lang="ko-KR" altLang="en-US" sz="1200" dirty="0">
              <a:solidFill>
                <a:schemeClr val="bg1">
                  <a:lumMod val="50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43911E0-E747-447A-9CF4-CF2F7F03707D}"/>
              </a:ext>
            </a:extLst>
          </p:cNvPr>
          <p:cNvSpPr txBox="1"/>
          <p:nvPr/>
        </p:nvSpPr>
        <p:spPr>
          <a:xfrm>
            <a:off x="17139690" y="6133442"/>
            <a:ext cx="2000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※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출처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: </a:t>
            </a:r>
            <a:r>
              <a:rPr lang="ko-KR" altLang="en-US" sz="10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국가암정보센터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(2023)</a:t>
            </a:r>
            <a:endParaRPr lang="ko-KR" altLang="en-US" sz="900" dirty="0">
              <a:solidFill>
                <a:schemeClr val="bg1">
                  <a:lumMod val="50000"/>
                </a:schemeClr>
              </a:solidFill>
              <a:latin typeface="에스코어 드림 3 Light" panose="020B0303030302020204" pitchFamily="34" charset="-127"/>
              <a:ea typeface="에스코어 드림 3 Light" panose="020B0303030302020204" pitchFamily="34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D8B683F0-D15F-4ABB-8046-44F84841CA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548" y="45426"/>
            <a:ext cx="9388654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77952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760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45737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613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1004564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1004564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유사암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&amp;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비급여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암치료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6E3ED-0918-48DF-911F-A6A3FA683F24}"/>
              </a:ext>
            </a:extLst>
          </p:cNvPr>
          <p:cNvSpPr txBox="1"/>
          <p:nvPr/>
        </p:nvSpPr>
        <p:spPr>
          <a:xfrm>
            <a:off x="10248900" y="777498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그런데 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제자리암 보장이 안 되는 </a:t>
            </a:r>
            <a:r>
              <a:rPr lang="ko-KR" altLang="en-US" sz="36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암보험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?</a:t>
            </a:r>
            <a:endParaRPr lang="ko-KR" altLang="en-US" sz="3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C3075DB-3775-4659-8B8D-0EF418242FC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9043" b="30033"/>
          <a:stretch/>
        </p:blipFill>
        <p:spPr>
          <a:xfrm>
            <a:off x="10724891" y="1702051"/>
            <a:ext cx="7741167" cy="429821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6931B9B0-B834-4A16-B47F-475D9F7111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548" y="45426"/>
            <a:ext cx="9388654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01979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22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821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821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유사암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&amp;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비급여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암치료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6E3ED-0918-48DF-911F-A6A3FA683F24}"/>
              </a:ext>
            </a:extLst>
          </p:cNvPr>
          <p:cNvSpPr txBox="1"/>
          <p:nvPr/>
        </p:nvSpPr>
        <p:spPr>
          <a:xfrm>
            <a:off x="10025050" y="777498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어느 회사로 가입했는지에 따라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보장 차이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는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?</a:t>
            </a:r>
            <a:endParaRPr lang="ko-KR" altLang="en-US" sz="3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3683C361-8E23-48E9-8002-E0B10D616D1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3663" b="7327"/>
          <a:stretch/>
        </p:blipFill>
        <p:spPr>
          <a:xfrm>
            <a:off x="10036526" y="2065498"/>
            <a:ext cx="8670197" cy="223620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D2D6175-CE5F-4ED9-AA10-F9230C7AEEEF}"/>
              </a:ext>
            </a:extLst>
          </p:cNvPr>
          <p:cNvSpPr txBox="1"/>
          <p:nvPr/>
        </p:nvSpPr>
        <p:spPr>
          <a:xfrm>
            <a:off x="10025050" y="5071873"/>
            <a:ext cx="8758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제자리암 치료비</a:t>
            </a:r>
            <a:r>
              <a:rPr lang="ko-KR" altLang="en-US" sz="32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부터 </a:t>
            </a:r>
            <a:r>
              <a:rPr lang="ko-KR" altLang="en-US" sz="32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진단비</a:t>
            </a:r>
            <a:r>
              <a:rPr lang="ko-KR" altLang="en-US" sz="32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까지 </a:t>
            </a:r>
            <a:r>
              <a:rPr lang="en-US" altLang="ko-KR" sz="32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DB</a:t>
            </a:r>
            <a:r>
              <a:rPr lang="ko-KR" altLang="en-US" sz="32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손보 압승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379D3660-C2CE-4BEE-93C0-8CEDDF6F39F5}"/>
              </a:ext>
            </a:extLst>
          </p:cNvPr>
          <p:cNvSpPr/>
          <p:nvPr/>
        </p:nvSpPr>
        <p:spPr>
          <a:xfrm>
            <a:off x="11387067" y="4537233"/>
            <a:ext cx="5969114" cy="435157"/>
          </a:xfrm>
          <a:prstGeom prst="rect">
            <a:avLst/>
          </a:prstGeom>
          <a:solidFill>
            <a:srgbClr val="006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제자리암이 보장되는 암보험</a:t>
            </a:r>
            <a:r>
              <a:rPr lang="ko-KR" altLang="en-US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인지 점검해보세요</a:t>
            </a:r>
            <a:r>
              <a:rPr lang="en-US" altLang="ko-KR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!</a:t>
            </a:r>
            <a:endParaRPr lang="ko-KR" altLang="en-US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4C937415-AC31-4AE1-9EED-20BC31A454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45936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22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821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821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유사암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&amp;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비급여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암치료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6E3ED-0918-48DF-911F-A6A3FA683F24}"/>
              </a:ext>
            </a:extLst>
          </p:cNvPr>
          <p:cNvSpPr txBox="1"/>
          <p:nvPr/>
        </p:nvSpPr>
        <p:spPr>
          <a:xfrm>
            <a:off x="10025050" y="777498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갑상선암 보장금액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도 점검해보세요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80B0441-1200-4910-8162-6850E853AE5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8779" b="33861"/>
          <a:stretch/>
        </p:blipFill>
        <p:spPr>
          <a:xfrm>
            <a:off x="10424317" y="1655017"/>
            <a:ext cx="7894616" cy="4001631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5F819216-F2DA-47D6-B6D8-0DB447CDA7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185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그림 50">
            <a:extLst>
              <a:ext uri="{FF2B5EF4-FFF2-40B4-BE49-F238E27FC236}">
                <a16:creationId xmlns:a16="http://schemas.microsoft.com/office/drawing/2014/main" id="{BC1567BB-B3AD-E185-17FF-37AEF3249C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7848" y="6362357"/>
            <a:ext cx="9124340" cy="321827"/>
          </a:xfrm>
          <a:prstGeom prst="rect">
            <a:avLst/>
          </a:prstGeom>
        </p:spPr>
      </p:pic>
      <p:sp>
        <p:nvSpPr>
          <p:cNvPr id="52" name="직사각형 51">
            <a:extLst>
              <a:ext uri="{FF2B5EF4-FFF2-40B4-BE49-F238E27FC236}">
                <a16:creationId xmlns:a16="http://schemas.microsoft.com/office/drawing/2014/main" id="{090C2FEE-340A-17D4-B312-2F2AC26CE678}"/>
              </a:ext>
            </a:extLst>
          </p:cNvPr>
          <p:cNvSpPr/>
          <p:nvPr/>
        </p:nvSpPr>
        <p:spPr>
          <a:xfrm>
            <a:off x="18640910" y="6346149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41" name="그림 40">
            <a:extLst>
              <a:ext uri="{FF2B5EF4-FFF2-40B4-BE49-F238E27FC236}">
                <a16:creationId xmlns:a16="http://schemas.microsoft.com/office/drawing/2014/main" id="{AF9D1B8F-F0DE-4724-B3C4-51B3FEB6A7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3689" y="217929"/>
            <a:ext cx="959241" cy="271559"/>
          </a:xfrm>
          <a:prstGeom prst="rect">
            <a:avLst/>
          </a:prstGeom>
        </p:spPr>
      </p:pic>
      <p:cxnSp>
        <p:nvCxnSpPr>
          <p:cNvPr id="42" name="직선 연결선 41">
            <a:extLst>
              <a:ext uri="{FF2B5EF4-FFF2-40B4-BE49-F238E27FC236}">
                <a16:creationId xmlns:a16="http://schemas.microsoft.com/office/drawing/2014/main" id="{A17DA270-3EDF-44DB-B34E-DBEFB21DEBAB}"/>
              </a:ext>
            </a:extLst>
          </p:cNvPr>
          <p:cNvCxnSpPr>
            <a:cxnSpLocks/>
          </p:cNvCxnSpPr>
          <p:nvPr/>
        </p:nvCxnSpPr>
        <p:spPr>
          <a:xfrm>
            <a:off x="9906074" y="562662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itle 1">
            <a:extLst>
              <a:ext uri="{FF2B5EF4-FFF2-40B4-BE49-F238E27FC236}">
                <a16:creationId xmlns:a16="http://schemas.microsoft.com/office/drawing/2014/main" id="{3E2BBAC7-65F6-492D-A11B-8969EC18AB04}"/>
              </a:ext>
            </a:extLst>
          </p:cNvPr>
          <p:cNvSpPr txBox="1">
            <a:spLocks/>
          </p:cNvSpPr>
          <p:nvPr/>
        </p:nvSpPr>
        <p:spPr>
          <a:xfrm>
            <a:off x="9906074" y="173816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latin typeface="G마켓 산스 TTF Bold" panose="02000000000000000000" pitchFamily="2" charset="-127"/>
                <a:ea typeface="G마켓 산스 TTF Bold" panose="02000000000000000000" pitchFamily="2" charset="-127"/>
                <a:cs typeface="Arial" charset="0"/>
              </a:rPr>
              <a:t>Contents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1731CF15-05AD-4118-8A6B-1C68D8BF08EA}"/>
              </a:ext>
            </a:extLst>
          </p:cNvPr>
          <p:cNvGrpSpPr/>
          <p:nvPr/>
        </p:nvGrpSpPr>
        <p:grpSpPr>
          <a:xfrm>
            <a:off x="13136565" y="1223340"/>
            <a:ext cx="2761201" cy="551200"/>
            <a:chOff x="3461274" y="821733"/>
            <a:chExt cx="2761201" cy="551200"/>
          </a:xfrm>
        </p:grpSpPr>
        <p:sp>
          <p:nvSpPr>
            <p:cNvPr id="23" name="Rectangle 304"/>
            <p:cNvSpPr>
              <a:spLocks noChangeArrowheads="1"/>
            </p:cNvSpPr>
            <p:nvPr/>
          </p:nvSpPr>
          <p:spPr bwMode="auto">
            <a:xfrm>
              <a:off x="3461274" y="852338"/>
              <a:ext cx="2761201" cy="511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latinLnBrk="1" hangingPunct="1">
                <a:defRPr/>
              </a:pPr>
              <a:r>
                <a:rPr lang="en-US" altLang="ko-KR" sz="2737" b="1" spc="541" dirty="0">
                  <a:latin typeface="에스코어 드림 9 Black" panose="020B0A03030302020204" pitchFamily="34" charset="-127"/>
                  <a:ea typeface="에스코어 드림 9 Black" panose="020B0A03030302020204" pitchFamily="34" charset="-127"/>
                </a:rPr>
                <a:t>CONTENTS</a:t>
              </a:r>
            </a:p>
          </p:txBody>
        </p:sp>
        <p:grpSp>
          <p:nvGrpSpPr>
            <p:cNvPr id="24" name="그룹 5"/>
            <p:cNvGrpSpPr>
              <a:grpSpLocks/>
            </p:cNvGrpSpPr>
            <p:nvPr/>
          </p:nvGrpSpPr>
          <p:grpSpPr bwMode="auto">
            <a:xfrm>
              <a:off x="3461274" y="821733"/>
              <a:ext cx="2761201" cy="551200"/>
              <a:chOff x="2737892" y="-635886"/>
              <a:chExt cx="3816424" cy="588046"/>
            </a:xfrm>
          </p:grpSpPr>
          <p:cxnSp>
            <p:nvCxnSpPr>
              <p:cNvPr id="25" name="직선 연결선 22"/>
              <p:cNvCxnSpPr>
                <a:cxnSpLocks noChangeShapeType="1"/>
              </p:cNvCxnSpPr>
              <p:nvPr/>
            </p:nvCxnSpPr>
            <p:spPr bwMode="auto">
              <a:xfrm>
                <a:off x="2737892" y="-635886"/>
                <a:ext cx="3816424" cy="0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6" name="직선 연결선 23"/>
              <p:cNvCxnSpPr>
                <a:cxnSpLocks noChangeShapeType="1"/>
              </p:cNvCxnSpPr>
              <p:nvPr/>
            </p:nvCxnSpPr>
            <p:spPr bwMode="auto">
              <a:xfrm>
                <a:off x="2737892" y="-47840"/>
                <a:ext cx="3816424" cy="0"/>
              </a:xfrm>
              <a:prstGeom prst="line">
                <a:avLst/>
              </a:prstGeom>
              <a:noFill/>
              <a:ln w="12700" algn="ctr">
                <a:solidFill>
                  <a:schemeClr val="tx1">
                    <a:lumMod val="95000"/>
                    <a:lumOff val="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D5513602-4E0D-4A84-A817-821DFCDD2F4D}"/>
              </a:ext>
            </a:extLst>
          </p:cNvPr>
          <p:cNvGrpSpPr/>
          <p:nvPr/>
        </p:nvGrpSpPr>
        <p:grpSpPr>
          <a:xfrm>
            <a:off x="10952666" y="2231224"/>
            <a:ext cx="6980818" cy="423317"/>
            <a:chOff x="1249241" y="1698593"/>
            <a:chExt cx="6980818" cy="423317"/>
          </a:xfrm>
        </p:grpSpPr>
        <p:sp>
          <p:nvSpPr>
            <p:cNvPr id="79" name="Rectangle 304">
              <a:extLst>
                <a:ext uri="{FF2B5EF4-FFF2-40B4-BE49-F238E27FC236}">
                  <a16:creationId xmlns:a16="http://schemas.microsoft.com/office/drawing/2014/main" id="{BBEAFD05-F8FF-7D89-C22D-03C9B659E8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3278" y="1760864"/>
              <a:ext cx="5061352" cy="361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eaLnBrk="1" latinLnBrk="1" hangingPunct="1">
                <a:defRPr/>
              </a:pPr>
              <a:r>
                <a:rPr kumimoji="0" lang="ko-KR" altLang="en-US" sz="1759" b="1" spc="293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만기 후 재가입 제도</a:t>
              </a:r>
              <a:endParaRPr kumimoji="0" lang="en-US" altLang="ko-KR" sz="1759" b="1" spc="293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</p:txBody>
        </p:sp>
        <p:sp>
          <p:nvSpPr>
            <p:cNvPr id="80" name="Rectangle 304">
              <a:extLst>
                <a:ext uri="{FF2B5EF4-FFF2-40B4-BE49-F238E27FC236}">
                  <a16:creationId xmlns:a16="http://schemas.microsoft.com/office/drawing/2014/main" id="{44EAEB66-EABB-1F91-4CE5-9870335D9C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9241" y="1698593"/>
              <a:ext cx="2104011" cy="39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latinLnBrk="1" hangingPunct="1"/>
              <a:r>
                <a:rPr lang="en-US" altLang="ko-KR" sz="1956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01</a:t>
              </a:r>
            </a:p>
          </p:txBody>
        </p:sp>
        <p:sp>
          <p:nvSpPr>
            <p:cNvPr id="81" name="Rectangle 304">
              <a:extLst>
                <a:ext uri="{FF2B5EF4-FFF2-40B4-BE49-F238E27FC236}">
                  <a16:creationId xmlns:a16="http://schemas.microsoft.com/office/drawing/2014/main" id="{1E970619-3D5F-A82C-EA35-45B2BDBB87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3959" y="1776424"/>
              <a:ext cx="1446100" cy="3309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latinLnBrk="1" hangingPunct="1"/>
              <a:r>
                <a:rPr kumimoji="0" lang="en-US" altLang="ko-KR" sz="1564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06p</a:t>
              </a:r>
            </a:p>
          </p:txBody>
        </p:sp>
        <p:cxnSp>
          <p:nvCxnSpPr>
            <p:cNvPr id="82" name="직선 연결선 55">
              <a:extLst>
                <a:ext uri="{FF2B5EF4-FFF2-40B4-BE49-F238E27FC236}">
                  <a16:creationId xmlns:a16="http://schemas.microsoft.com/office/drawing/2014/main" id="{F235E7A6-DD5C-AE2C-6CB6-D4566E21A20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977775" y="2091822"/>
              <a:ext cx="2246176" cy="0"/>
            </a:xfrm>
            <a:prstGeom prst="line">
              <a:avLst/>
            </a:prstGeom>
            <a:noFill/>
            <a:ln w="19050" algn="ctr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9D9BC109-D81C-49C7-ABE9-824D45AF7476}"/>
              </a:ext>
            </a:extLst>
          </p:cNvPr>
          <p:cNvGrpSpPr/>
          <p:nvPr/>
        </p:nvGrpSpPr>
        <p:grpSpPr>
          <a:xfrm>
            <a:off x="10952666" y="3023004"/>
            <a:ext cx="6980818" cy="413106"/>
            <a:chOff x="1249241" y="2349571"/>
            <a:chExt cx="6980818" cy="413106"/>
          </a:xfrm>
        </p:grpSpPr>
        <p:sp>
          <p:nvSpPr>
            <p:cNvPr id="84" name="Rectangle 304">
              <a:extLst>
                <a:ext uri="{FF2B5EF4-FFF2-40B4-BE49-F238E27FC236}">
                  <a16:creationId xmlns:a16="http://schemas.microsoft.com/office/drawing/2014/main" id="{1F3983BB-E98D-D21E-8761-0BA486581E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3278" y="2401631"/>
              <a:ext cx="5061352" cy="361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eaLnBrk="1" latinLnBrk="1" hangingPunct="1">
                <a:defRPr/>
              </a:pPr>
              <a:r>
                <a:rPr kumimoji="0" lang="ko-KR" altLang="en-US" sz="1759" b="1" spc="293" dirty="0" err="1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신담보</a:t>
              </a:r>
              <a:r>
                <a:rPr kumimoji="0" lang="ko-KR" altLang="en-US" sz="1759" b="1" spc="293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 </a:t>
              </a:r>
              <a:r>
                <a:rPr kumimoji="0" lang="en-US" altLang="ko-KR" sz="1759" b="1" spc="293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2</a:t>
              </a:r>
              <a:r>
                <a:rPr kumimoji="0" lang="ko-KR" altLang="en-US" sz="1759" b="1" spc="293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대 </a:t>
              </a:r>
              <a:r>
                <a:rPr kumimoji="0" lang="ko-KR" altLang="en-US" sz="1759" b="1" spc="293" dirty="0" err="1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치단비</a:t>
              </a:r>
              <a:endParaRPr kumimoji="0" lang="en-US" altLang="ko-KR" sz="1759" b="1" spc="293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</p:txBody>
        </p:sp>
        <p:sp>
          <p:nvSpPr>
            <p:cNvPr id="85" name="Rectangle 304">
              <a:extLst>
                <a:ext uri="{FF2B5EF4-FFF2-40B4-BE49-F238E27FC236}">
                  <a16:creationId xmlns:a16="http://schemas.microsoft.com/office/drawing/2014/main" id="{C4FE8D52-35A0-27C8-2255-C55346BED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9241" y="2349571"/>
              <a:ext cx="2104011" cy="39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latinLnBrk="1" hangingPunct="1"/>
              <a:r>
                <a:rPr lang="en-US" altLang="ko-KR" sz="1956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02</a:t>
              </a:r>
            </a:p>
          </p:txBody>
        </p:sp>
        <p:sp>
          <p:nvSpPr>
            <p:cNvPr id="86" name="Rectangle 304">
              <a:extLst>
                <a:ext uri="{FF2B5EF4-FFF2-40B4-BE49-F238E27FC236}">
                  <a16:creationId xmlns:a16="http://schemas.microsoft.com/office/drawing/2014/main" id="{D01BDE66-1F3F-27F4-700D-4D49521541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3959" y="2406325"/>
              <a:ext cx="1446100" cy="3309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latinLnBrk="1" hangingPunct="1"/>
              <a:r>
                <a:rPr kumimoji="0" lang="en-US" altLang="ko-KR" sz="1564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18p</a:t>
              </a:r>
            </a:p>
          </p:txBody>
        </p:sp>
      </p:grpSp>
      <p:cxnSp>
        <p:nvCxnSpPr>
          <p:cNvPr id="87" name="직선 연결선 55">
            <a:extLst>
              <a:ext uri="{FF2B5EF4-FFF2-40B4-BE49-F238E27FC236}">
                <a16:creationId xmlns:a16="http://schemas.microsoft.com/office/drawing/2014/main" id="{0C804589-E319-7BD1-D205-B6AFDC2DB0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554200" y="3380862"/>
            <a:ext cx="2373173" cy="0"/>
          </a:xfrm>
          <a:prstGeom prst="line">
            <a:avLst/>
          </a:prstGeom>
          <a:noFill/>
          <a:ln w="19050" algn="ctr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그룹 1">
            <a:extLst>
              <a:ext uri="{FF2B5EF4-FFF2-40B4-BE49-F238E27FC236}">
                <a16:creationId xmlns:a16="http://schemas.microsoft.com/office/drawing/2014/main" id="{8D754E07-85C3-437F-878B-671DEECFDC3D}"/>
              </a:ext>
            </a:extLst>
          </p:cNvPr>
          <p:cNvGrpSpPr/>
          <p:nvPr/>
        </p:nvGrpSpPr>
        <p:grpSpPr>
          <a:xfrm>
            <a:off x="10952666" y="3711804"/>
            <a:ext cx="6980818" cy="402895"/>
            <a:chOff x="1249241" y="3366753"/>
            <a:chExt cx="6980818" cy="402895"/>
          </a:xfrm>
        </p:grpSpPr>
        <p:sp>
          <p:nvSpPr>
            <p:cNvPr id="89" name="Rectangle 304">
              <a:extLst>
                <a:ext uri="{FF2B5EF4-FFF2-40B4-BE49-F238E27FC236}">
                  <a16:creationId xmlns:a16="http://schemas.microsoft.com/office/drawing/2014/main" id="{D671F8E7-DC41-3F69-B617-D6AD9ADDBD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3278" y="3408602"/>
              <a:ext cx="5061352" cy="361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eaLnBrk="1" latinLnBrk="1" hangingPunct="1">
                <a:defRPr/>
              </a:pPr>
              <a:r>
                <a:rPr kumimoji="0" lang="ko-KR" altLang="en-US" sz="1759" b="1" spc="293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질병수술비 </a:t>
              </a:r>
              <a:r>
                <a:rPr kumimoji="0" lang="en-US" altLang="ko-KR" sz="1759" b="1" spc="293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DB</a:t>
              </a:r>
              <a:r>
                <a:rPr kumimoji="0" lang="ko-KR" altLang="en-US" sz="1759" b="1" spc="293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패스</a:t>
              </a:r>
              <a:endParaRPr kumimoji="0" lang="en-US" altLang="ko-KR" sz="1759" b="1" spc="293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</p:txBody>
        </p:sp>
        <p:sp>
          <p:nvSpPr>
            <p:cNvPr id="90" name="Rectangle 304">
              <a:extLst>
                <a:ext uri="{FF2B5EF4-FFF2-40B4-BE49-F238E27FC236}">
                  <a16:creationId xmlns:a16="http://schemas.microsoft.com/office/drawing/2014/main" id="{CD058C0B-7D0E-7E30-8315-174DB61297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9241" y="3366753"/>
              <a:ext cx="2104011" cy="39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latinLnBrk="1" hangingPunct="1"/>
              <a:r>
                <a:rPr lang="en-US" altLang="ko-KR" sz="1956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03</a:t>
              </a:r>
            </a:p>
          </p:txBody>
        </p:sp>
        <p:sp>
          <p:nvSpPr>
            <p:cNvPr id="91" name="Rectangle 304">
              <a:extLst>
                <a:ext uri="{FF2B5EF4-FFF2-40B4-BE49-F238E27FC236}">
                  <a16:creationId xmlns:a16="http://schemas.microsoft.com/office/drawing/2014/main" id="{EAAEC1BD-65DF-2064-E8C3-0660C15972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3959" y="3402430"/>
              <a:ext cx="1446100" cy="333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latinLnBrk="1"/>
              <a:r>
                <a:rPr kumimoji="0" lang="en-US" altLang="ko-KR" sz="1564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31p</a:t>
              </a:r>
            </a:p>
          </p:txBody>
        </p:sp>
        <p:cxnSp>
          <p:nvCxnSpPr>
            <p:cNvPr id="92" name="직선 연결선 55">
              <a:extLst>
                <a:ext uri="{FF2B5EF4-FFF2-40B4-BE49-F238E27FC236}">
                  <a16:creationId xmlns:a16="http://schemas.microsoft.com/office/drawing/2014/main" id="{FF220694-98F7-72DF-73DA-6174E9EF675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14275" y="3717404"/>
              <a:ext cx="2207737" cy="0"/>
            </a:xfrm>
            <a:prstGeom prst="line">
              <a:avLst/>
            </a:prstGeom>
            <a:noFill/>
            <a:ln w="19050" algn="ctr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5C417348-EE38-4836-9BCF-F84380A00EB1}"/>
              </a:ext>
            </a:extLst>
          </p:cNvPr>
          <p:cNvGrpSpPr/>
          <p:nvPr/>
        </p:nvGrpSpPr>
        <p:grpSpPr>
          <a:xfrm>
            <a:off x="10952666" y="4360857"/>
            <a:ext cx="6980818" cy="402895"/>
            <a:chOff x="1249241" y="3366753"/>
            <a:chExt cx="6980818" cy="402895"/>
          </a:xfrm>
        </p:grpSpPr>
        <p:sp>
          <p:nvSpPr>
            <p:cNvPr id="33" name="Rectangle 304">
              <a:extLst>
                <a:ext uri="{FF2B5EF4-FFF2-40B4-BE49-F238E27FC236}">
                  <a16:creationId xmlns:a16="http://schemas.microsoft.com/office/drawing/2014/main" id="{4147C437-C4DB-4BD3-A323-BA10FD37D2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3278" y="3408602"/>
              <a:ext cx="5061352" cy="361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eaLnBrk="1" latinLnBrk="1" hangingPunct="1">
                <a:defRPr/>
              </a:pPr>
              <a:r>
                <a:rPr kumimoji="0" lang="ko-KR" altLang="en-US" sz="1759" b="1" spc="293" dirty="0" err="1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유사암</a:t>
              </a:r>
              <a:r>
                <a:rPr kumimoji="0" lang="ko-KR" altLang="en-US" sz="1759" b="1" spc="293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 </a:t>
              </a:r>
              <a:r>
                <a:rPr kumimoji="0" lang="en-US" altLang="ko-KR" sz="1759" b="1" spc="293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&amp; </a:t>
              </a:r>
              <a:r>
                <a:rPr kumimoji="0" lang="ko-KR" altLang="en-US" sz="1759" b="1" spc="293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비급여 암</a:t>
              </a:r>
              <a:endParaRPr kumimoji="0" lang="en-US" altLang="ko-KR" sz="1759" b="1" spc="293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</p:txBody>
        </p:sp>
        <p:sp>
          <p:nvSpPr>
            <p:cNvPr id="34" name="Rectangle 304">
              <a:extLst>
                <a:ext uri="{FF2B5EF4-FFF2-40B4-BE49-F238E27FC236}">
                  <a16:creationId xmlns:a16="http://schemas.microsoft.com/office/drawing/2014/main" id="{8A46A540-401B-42EB-89D5-C19B37FC13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9241" y="3366753"/>
              <a:ext cx="2104011" cy="39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latinLnBrk="1" hangingPunct="1"/>
              <a:r>
                <a:rPr lang="en-US" altLang="ko-KR" sz="1956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04</a:t>
              </a:r>
            </a:p>
          </p:txBody>
        </p:sp>
        <p:sp>
          <p:nvSpPr>
            <p:cNvPr id="35" name="Rectangle 304">
              <a:extLst>
                <a:ext uri="{FF2B5EF4-FFF2-40B4-BE49-F238E27FC236}">
                  <a16:creationId xmlns:a16="http://schemas.microsoft.com/office/drawing/2014/main" id="{AF8F97C4-EB19-4DDD-B7D4-465A6AF53B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3959" y="3402430"/>
              <a:ext cx="1446100" cy="333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latinLnBrk="1"/>
              <a:r>
                <a:rPr kumimoji="0" lang="en-US" altLang="ko-KR" sz="1564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43p</a:t>
              </a:r>
            </a:p>
          </p:txBody>
        </p:sp>
        <p:cxnSp>
          <p:nvCxnSpPr>
            <p:cNvPr id="36" name="직선 연결선 55">
              <a:extLst>
                <a:ext uri="{FF2B5EF4-FFF2-40B4-BE49-F238E27FC236}">
                  <a16:creationId xmlns:a16="http://schemas.microsoft.com/office/drawing/2014/main" id="{9D53ABE7-F82E-45B1-A0A4-285DA7415E4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14275" y="3717404"/>
              <a:ext cx="2207737" cy="0"/>
            </a:xfrm>
            <a:prstGeom prst="line">
              <a:avLst/>
            </a:prstGeom>
            <a:noFill/>
            <a:ln w="19050" algn="ctr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77082768-DAFE-448B-BE2E-A7BBEB34A1CA}"/>
              </a:ext>
            </a:extLst>
          </p:cNvPr>
          <p:cNvGrpSpPr/>
          <p:nvPr/>
        </p:nvGrpSpPr>
        <p:grpSpPr>
          <a:xfrm>
            <a:off x="10952666" y="4984292"/>
            <a:ext cx="6980818" cy="402895"/>
            <a:chOff x="1249241" y="3366753"/>
            <a:chExt cx="6980818" cy="402895"/>
          </a:xfrm>
        </p:grpSpPr>
        <p:sp>
          <p:nvSpPr>
            <p:cNvPr id="39" name="Rectangle 304">
              <a:extLst>
                <a:ext uri="{FF2B5EF4-FFF2-40B4-BE49-F238E27FC236}">
                  <a16:creationId xmlns:a16="http://schemas.microsoft.com/office/drawing/2014/main" id="{947DA4A8-F88A-439B-B721-C58B737994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3278" y="3408602"/>
              <a:ext cx="5061352" cy="361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eaLnBrk="1" latinLnBrk="1" hangingPunct="1">
                <a:defRPr/>
              </a:pPr>
              <a:r>
                <a:rPr kumimoji="0" lang="ko-KR" altLang="en-US" sz="1759" b="1" spc="293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운전자 </a:t>
              </a:r>
              <a:r>
                <a:rPr kumimoji="0" lang="en-US" altLang="ko-KR" sz="1759" b="1" spc="293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&amp; NEW </a:t>
              </a:r>
              <a:r>
                <a:rPr kumimoji="0" lang="ko-KR" altLang="en-US" sz="1759" b="1" spc="293" dirty="0" err="1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건든청</a:t>
              </a:r>
              <a:endParaRPr kumimoji="0" lang="en-US" altLang="ko-KR" sz="1759" b="1" spc="293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</p:txBody>
        </p:sp>
        <p:sp>
          <p:nvSpPr>
            <p:cNvPr id="40" name="Rectangle 304">
              <a:extLst>
                <a:ext uri="{FF2B5EF4-FFF2-40B4-BE49-F238E27FC236}">
                  <a16:creationId xmlns:a16="http://schemas.microsoft.com/office/drawing/2014/main" id="{23E2993D-88E3-4EDE-808A-2B9B34BBA6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9241" y="3366753"/>
              <a:ext cx="2104011" cy="39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latinLnBrk="1" hangingPunct="1"/>
              <a:r>
                <a:rPr lang="en-US" altLang="ko-KR" sz="1956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05</a:t>
              </a:r>
            </a:p>
          </p:txBody>
        </p:sp>
        <p:sp>
          <p:nvSpPr>
            <p:cNvPr id="44" name="Rectangle 304">
              <a:extLst>
                <a:ext uri="{FF2B5EF4-FFF2-40B4-BE49-F238E27FC236}">
                  <a16:creationId xmlns:a16="http://schemas.microsoft.com/office/drawing/2014/main" id="{D77147DA-284B-4D1B-B577-6CDE213FB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3959" y="3402430"/>
              <a:ext cx="1446100" cy="333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latinLnBrk="1"/>
              <a:r>
                <a:rPr kumimoji="0" lang="en-US" altLang="ko-KR" sz="1564" b="1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55p</a:t>
              </a:r>
            </a:p>
          </p:txBody>
        </p:sp>
        <p:cxnSp>
          <p:nvCxnSpPr>
            <p:cNvPr id="45" name="직선 연결선 55">
              <a:extLst>
                <a:ext uri="{FF2B5EF4-FFF2-40B4-BE49-F238E27FC236}">
                  <a16:creationId xmlns:a16="http://schemas.microsoft.com/office/drawing/2014/main" id="{FA9FDEA4-B0D7-404E-BDD2-3580F45EF8E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71475" y="3717404"/>
              <a:ext cx="1750537" cy="0"/>
            </a:xfrm>
            <a:prstGeom prst="line">
              <a:avLst/>
            </a:prstGeom>
            <a:noFill/>
            <a:ln w="19050" algn="ctr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09E6B2D8-A90D-4E78-9CCA-2E119C7A23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548" y="176502"/>
            <a:ext cx="9388654" cy="6504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72165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140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38117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993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96944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96944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유사암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&amp;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비급여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암치료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6E3ED-0918-48DF-911F-A6A3FA683F24}"/>
              </a:ext>
            </a:extLst>
          </p:cNvPr>
          <p:cNvSpPr txBox="1"/>
          <p:nvPr/>
        </p:nvSpPr>
        <p:spPr>
          <a:xfrm>
            <a:off x="10172700" y="777498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갑상선암 고보장을 원하신다면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답은 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DB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손보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3F28DD2-7C47-4750-BB7E-7B709876CBF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9174" b="7328"/>
          <a:stretch/>
        </p:blipFill>
        <p:spPr>
          <a:xfrm>
            <a:off x="9890532" y="2227150"/>
            <a:ext cx="9257486" cy="295143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3C6E5508-6FE9-46CC-AB0D-9D493DC32F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51344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620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68597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473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1027424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1027424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유사암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&amp;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비급여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암치료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6E3ED-0918-48DF-911F-A6A3FA683F24}"/>
              </a:ext>
            </a:extLst>
          </p:cNvPr>
          <p:cNvSpPr txBox="1"/>
          <p:nvPr/>
        </p:nvSpPr>
        <p:spPr>
          <a:xfrm>
            <a:off x="10310357" y="763053"/>
            <a:ext cx="9027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비급여 암치료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는 </a:t>
            </a:r>
            <a:r>
              <a:rPr lang="ko-KR" altLang="en-US" sz="3600" spc="-15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비갱신</a:t>
            </a:r>
            <a:r>
              <a:rPr lang="ko-KR" altLang="en-US" sz="3600" spc="-15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으로 </a:t>
            </a:r>
            <a:r>
              <a:rPr lang="ko-KR" altLang="en-US" sz="36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대비해야하는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이유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54FEB67-51E5-444E-8D7C-08BBAE942C2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7558" b="32937"/>
          <a:stretch/>
        </p:blipFill>
        <p:spPr>
          <a:xfrm>
            <a:off x="11228267" y="1459639"/>
            <a:ext cx="7191615" cy="4830334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BEBD907D-7086-455B-B507-6855B6041B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451" y="45426"/>
            <a:ext cx="940084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08408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570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49547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423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1008374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1008374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유사암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&amp;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비급여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암치료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6E3ED-0918-48DF-911F-A6A3FA683F24}"/>
              </a:ext>
            </a:extLst>
          </p:cNvPr>
          <p:cNvSpPr txBox="1"/>
          <p:nvPr/>
        </p:nvSpPr>
        <p:spPr>
          <a:xfrm>
            <a:off x="10119857" y="763053"/>
            <a:ext cx="9027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spc="-150" dirty="0">
                <a:solidFill>
                  <a:srgbClr val="FF00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5</a:t>
            </a:r>
            <a:r>
              <a:rPr lang="ko-KR" altLang="en-US" sz="3600" spc="-150" dirty="0">
                <a:solidFill>
                  <a:srgbClr val="FF00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년마다 보험료가 인상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된다면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?</a:t>
            </a:r>
            <a:endParaRPr lang="ko-KR" altLang="en-US" sz="3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325468EF-7997-43A8-ADC2-62C9AEBA86F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9439" b="8283"/>
          <a:stretch/>
        </p:blipFill>
        <p:spPr>
          <a:xfrm>
            <a:off x="10251127" y="1940796"/>
            <a:ext cx="8764895" cy="2649307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B19F438D-2B2E-4BE0-879F-36F1E45EDA06}"/>
              </a:ext>
            </a:extLst>
          </p:cNvPr>
          <p:cNvSpPr/>
          <p:nvPr/>
        </p:nvSpPr>
        <p:spPr>
          <a:xfrm>
            <a:off x="10459357" y="5165565"/>
            <a:ext cx="1152090" cy="982320"/>
          </a:xfrm>
          <a:prstGeom prst="rect">
            <a:avLst/>
          </a:prstGeom>
          <a:solidFill>
            <a:srgbClr val="006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1</a:t>
            </a:r>
            <a:r>
              <a:rPr lang="ko-KR" altLang="en-US" sz="2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분</a:t>
            </a:r>
            <a:endParaRPr lang="en-US" altLang="ko-KR" sz="2400" dirty="0"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r>
              <a:rPr lang="ko-KR" altLang="en-US" sz="24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화법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98A9C914-3D02-4FC5-895A-E451D347EEF4}"/>
              </a:ext>
            </a:extLst>
          </p:cNvPr>
          <p:cNvSpPr/>
          <p:nvPr/>
        </p:nvSpPr>
        <p:spPr>
          <a:xfrm>
            <a:off x="10459356" y="5165565"/>
            <a:ext cx="8476343" cy="982320"/>
          </a:xfrm>
          <a:prstGeom prst="rect">
            <a:avLst/>
          </a:prstGeom>
          <a:noFill/>
          <a:ln w="28575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F12C10A-07C4-46E6-A2EE-30F6B310DE31}"/>
              </a:ext>
            </a:extLst>
          </p:cNvPr>
          <p:cNvSpPr txBox="1"/>
          <p:nvPr/>
        </p:nvSpPr>
        <p:spPr>
          <a:xfrm>
            <a:off x="11611447" y="5241226"/>
            <a:ext cx="73242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고객님 </a:t>
            </a:r>
            <a:r>
              <a:rPr lang="ko-KR" altLang="en-US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비급여 암치료는 의료기술 발달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에 따라 </a:t>
            </a:r>
            <a:r>
              <a:rPr lang="ko-KR" altLang="en-US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계속 늘어나고 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있습니다</a:t>
            </a:r>
            <a:r>
              <a:rPr lang="en-US" altLang="ko-KR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.</a:t>
            </a:r>
          </a:p>
          <a:p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보장하는 치료가 늘어날수록 </a:t>
            </a:r>
            <a:r>
              <a:rPr lang="ko-KR" altLang="en-US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손해율이 불가피하게 상승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할 수 밖에 없습니다</a:t>
            </a:r>
            <a:r>
              <a:rPr lang="en-US" altLang="ko-KR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.</a:t>
            </a:r>
          </a:p>
          <a:p>
            <a:r>
              <a:rPr lang="ko-KR" altLang="en-US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갱신형 비급여 암보험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이 가입되어 있으시다면 </a:t>
            </a:r>
            <a:r>
              <a:rPr lang="en-US" altLang="ko-KR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5</a:t>
            </a:r>
            <a:r>
              <a:rPr lang="ko-KR" altLang="en-US" sz="1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년마다 보험료가 큰 폭으로 오를 수</a:t>
            </a:r>
            <a:r>
              <a:rPr lang="ko-KR" altLang="en-US" sz="1600" spc="-150" dirty="0">
                <a:solidFill>
                  <a:srgbClr val="006838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있습니다</a:t>
            </a:r>
            <a:r>
              <a:rPr lang="en-US" altLang="ko-KR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.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endParaRPr lang="ko-KR" altLang="en-US" sz="1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0E2E740B-293A-4B18-B600-F0FFA68C71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62464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22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821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821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유사암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&amp;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비급여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암치료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6E3ED-0918-48DF-911F-A6A3FA683F24}"/>
              </a:ext>
            </a:extLst>
          </p:cNvPr>
          <p:cNvSpPr txBox="1"/>
          <p:nvPr/>
        </p:nvSpPr>
        <p:spPr>
          <a:xfrm>
            <a:off x="9756277" y="766049"/>
            <a:ext cx="9230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100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세까지 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보험료 인상 없이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월 </a:t>
            </a:r>
            <a:r>
              <a:rPr lang="en-US" altLang="ko-KR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2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만원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에 </a:t>
            </a:r>
            <a:r>
              <a:rPr lang="ko-KR" altLang="en-US" sz="36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업셀링</a:t>
            </a:r>
            <a:endParaRPr lang="ko-KR" altLang="en-US" sz="3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0810610-44D8-4161-8A77-B5B05316A21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7426" b="55115"/>
          <a:stretch/>
        </p:blipFill>
        <p:spPr>
          <a:xfrm>
            <a:off x="10033822" y="2198059"/>
            <a:ext cx="8675605" cy="3232085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22B09219-3A04-4168-ACD9-B69144B625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114" y="45426"/>
            <a:ext cx="9443522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4175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22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821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821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유사암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&amp;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비급여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암치료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6E3ED-0918-48DF-911F-A6A3FA683F24}"/>
              </a:ext>
            </a:extLst>
          </p:cNvPr>
          <p:cNvSpPr txBox="1"/>
          <p:nvPr/>
        </p:nvSpPr>
        <p:spPr>
          <a:xfrm>
            <a:off x="9756277" y="766049"/>
            <a:ext cx="9230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 err="1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업셀링</a:t>
            </a:r>
            <a:r>
              <a:rPr lang="ko-KR" altLang="en-US" sz="36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으로도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보장은 충분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합니다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4C2A7279-392A-49C7-B638-BF58C15DFAC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6469" b="8282"/>
          <a:stretch/>
        </p:blipFill>
        <p:spPr>
          <a:xfrm>
            <a:off x="10727572" y="1634125"/>
            <a:ext cx="7288104" cy="4474271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A3076339-BB49-44D2-9AC7-137F799A7B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88638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7021351D-DAA9-D1DF-60BE-73D3FEB82FA7}"/>
              </a:ext>
            </a:extLst>
          </p:cNvPr>
          <p:cNvSpPr/>
          <p:nvPr/>
        </p:nvSpPr>
        <p:spPr>
          <a:xfrm>
            <a:off x="10020300" y="436086"/>
            <a:ext cx="9686735" cy="5932596"/>
          </a:xfrm>
          <a:prstGeom prst="rect">
            <a:avLst/>
          </a:prstGeom>
          <a:solidFill>
            <a:srgbClr val="0C523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979362AA-1CF4-7868-92EA-FBC7E8FBA7B2}"/>
              </a:ext>
            </a:extLst>
          </p:cNvPr>
          <p:cNvSpPr/>
          <p:nvPr/>
        </p:nvSpPr>
        <p:spPr>
          <a:xfrm>
            <a:off x="10413193" y="2128116"/>
            <a:ext cx="8900945" cy="2364719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1F84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59" spc="-15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19ED52-3175-A9CF-5430-095D6A0D2067}"/>
              </a:ext>
            </a:extLst>
          </p:cNvPr>
          <p:cNvSpPr txBox="1"/>
          <p:nvPr/>
        </p:nvSpPr>
        <p:spPr>
          <a:xfrm>
            <a:off x="11332834" y="3122293"/>
            <a:ext cx="7219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spc="-150" dirty="0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운전자 </a:t>
            </a:r>
            <a:r>
              <a:rPr lang="en-US" altLang="ko-KR" sz="5400" spc="-150" dirty="0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&amp; </a:t>
            </a:r>
            <a:r>
              <a:rPr lang="ko-KR" altLang="en-US" sz="5400" spc="-150" dirty="0" err="1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건든청</a:t>
            </a:r>
            <a:endParaRPr lang="en-US" altLang="ko-KR" sz="5400" spc="-150" dirty="0">
              <a:solidFill>
                <a:srgbClr val="FF362D"/>
              </a:solidFill>
              <a:latin typeface="에스코어 드림 8 Heavy" panose="020B0903030302020204" pitchFamily="34" charset="-127"/>
              <a:ea typeface="에스코어 드림 8 Heavy" panose="020B0903030302020204" pitchFamily="34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FA6E5B96-B88F-4CF1-9412-B7E0C2E8C092}"/>
              </a:ext>
            </a:extLst>
          </p:cNvPr>
          <p:cNvGrpSpPr/>
          <p:nvPr/>
        </p:nvGrpSpPr>
        <p:grpSpPr>
          <a:xfrm>
            <a:off x="10253624" y="6416361"/>
            <a:ext cx="9217102" cy="338035"/>
            <a:chOff x="163074" y="6431172"/>
            <a:chExt cx="9217102" cy="338035"/>
          </a:xfrm>
        </p:grpSpPr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E62E9296-AA1B-BE68-F1D9-10033CDE5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50000"/>
            </a:blip>
            <a:stretch>
              <a:fillRect/>
            </a:stretch>
          </p:blipFill>
          <p:spPr>
            <a:xfrm>
              <a:off x="163074" y="6447380"/>
              <a:ext cx="9124340" cy="321827"/>
            </a:xfrm>
            <a:prstGeom prst="rect">
              <a:avLst/>
            </a:prstGeom>
          </p:spPr>
        </p:pic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7A38943F-D36B-8674-19EF-3B1B1D38B7DD}"/>
                </a:ext>
              </a:extLst>
            </p:cNvPr>
            <p:cNvSpPr/>
            <p:nvPr/>
          </p:nvSpPr>
          <p:spPr>
            <a:xfrm>
              <a:off x="8736136" y="6431172"/>
              <a:ext cx="644040" cy="28778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74" b="1" dirty="0">
                  <a:solidFill>
                    <a:srgbClr val="FF0000"/>
                  </a:solidFill>
                </a:rPr>
                <a:t>교육용</a:t>
              </a:r>
            </a:p>
          </p:txBody>
        </p:sp>
      </p:grp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DBB9D6D5-3EF4-60BF-DEBF-E75B4C06567F}"/>
              </a:ext>
            </a:extLst>
          </p:cNvPr>
          <p:cNvCxnSpPr>
            <a:cxnSpLocks/>
          </p:cNvCxnSpPr>
          <p:nvPr/>
        </p:nvCxnSpPr>
        <p:spPr>
          <a:xfrm>
            <a:off x="10020300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EE87432-F0F8-476B-86C4-5F714060CABE}"/>
              </a:ext>
            </a:extLst>
          </p:cNvPr>
          <p:cNvSpPr txBox="1"/>
          <p:nvPr/>
        </p:nvSpPr>
        <p:spPr>
          <a:xfrm>
            <a:off x="10676428" y="2599073"/>
            <a:ext cx="8413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운전자 관절 업그레이드 </a:t>
            </a:r>
            <a:r>
              <a:rPr lang="en-US" altLang="ko-KR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&amp; </a:t>
            </a:r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저렴해진 </a:t>
            </a:r>
            <a:r>
              <a:rPr lang="ko-KR" altLang="en-US" sz="28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건든청</a:t>
            </a:r>
            <a:endParaRPr lang="en-US" altLang="ko-KR" sz="28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1BE643C-361A-4798-B8E6-2E1403248049}"/>
              </a:ext>
            </a:extLst>
          </p:cNvPr>
          <p:cNvSpPr txBox="1">
            <a:spLocks/>
          </p:cNvSpPr>
          <p:nvPr/>
        </p:nvSpPr>
        <p:spPr>
          <a:xfrm>
            <a:off x="10023285" y="90388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기타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운전자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&amp; NEW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건강할수록 든든한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청춘어람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D9918AFC-F6E5-46C0-BF66-BDE96FF7E5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3485" y="77202"/>
            <a:ext cx="1050653" cy="297437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B2D2BD38-EFB5-4FB7-9FC0-8FFD7DC5F5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0780"/>
            <a:ext cx="9683750" cy="665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7105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66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4764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51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100646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100646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기타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운전자 관절플랜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6E3ED-0918-48DF-911F-A6A3FA683F24}"/>
              </a:ext>
            </a:extLst>
          </p:cNvPr>
          <p:cNvSpPr txBox="1"/>
          <p:nvPr/>
        </p:nvSpPr>
        <p:spPr>
          <a:xfrm>
            <a:off x="9999177" y="766049"/>
            <a:ext cx="9230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관절 보장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을 지켜줄 운전자 상해 </a:t>
            </a:r>
            <a:r>
              <a:rPr lang="ko-KR" altLang="en-US" sz="3600" spc="-150" dirty="0" err="1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신담보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 </a:t>
            </a:r>
            <a:r>
              <a:rPr lang="en-US" altLang="ko-KR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6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종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C5882A0-0767-40E5-8832-7E87FD770D4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370" b="44950"/>
          <a:stretch/>
        </p:blipFill>
        <p:spPr>
          <a:xfrm>
            <a:off x="10630400" y="1610401"/>
            <a:ext cx="7968248" cy="418167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09202DC-2B93-48A3-BE26-47362FBA003C}"/>
              </a:ext>
            </a:extLst>
          </p:cNvPr>
          <p:cNvSpPr txBox="1"/>
          <p:nvPr/>
        </p:nvSpPr>
        <p:spPr>
          <a:xfrm>
            <a:off x="11060582" y="5794790"/>
            <a:ext cx="71078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※ </a:t>
            </a:r>
            <a:r>
              <a:rPr lang="ko-KR" altLang="en-US" sz="10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특정상해탈구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, </a:t>
            </a:r>
            <a:r>
              <a:rPr lang="ko-KR" altLang="en-US" sz="10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골반대퇴골절진단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,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인공관절수술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,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주요관절수술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, </a:t>
            </a:r>
            <a:r>
              <a:rPr lang="ko-KR" altLang="en-US" sz="10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견봉성형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및 </a:t>
            </a:r>
            <a:r>
              <a:rPr lang="ko-KR" altLang="en-US" sz="100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회전근개파열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수술의 경우 운전자 표준 플랜 限</a:t>
            </a:r>
            <a:endParaRPr lang="ko-KR" altLang="en-US" sz="900" dirty="0">
              <a:solidFill>
                <a:schemeClr val="bg1">
                  <a:lumMod val="50000"/>
                </a:schemeClr>
              </a:solidFill>
              <a:latin typeface="에스코어 드림 3 Light" panose="020B0303030302020204" pitchFamily="34" charset="-127"/>
              <a:ea typeface="에스코어 드림 3 Light" panose="020B0303030302020204" pitchFamily="34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93CB8055-CE91-482D-8C58-347CE83731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548" y="45426"/>
            <a:ext cx="9388654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36308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22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821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821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기타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운전자 관절플랜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6E3ED-0918-48DF-911F-A6A3FA683F24}"/>
              </a:ext>
            </a:extLst>
          </p:cNvPr>
          <p:cNvSpPr txBox="1"/>
          <p:nvPr/>
        </p:nvSpPr>
        <p:spPr>
          <a:xfrm>
            <a:off x="9756277" y="766049"/>
            <a:ext cx="9230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M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코드 관절염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도 보장하는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간편관절 플랜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BF1FB30-E32C-4D4E-BB4C-9C270491523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5181" b="7063"/>
          <a:stretch/>
        </p:blipFill>
        <p:spPr>
          <a:xfrm>
            <a:off x="10029460" y="1643366"/>
            <a:ext cx="8684330" cy="4448585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8A77FF31-7A6F-4704-8BDC-F0F2E2084A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62262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66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4764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51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100646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100646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기타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 NEW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건강할수록 든든한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청춘어람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6E3ED-0918-48DF-911F-A6A3FA683F24}"/>
              </a:ext>
            </a:extLst>
          </p:cNvPr>
          <p:cNvSpPr txBox="1"/>
          <p:nvPr/>
        </p:nvSpPr>
        <p:spPr>
          <a:xfrm>
            <a:off x="9999177" y="766049"/>
            <a:ext cx="9230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진정한 </a:t>
            </a:r>
            <a:r>
              <a:rPr lang="en-US" altLang="ko-KR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2040 MZ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보험 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7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월에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보험료 인하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6A22F51-2237-4102-9498-C7186EB013B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1914" b="51815"/>
          <a:stretch/>
        </p:blipFill>
        <p:spPr>
          <a:xfrm>
            <a:off x="10067838" y="1808430"/>
            <a:ext cx="9093373" cy="32411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A8A6C39-01BB-4D94-8D6F-0543CF9596F9}"/>
              </a:ext>
            </a:extLst>
          </p:cNvPr>
          <p:cNvSpPr txBox="1"/>
          <p:nvPr/>
        </p:nvSpPr>
        <p:spPr>
          <a:xfrm>
            <a:off x="9999177" y="5445620"/>
            <a:ext cx="9230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젊을 때 저렴하게 </a:t>
            </a:r>
            <a:r>
              <a:rPr lang="ko-KR" altLang="en-US" sz="32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미리 준비하는 건</a:t>
            </a:r>
            <a:r>
              <a:rPr lang="en-US" altLang="ko-KR" sz="32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.</a:t>
            </a:r>
            <a:r>
              <a:rPr lang="ko-KR" altLang="en-US" sz="32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든</a:t>
            </a:r>
            <a:r>
              <a:rPr lang="en-US" altLang="ko-KR" sz="32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.</a:t>
            </a:r>
            <a:r>
              <a:rPr lang="ko-KR" altLang="en-US" sz="32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청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7D1DEB85-BD72-4566-8A84-461E18B1DD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548" y="45426"/>
            <a:ext cx="9388654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06054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060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960037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913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1118864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1118864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기타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: NEW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건강할수록 든든한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청춘어람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56E3ED-0918-48DF-911F-A6A3FA683F24}"/>
              </a:ext>
            </a:extLst>
          </p:cNvPr>
          <p:cNvSpPr txBox="1"/>
          <p:nvPr/>
        </p:nvSpPr>
        <p:spPr>
          <a:xfrm>
            <a:off x="11123127" y="766049"/>
            <a:ext cx="9230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 err="1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납면되는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 갱신형 상품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은 그대로 이어집니다</a:t>
            </a:r>
            <a:endParaRPr lang="ko-KR" altLang="en-US" sz="3600" spc="-15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5E329F1-264A-4FDD-A229-EE99DFE1825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1433" t="50000" r="1433" b="9703"/>
          <a:stretch/>
        </p:blipFill>
        <p:spPr>
          <a:xfrm>
            <a:off x="11747630" y="1728102"/>
            <a:ext cx="7981687" cy="4363849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B5BEEB15-EDC7-4FA6-8840-1E649335CA01}"/>
              </a:ext>
            </a:extLst>
          </p:cNvPr>
          <p:cNvSpPr/>
          <p:nvPr/>
        </p:nvSpPr>
        <p:spPr>
          <a:xfrm>
            <a:off x="14056257" y="2288628"/>
            <a:ext cx="1682216" cy="226336"/>
          </a:xfrm>
          <a:prstGeom prst="rect">
            <a:avLst/>
          </a:prstGeom>
          <a:solidFill>
            <a:srgbClr val="71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A</a:t>
            </a:r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형 </a:t>
            </a:r>
            <a:r>
              <a:rPr lang="en-US" altLang="ko-KR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15~24</a:t>
            </a:r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세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805BD341-EAE9-44D7-9EF9-474680242B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591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7021351D-DAA9-D1DF-60BE-73D3FEB82FA7}"/>
              </a:ext>
            </a:extLst>
          </p:cNvPr>
          <p:cNvSpPr/>
          <p:nvPr/>
        </p:nvSpPr>
        <p:spPr>
          <a:xfrm>
            <a:off x="10058400" y="436086"/>
            <a:ext cx="9686735" cy="5932596"/>
          </a:xfrm>
          <a:prstGeom prst="rect">
            <a:avLst/>
          </a:prstGeom>
          <a:solidFill>
            <a:srgbClr val="0C523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979362AA-1CF4-7868-92EA-FBC7E8FBA7B2}"/>
              </a:ext>
            </a:extLst>
          </p:cNvPr>
          <p:cNvSpPr/>
          <p:nvPr/>
        </p:nvSpPr>
        <p:spPr>
          <a:xfrm>
            <a:off x="10451293" y="2128116"/>
            <a:ext cx="8900945" cy="2364719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1F84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59" spc="-15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19ED52-3175-A9CF-5430-095D6A0D2067}"/>
              </a:ext>
            </a:extLst>
          </p:cNvPr>
          <p:cNvSpPr txBox="1"/>
          <p:nvPr/>
        </p:nvSpPr>
        <p:spPr>
          <a:xfrm>
            <a:off x="11370934" y="3122293"/>
            <a:ext cx="7219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spc="-150" dirty="0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만기 후 재가입 제도</a:t>
            </a:r>
            <a:endParaRPr lang="en-US" altLang="ko-KR" sz="5400" spc="-150" dirty="0">
              <a:solidFill>
                <a:srgbClr val="FF362D"/>
              </a:solidFill>
              <a:latin typeface="에스코어 드림 8 Heavy" panose="020B0903030302020204" pitchFamily="34" charset="-127"/>
              <a:ea typeface="에스코어 드림 8 Heavy" panose="020B0903030302020204" pitchFamily="34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FA6E5B96-B88F-4CF1-9412-B7E0C2E8C092}"/>
              </a:ext>
            </a:extLst>
          </p:cNvPr>
          <p:cNvGrpSpPr/>
          <p:nvPr/>
        </p:nvGrpSpPr>
        <p:grpSpPr>
          <a:xfrm>
            <a:off x="10291724" y="6416361"/>
            <a:ext cx="9217102" cy="338035"/>
            <a:chOff x="163074" y="6431172"/>
            <a:chExt cx="9217102" cy="338035"/>
          </a:xfrm>
        </p:grpSpPr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E62E9296-AA1B-BE68-F1D9-10033CDE5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50000"/>
            </a:blip>
            <a:stretch>
              <a:fillRect/>
            </a:stretch>
          </p:blipFill>
          <p:spPr>
            <a:xfrm>
              <a:off x="163074" y="6447380"/>
              <a:ext cx="9124340" cy="321827"/>
            </a:xfrm>
            <a:prstGeom prst="rect">
              <a:avLst/>
            </a:prstGeom>
          </p:spPr>
        </p:pic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7A38943F-D36B-8674-19EF-3B1B1D38B7DD}"/>
                </a:ext>
              </a:extLst>
            </p:cNvPr>
            <p:cNvSpPr/>
            <p:nvPr/>
          </p:nvSpPr>
          <p:spPr>
            <a:xfrm>
              <a:off x="8736136" y="6431172"/>
              <a:ext cx="644040" cy="28778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74" b="1" dirty="0">
                  <a:solidFill>
                    <a:srgbClr val="FF0000"/>
                  </a:solidFill>
                </a:rPr>
                <a:t>교육용</a:t>
              </a:r>
            </a:p>
          </p:txBody>
        </p:sp>
      </p:grp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DBB9D6D5-3EF4-60BF-DEBF-E75B4C06567F}"/>
              </a:ext>
            </a:extLst>
          </p:cNvPr>
          <p:cNvCxnSpPr>
            <a:cxnSpLocks/>
          </p:cNvCxnSpPr>
          <p:nvPr/>
        </p:nvCxnSpPr>
        <p:spPr>
          <a:xfrm>
            <a:off x="10058400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EE87432-F0F8-476B-86C4-5F714060CABE}"/>
              </a:ext>
            </a:extLst>
          </p:cNvPr>
          <p:cNvSpPr txBox="1"/>
          <p:nvPr/>
        </p:nvSpPr>
        <p:spPr>
          <a:xfrm>
            <a:off x="10714528" y="2599073"/>
            <a:ext cx="8413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80/90</a:t>
            </a:r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세 만기 가입 후 </a:t>
            </a:r>
            <a:r>
              <a:rPr lang="ko-KR" altLang="en-US" sz="28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무심사</a:t>
            </a:r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en-US" altLang="ko-KR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100</a:t>
            </a:r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세 연장</a:t>
            </a:r>
            <a:endParaRPr lang="en-US" altLang="ko-KR" sz="28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1BE643C-361A-4798-B8E6-2E1403248049}"/>
              </a:ext>
            </a:extLst>
          </p:cNvPr>
          <p:cNvSpPr txBox="1">
            <a:spLocks/>
          </p:cNvSpPr>
          <p:nvPr/>
        </p:nvSpPr>
        <p:spPr>
          <a:xfrm>
            <a:off x="10061385" y="90388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만기 후 재가입 제도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D9918AFC-F6E5-46C0-BF66-BDE96FF7E5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1585" y="77202"/>
            <a:ext cx="1050653" cy="297437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4C7A31CF-394A-4372-86F2-8041C88DDB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0780"/>
            <a:ext cx="9683750" cy="665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29185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A29CDE7C-7EA3-4DF0-BA1B-DFBA4B9DA82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933"/>
            <a:ext cx="9683750" cy="670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417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사다리꼴 20">
            <a:extLst>
              <a:ext uri="{FF2B5EF4-FFF2-40B4-BE49-F238E27FC236}">
                <a16:creationId xmlns:a16="http://schemas.microsoft.com/office/drawing/2014/main" id="{5CD58CB3-D5C8-4A5F-898C-09B2DD4BB728}"/>
              </a:ext>
            </a:extLst>
          </p:cNvPr>
          <p:cNvSpPr/>
          <p:nvPr/>
        </p:nvSpPr>
        <p:spPr>
          <a:xfrm rot="16200000">
            <a:off x="12912344" y="3669466"/>
            <a:ext cx="3204927" cy="828742"/>
          </a:xfrm>
          <a:prstGeom prst="trapezoid">
            <a:avLst>
              <a:gd name="adj" fmla="val 18175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1" i="0" u="none" strike="noStrike" kern="0" cap="none" spc="-30" normalizeH="0" baseline="0" noProof="0" dirty="0" err="1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Arial" charset="0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4DE5FC1D-1108-47D8-ACED-F6116021BE30}"/>
              </a:ext>
            </a:extLst>
          </p:cNvPr>
          <p:cNvGrpSpPr/>
          <p:nvPr/>
        </p:nvGrpSpPr>
        <p:grpSpPr>
          <a:xfrm>
            <a:off x="9977459" y="6519965"/>
            <a:ext cx="9217102" cy="338035"/>
            <a:chOff x="329989" y="6519965"/>
            <a:chExt cx="9217102" cy="338035"/>
          </a:xfrm>
        </p:grpSpPr>
        <p:pic>
          <p:nvPicPr>
            <p:cNvPr id="2" name="그림 1">
              <a:extLst>
                <a:ext uri="{FF2B5EF4-FFF2-40B4-BE49-F238E27FC236}">
                  <a16:creationId xmlns:a16="http://schemas.microsoft.com/office/drawing/2014/main" id="{142E1FE4-FD56-D06D-0F10-73560769D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9989" y="6536173"/>
              <a:ext cx="9124340" cy="321827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2DCC56AA-17F4-2CAD-A17B-6211DFC55870}"/>
                </a:ext>
              </a:extLst>
            </p:cNvPr>
            <p:cNvSpPr/>
            <p:nvPr/>
          </p:nvSpPr>
          <p:spPr>
            <a:xfrm>
              <a:off x="8903051" y="6519965"/>
              <a:ext cx="644040" cy="28778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74" b="1" dirty="0">
                  <a:solidFill>
                    <a:srgbClr val="FF0000"/>
                  </a:solidFill>
                </a:rPr>
                <a:t>교육용</a:t>
              </a:r>
            </a:p>
          </p:txBody>
        </p:sp>
      </p:grp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6672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89330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itle 1">
            <a:extLst>
              <a:ext uri="{FF2B5EF4-FFF2-40B4-BE49-F238E27FC236}">
                <a16:creationId xmlns:a16="http://schemas.microsoft.com/office/drawing/2014/main" id="{03FF1786-CFBB-3DF3-2DF1-F69352BDA055}"/>
              </a:ext>
            </a:extLst>
          </p:cNvPr>
          <p:cNvSpPr txBox="1">
            <a:spLocks/>
          </p:cNvSpPr>
          <p:nvPr/>
        </p:nvSpPr>
        <p:spPr>
          <a:xfrm>
            <a:off x="989330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만기 후 재가입 제도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535A46A1-AA90-4271-996A-03E36DC232D9}"/>
              </a:ext>
            </a:extLst>
          </p:cNvPr>
          <p:cNvSpPr/>
          <p:nvPr/>
        </p:nvSpPr>
        <p:spPr>
          <a:xfrm>
            <a:off x="10150035" y="871437"/>
            <a:ext cx="8700380" cy="76944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100</a:t>
            </a:r>
            <a:r>
              <a:rPr lang="ko-KR" alt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세만기</a:t>
            </a:r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보험료 고민</a:t>
            </a:r>
            <a:r>
              <a:rPr lang="en-US" altLang="ko-KR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? </a:t>
            </a:r>
            <a:r>
              <a:rPr lang="en-US" altLang="ko-KR" sz="3600" dirty="0">
                <a:solidFill>
                  <a:srgbClr val="006838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DB</a:t>
            </a:r>
            <a:r>
              <a:rPr lang="ko-KR" altLang="en-US" sz="3600" dirty="0">
                <a:solidFill>
                  <a:srgbClr val="006838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손보</a:t>
            </a:r>
            <a:r>
              <a:rPr lang="ko-KR" altLang="en-US" sz="3600" dirty="0">
                <a:solidFill>
                  <a:srgbClr val="006838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는 됩니다</a:t>
            </a:r>
            <a:r>
              <a:rPr lang="en-US" altLang="ko-KR" sz="3600" dirty="0">
                <a:solidFill>
                  <a:srgbClr val="006838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!</a:t>
            </a:r>
            <a:endParaRPr lang="ko-KR" altLang="en-US" sz="3600" dirty="0">
              <a:solidFill>
                <a:srgbClr val="006838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9C56CA7F-866E-46D1-B6AE-A38BE94D519C}"/>
              </a:ext>
            </a:extLst>
          </p:cNvPr>
          <p:cNvSpPr/>
          <p:nvPr/>
        </p:nvSpPr>
        <p:spPr>
          <a:xfrm>
            <a:off x="14907049" y="2467486"/>
            <a:ext cx="3943365" cy="3218814"/>
          </a:xfrm>
          <a:prstGeom prst="rect">
            <a:avLst/>
          </a:prstGeom>
          <a:solidFill>
            <a:schemeClr val="bg1"/>
          </a:solidFill>
          <a:ln w="28575">
            <a:solidFill>
              <a:srgbClr val="00683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1B0B90D8-8CBD-45FC-AB7B-10653ED08407}"/>
              </a:ext>
            </a:extLst>
          </p:cNvPr>
          <p:cNvSpPr/>
          <p:nvPr/>
        </p:nvSpPr>
        <p:spPr>
          <a:xfrm>
            <a:off x="14907049" y="2481374"/>
            <a:ext cx="3943365" cy="552169"/>
          </a:xfrm>
          <a:prstGeom prst="rect">
            <a:avLst/>
          </a:prstGeom>
          <a:solidFill>
            <a:srgbClr val="006838"/>
          </a:solidFill>
          <a:ln w="28575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만기 후 재가입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137E6D-4B7E-45EE-8D3F-DCC99A4942FE}"/>
              </a:ext>
            </a:extLst>
          </p:cNvPr>
          <p:cNvSpPr txBox="1"/>
          <p:nvPr/>
        </p:nvSpPr>
        <p:spPr>
          <a:xfrm>
            <a:off x="14929177" y="3532642"/>
            <a:ext cx="3921237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80</a:t>
            </a:r>
            <a:r>
              <a:rPr lang="ko-KR" altLang="en-US" sz="24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세 </a:t>
            </a:r>
            <a:r>
              <a:rPr lang="en-US" altLang="ko-KR" sz="24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/ 90</a:t>
            </a:r>
            <a:r>
              <a:rPr lang="ko-KR" altLang="en-US" sz="24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세 만기</a:t>
            </a:r>
            <a:r>
              <a:rPr lang="ko-KR" altLang="en-US" sz="24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로 가입 후</a:t>
            </a:r>
            <a:endParaRPr lang="en-US" altLang="ko-KR" sz="2400" spc="-15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endParaRPr lang="en-US" altLang="ko-KR" sz="700" spc="-15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24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만기 시점에 </a:t>
            </a:r>
            <a:r>
              <a:rPr lang="ko-KR" altLang="en-US" sz="24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병력 상관없이</a:t>
            </a:r>
            <a:endParaRPr lang="en-US" altLang="ko-KR" sz="2400" spc="-150" dirty="0">
              <a:solidFill>
                <a:srgbClr val="006838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endParaRPr lang="en-US" altLang="ko-KR" sz="700" spc="-15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2400" spc="-150" dirty="0" err="1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무심사</a:t>
            </a:r>
            <a:r>
              <a:rPr lang="ko-KR" altLang="en-US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 </a:t>
            </a:r>
            <a:r>
              <a:rPr lang="en-US" altLang="ko-KR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100</a:t>
            </a:r>
            <a:r>
              <a:rPr lang="ko-KR" altLang="en-US" sz="2400" spc="-150" dirty="0" err="1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세만기</a:t>
            </a:r>
            <a:r>
              <a:rPr lang="ko-KR" altLang="en-US" sz="2400" spc="-150" dirty="0">
                <a:solidFill>
                  <a:srgbClr val="006838"/>
                </a:solidFill>
                <a:highlight>
                  <a:srgbClr val="FFFF00"/>
                </a:highlight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 연장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C4CD86A5-C2E0-4D81-9079-491F7692AB7F}"/>
              </a:ext>
            </a:extLst>
          </p:cNvPr>
          <p:cNvSpPr/>
          <p:nvPr/>
        </p:nvSpPr>
        <p:spPr>
          <a:xfrm>
            <a:off x="10146369" y="2467486"/>
            <a:ext cx="3943365" cy="3218814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C707F4B-A7D9-4D17-8C97-0B4258997538}"/>
              </a:ext>
            </a:extLst>
          </p:cNvPr>
          <p:cNvSpPr txBox="1"/>
          <p:nvPr/>
        </p:nvSpPr>
        <p:spPr>
          <a:xfrm>
            <a:off x="10135668" y="3540337"/>
            <a:ext cx="3921237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100</a:t>
            </a:r>
            <a:r>
              <a:rPr lang="ko-KR" altLang="en-US" sz="2400" spc="-1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세만기</a:t>
            </a:r>
            <a:r>
              <a:rPr lang="en-US" altLang="ko-KR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..</a:t>
            </a:r>
          </a:p>
          <a:p>
            <a:pPr algn="ctr"/>
            <a:endParaRPr lang="en-US" altLang="ko-KR" sz="5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보장기간은 길어서 좋지만</a:t>
            </a:r>
            <a:endParaRPr lang="en-US" altLang="ko-KR" sz="24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endParaRPr lang="en-US" altLang="ko-KR" sz="500" spc="-150" dirty="0">
              <a:solidFill>
                <a:schemeClr val="tx1">
                  <a:lumMod val="65000"/>
                  <a:lumOff val="3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24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납입기간 내내 너무 비싸요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D8191073-341D-4107-80EA-8E0E7AB5089E}"/>
              </a:ext>
            </a:extLst>
          </p:cNvPr>
          <p:cNvSpPr/>
          <p:nvPr/>
        </p:nvSpPr>
        <p:spPr>
          <a:xfrm>
            <a:off x="10157071" y="2481374"/>
            <a:ext cx="3921238" cy="552169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100</a:t>
            </a:r>
            <a:r>
              <a:rPr lang="ko-KR" altLang="en-US" sz="2400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세만기</a:t>
            </a:r>
            <a:r>
              <a:rPr lang="ko-KR" altLang="en-US" sz="2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보험료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58D9D6-B82F-41F9-902D-9853FDD52105}"/>
              </a:ext>
            </a:extLst>
          </p:cNvPr>
          <p:cNvSpPr txBox="1"/>
          <p:nvPr/>
        </p:nvSpPr>
        <p:spPr>
          <a:xfrm>
            <a:off x="10157071" y="2058802"/>
            <a:ext cx="3943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latin typeface="카페24 빛나는별" pitchFamily="2" charset="-127"/>
                <a:ea typeface="카페24 빛나는별" pitchFamily="2" charset="-127"/>
              </a:rPr>
              <a:t>“</a:t>
            </a:r>
            <a:r>
              <a:rPr lang="ko-KR" altLang="en-US" dirty="0">
                <a:latin typeface="카페24 빛나는별" pitchFamily="2" charset="-127"/>
                <a:ea typeface="카페24 빛나는별" pitchFamily="2" charset="-127"/>
              </a:rPr>
              <a:t>차라리 보장이 필요한 시기에 </a:t>
            </a:r>
            <a:r>
              <a:rPr lang="ko-KR" altLang="en-US" dirty="0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보장금액을 올리고 싶은데</a:t>
            </a:r>
            <a:r>
              <a:rPr lang="en-US" altLang="ko-KR" dirty="0">
                <a:latin typeface="카페24 빛나는별" pitchFamily="2" charset="-127"/>
                <a:ea typeface="카페24 빛나는별" pitchFamily="2" charset="-127"/>
              </a:rPr>
              <a:t>..”</a:t>
            </a:r>
            <a:endParaRPr lang="ko-KR" altLang="en-US" dirty="0">
              <a:latin typeface="카페24 빛나는별" pitchFamily="2" charset="-127"/>
              <a:ea typeface="카페24 빛나는별" pitchFamily="2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EC9E5203-C2A3-4849-80ED-80B36EAECC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175" y="45426"/>
            <a:ext cx="9309399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331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760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45737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613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1004564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1004564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만기 후 재가입 제도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24E3ED-8F8B-498F-A226-2C02D7530B49}"/>
              </a:ext>
            </a:extLst>
          </p:cNvPr>
          <p:cNvSpPr txBox="1"/>
          <p:nvPr/>
        </p:nvSpPr>
        <p:spPr>
          <a:xfrm>
            <a:off x="10248900" y="982203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 err="1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초경증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 간편</a:t>
            </a:r>
            <a:r>
              <a:rPr lang="ko-KR" altLang="en-US" sz="3600" spc="-150" dirty="0"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까지 </a:t>
            </a:r>
            <a:r>
              <a:rPr lang="ko-KR" altLang="en-US" sz="3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탑재한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만기 후 재가입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DB5C6783-B978-4C08-BC69-AD9BCE83ACA1}"/>
              </a:ext>
            </a:extLst>
          </p:cNvPr>
          <p:cNvGrpSpPr/>
          <p:nvPr/>
        </p:nvGrpSpPr>
        <p:grpSpPr>
          <a:xfrm>
            <a:off x="10045640" y="2042709"/>
            <a:ext cx="9026819" cy="2622334"/>
            <a:chOff x="361018" y="2224726"/>
            <a:chExt cx="9026819" cy="2622334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EE7598C1-773B-4C61-8624-27249A2060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6" t="15714" r="1779" b="63735"/>
            <a:stretch/>
          </p:blipFill>
          <p:spPr>
            <a:xfrm>
              <a:off x="361018" y="2224726"/>
              <a:ext cx="9026819" cy="2622334"/>
            </a:xfrm>
            <a:prstGeom prst="rect">
              <a:avLst/>
            </a:prstGeom>
          </p:spPr>
        </p:pic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DE71F2D9-2F36-476D-AC4E-A525E23EE21C}"/>
                </a:ext>
              </a:extLst>
            </p:cNvPr>
            <p:cNvSpPr/>
            <p:nvPr/>
          </p:nvSpPr>
          <p:spPr>
            <a:xfrm>
              <a:off x="1221740" y="3257129"/>
              <a:ext cx="1714500" cy="1371600"/>
            </a:xfrm>
            <a:prstGeom prst="roundRect">
              <a:avLst/>
            </a:prstGeom>
            <a:noFill/>
            <a:ln w="76200">
              <a:solidFill>
                <a:srgbClr val="006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054C5F54-F446-4F49-82A7-0FA3CF0A29CA}"/>
              </a:ext>
            </a:extLst>
          </p:cNvPr>
          <p:cNvSpPr/>
          <p:nvPr/>
        </p:nvSpPr>
        <p:spPr>
          <a:xfrm>
            <a:off x="10183794" y="5284493"/>
            <a:ext cx="8758256" cy="837915"/>
          </a:xfrm>
          <a:prstGeom prst="rect">
            <a:avLst/>
          </a:prstGeom>
          <a:solidFill>
            <a:schemeClr val="bg1"/>
          </a:solidFill>
          <a:ln w="19050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이번 달부터 </a:t>
            </a:r>
            <a:r>
              <a:rPr lang="en-US" altLang="ko-KR" sz="24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DB</a:t>
            </a:r>
            <a:r>
              <a:rPr lang="ko-KR" altLang="en-US" sz="24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손보 모든 주력상품에서 만기 후 재가입 제도 활용 </a:t>
            </a:r>
            <a:r>
              <a:rPr lang="ko-KR" altLang="en-US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가능</a:t>
            </a:r>
          </a:p>
        </p:txBody>
      </p:sp>
      <p:sp>
        <p:nvSpPr>
          <p:cNvPr id="14" name="사각형: 둥근 위쪽 모서리 13">
            <a:extLst>
              <a:ext uri="{FF2B5EF4-FFF2-40B4-BE49-F238E27FC236}">
                <a16:creationId xmlns:a16="http://schemas.microsoft.com/office/drawing/2014/main" id="{03290494-97B2-480B-9AFC-4DED4F663F50}"/>
              </a:ext>
            </a:extLst>
          </p:cNvPr>
          <p:cNvSpPr/>
          <p:nvPr/>
        </p:nvSpPr>
        <p:spPr>
          <a:xfrm>
            <a:off x="10363200" y="4943475"/>
            <a:ext cx="2257662" cy="341018"/>
          </a:xfrm>
          <a:prstGeom prst="round2SameRect">
            <a:avLst/>
          </a:prstGeom>
          <a:solidFill>
            <a:srgbClr val="006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카페24 빛나는별" pitchFamily="2" charset="-127"/>
                <a:ea typeface="카페24 빛나는별" pitchFamily="2" charset="-127"/>
              </a:rPr>
              <a:t>FC</a:t>
            </a:r>
            <a:r>
              <a:rPr lang="ko-KR" altLang="en-US" sz="2400" dirty="0">
                <a:latin typeface="카페24 빛나는별" pitchFamily="2" charset="-127"/>
                <a:ea typeface="카페24 빛나는별" pitchFamily="2" charset="-127"/>
              </a:rPr>
              <a:t>님들의 성원에 힘입어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BCA1BDE-AAD8-491B-B5CE-2059FFAA3F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548" y="45426"/>
            <a:ext cx="9388654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1335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140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38117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993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96944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96944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만기 후 재가입 제도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24E3ED-8F8B-498F-A226-2C02D7530B49}"/>
              </a:ext>
            </a:extLst>
          </p:cNvPr>
          <p:cNvSpPr txBox="1"/>
          <p:nvPr/>
        </p:nvSpPr>
        <p:spPr>
          <a:xfrm>
            <a:off x="10172700" y="982203"/>
            <a:ext cx="8758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자기야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, </a:t>
            </a:r>
            <a:r>
              <a:rPr lang="ko-KR" altLang="en-US" sz="36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만기 후 재가입이 정확히 뭐라고 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했지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?</a:t>
            </a:r>
            <a:endParaRPr lang="ko-KR" altLang="en-US" sz="3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65E06D87-354D-4164-98F3-72AA69BD8484}"/>
              </a:ext>
            </a:extLst>
          </p:cNvPr>
          <p:cNvSpPr/>
          <p:nvPr/>
        </p:nvSpPr>
        <p:spPr>
          <a:xfrm>
            <a:off x="10439400" y="2159857"/>
            <a:ext cx="3286125" cy="1878448"/>
          </a:xfrm>
          <a:prstGeom prst="rect">
            <a:avLst/>
          </a:prstGeom>
          <a:solidFill>
            <a:schemeClr val="bg1"/>
          </a:solidFill>
          <a:ln w="38100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2D7E4883-CD55-443B-927D-F7B52D2B70CE}"/>
              </a:ext>
            </a:extLst>
          </p:cNvPr>
          <p:cNvSpPr/>
          <p:nvPr/>
        </p:nvSpPr>
        <p:spPr>
          <a:xfrm>
            <a:off x="10672762" y="1996920"/>
            <a:ext cx="2819399" cy="325873"/>
          </a:xfrm>
          <a:prstGeom prst="rect">
            <a:avLst/>
          </a:prstGeom>
          <a:solidFill>
            <a:srgbClr val="006838"/>
          </a:solidFill>
          <a:ln w="38100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5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80 / 90</a:t>
            </a:r>
            <a:r>
              <a:rPr lang="ko-KR" altLang="en-US" sz="2000" spc="-15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세 만기</a:t>
            </a:r>
            <a:r>
              <a:rPr lang="ko-KR" altLang="en-US" sz="20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로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2782EDA-4BB6-4F66-8F10-CCC11D846682}"/>
              </a:ext>
            </a:extLst>
          </p:cNvPr>
          <p:cNvSpPr txBox="1"/>
          <p:nvPr/>
        </p:nvSpPr>
        <p:spPr>
          <a:xfrm>
            <a:off x="10594180" y="2434529"/>
            <a:ext cx="301704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100</a:t>
            </a:r>
            <a:r>
              <a:rPr lang="ko-KR" altLang="en-US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세만기보다</a:t>
            </a:r>
            <a:endParaRPr lang="en-US" altLang="ko-KR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endParaRPr lang="en-US" altLang="ko-KR" sz="11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en-US" altLang="ko-KR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20% </a:t>
            </a:r>
            <a:r>
              <a:rPr lang="ko-KR" altLang="en-US" sz="28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저렴하게</a:t>
            </a:r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 </a:t>
            </a:r>
            <a:endParaRPr lang="en-US" altLang="ko-KR" sz="28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</a:endParaRPr>
          </a:p>
          <a:p>
            <a:pPr algn="ctr"/>
            <a:endParaRPr lang="en-US" altLang="ko-KR" sz="11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24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먼저 가입하고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CE6C5B62-220A-4CD3-A65A-E271C2D11F7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990" flipH="1">
            <a:off x="14247199" y="2873481"/>
            <a:ext cx="540001" cy="451198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459F258A-390C-4F42-92B5-C6C3A72305AA}"/>
              </a:ext>
            </a:extLst>
          </p:cNvPr>
          <p:cNvSpPr/>
          <p:nvPr/>
        </p:nvSpPr>
        <p:spPr>
          <a:xfrm>
            <a:off x="15158245" y="2159857"/>
            <a:ext cx="3286125" cy="1878448"/>
          </a:xfrm>
          <a:prstGeom prst="rect">
            <a:avLst/>
          </a:prstGeom>
          <a:solidFill>
            <a:schemeClr val="bg1"/>
          </a:solidFill>
          <a:ln w="38100">
            <a:solidFill>
              <a:srgbClr val="00A2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5F40A6BF-BDE4-47ED-960C-385C97825716}"/>
              </a:ext>
            </a:extLst>
          </p:cNvPr>
          <p:cNvSpPr/>
          <p:nvPr/>
        </p:nvSpPr>
        <p:spPr>
          <a:xfrm>
            <a:off x="15391607" y="1996920"/>
            <a:ext cx="2819399" cy="325873"/>
          </a:xfrm>
          <a:prstGeom prst="rect">
            <a:avLst/>
          </a:prstGeom>
          <a:solidFill>
            <a:srgbClr val="00A259"/>
          </a:solidFill>
          <a:ln w="38100">
            <a:solidFill>
              <a:srgbClr val="00A2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15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만기 시점</a:t>
            </a:r>
            <a:r>
              <a:rPr lang="ko-KR" altLang="en-US" sz="2000" spc="-15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에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30A4F07-21A2-4F37-8446-28386FDC5679}"/>
              </a:ext>
            </a:extLst>
          </p:cNvPr>
          <p:cNvSpPr txBox="1"/>
          <p:nvPr/>
        </p:nvSpPr>
        <p:spPr>
          <a:xfrm>
            <a:off x="15313025" y="2403752"/>
            <a:ext cx="30170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병력 상관 없이</a:t>
            </a:r>
            <a:endParaRPr lang="en-US" altLang="ko-KR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endParaRPr lang="en-US" altLang="ko-KR" sz="11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2800" spc="-150" dirty="0">
                <a:solidFill>
                  <a:srgbClr val="00A259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무심사</a:t>
            </a:r>
            <a:r>
              <a:rPr lang="ko-KR" altLang="en-US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로</a:t>
            </a:r>
            <a:endParaRPr lang="en-US" altLang="ko-KR" sz="20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endParaRPr lang="en-US" altLang="ko-KR" sz="11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en-US" altLang="ko-KR" sz="2800" spc="-150" dirty="0">
                <a:solidFill>
                  <a:srgbClr val="00A259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100</a:t>
            </a:r>
            <a:r>
              <a:rPr lang="ko-KR" altLang="en-US" sz="2800" spc="-150" dirty="0">
                <a:solidFill>
                  <a:srgbClr val="00A259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세 연장 </a:t>
            </a:r>
            <a:r>
              <a:rPr lang="ko-KR" altLang="en-US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가능</a:t>
            </a:r>
            <a:endParaRPr lang="ko-KR" altLang="en-US" sz="28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29513D28-6515-49B0-8A4C-E4D65C6A95FD}"/>
              </a:ext>
            </a:extLst>
          </p:cNvPr>
          <p:cNvSpPr/>
          <p:nvPr/>
        </p:nvSpPr>
        <p:spPr>
          <a:xfrm>
            <a:off x="10107594" y="4737470"/>
            <a:ext cx="8758256" cy="1399116"/>
          </a:xfrm>
          <a:prstGeom prst="rect">
            <a:avLst/>
          </a:prstGeom>
          <a:solidFill>
            <a:schemeClr val="bg1"/>
          </a:solidFill>
          <a:ln w="19050">
            <a:solidFill>
              <a:srgbClr val="0068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DB</a:t>
            </a:r>
            <a:r>
              <a:rPr lang="ko-KR" altLang="en-US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손보 해당 </a:t>
            </a:r>
            <a:r>
              <a:rPr lang="ko-KR" altLang="en-US" sz="20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상품 </a:t>
            </a:r>
            <a:r>
              <a:rPr lang="en-US" altLang="ko-KR" sz="20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80</a:t>
            </a:r>
            <a:r>
              <a:rPr lang="ko-KR" altLang="en-US" sz="20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세 </a:t>
            </a:r>
            <a:r>
              <a:rPr lang="en-US" altLang="ko-KR" sz="20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or 90</a:t>
            </a:r>
            <a:r>
              <a:rPr lang="ko-KR" altLang="en-US" sz="20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세 만기로 가입 시 자동으로 적용</a:t>
            </a:r>
            <a:r>
              <a:rPr lang="ko-KR" altLang="en-US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되며</a:t>
            </a:r>
            <a:endParaRPr lang="en-US" altLang="ko-KR" sz="20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만기 시점에 </a:t>
            </a:r>
            <a:r>
              <a:rPr lang="ko-KR" altLang="en-US" sz="20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고객님께서 직접 연장 유무를 결정</a:t>
            </a:r>
            <a:r>
              <a:rPr lang="ko-KR" altLang="en-US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하실 수 있습니다</a:t>
            </a:r>
            <a:r>
              <a:rPr lang="en-US" altLang="ko-KR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.</a:t>
            </a:r>
          </a:p>
          <a:p>
            <a:pPr algn="ctr"/>
            <a:endParaRPr lang="en-US" altLang="ko-KR" sz="12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연장 시점에는 병력 유무는 상관 없이 </a:t>
            </a:r>
            <a:r>
              <a:rPr lang="ko-KR" altLang="en-US" sz="20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가입담보 그대로 </a:t>
            </a:r>
            <a:r>
              <a:rPr lang="en-US" altLang="ko-KR" sz="20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100</a:t>
            </a:r>
            <a:r>
              <a:rPr lang="ko-KR" altLang="en-US" sz="2000" spc="-150" dirty="0">
                <a:solidFill>
                  <a:srgbClr val="006838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세만기로 보장</a:t>
            </a:r>
            <a:r>
              <a:rPr lang="ko-KR" altLang="en-US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</a:rPr>
              <a:t> </a:t>
            </a:r>
            <a:r>
              <a:rPr lang="ko-KR" altLang="en-US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가능합니다</a:t>
            </a:r>
            <a:r>
              <a:rPr lang="en-US" altLang="ko-KR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.</a:t>
            </a:r>
            <a:endParaRPr lang="ko-KR" altLang="en-US" sz="20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23" name="사각형: 둥근 위쪽 모서리 22">
            <a:extLst>
              <a:ext uri="{FF2B5EF4-FFF2-40B4-BE49-F238E27FC236}">
                <a16:creationId xmlns:a16="http://schemas.microsoft.com/office/drawing/2014/main" id="{38EE88FF-BD5E-4C39-A7DA-73FC96D27A6F}"/>
              </a:ext>
            </a:extLst>
          </p:cNvPr>
          <p:cNvSpPr/>
          <p:nvPr/>
        </p:nvSpPr>
        <p:spPr>
          <a:xfrm>
            <a:off x="10244177" y="4396452"/>
            <a:ext cx="3481348" cy="341018"/>
          </a:xfrm>
          <a:prstGeom prst="round2SameRect">
            <a:avLst/>
          </a:prstGeom>
          <a:solidFill>
            <a:srgbClr val="006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latin typeface="카페24 빛나는별" pitchFamily="2" charset="-127"/>
                <a:ea typeface="카페24 빛나는별" pitchFamily="2" charset="-127"/>
              </a:rPr>
              <a:t>만기 후 재가입</a:t>
            </a:r>
            <a:r>
              <a:rPr lang="en-US" altLang="ko-KR" sz="2400" dirty="0">
                <a:latin typeface="카페24 빛나는별" pitchFamily="2" charset="-127"/>
                <a:ea typeface="카페24 빛나는별" pitchFamily="2" charset="-127"/>
              </a:rPr>
              <a:t>, </a:t>
            </a:r>
            <a:r>
              <a:rPr lang="ko-KR" altLang="en-US" sz="2400" dirty="0">
                <a:solidFill>
                  <a:srgbClr val="FFFF00"/>
                </a:solidFill>
                <a:latin typeface="카페24 빛나는별" pitchFamily="2" charset="-127"/>
                <a:ea typeface="카페24 빛나는별" pitchFamily="2" charset="-127"/>
              </a:rPr>
              <a:t>연장</a:t>
            </a:r>
            <a:r>
              <a:rPr lang="ko-KR" altLang="en-US" sz="2400" dirty="0">
                <a:latin typeface="카페24 빛나는별" pitchFamily="2" charset="-127"/>
                <a:ea typeface="카페24 빛나는별" pitchFamily="2" charset="-127"/>
              </a:rPr>
              <a:t>은 어떻게</a:t>
            </a:r>
            <a:r>
              <a:rPr lang="en-US" altLang="ko-KR" sz="2400" dirty="0">
                <a:latin typeface="카페24 빛나는별" pitchFamily="2" charset="-127"/>
                <a:ea typeface="카페24 빛나는별" pitchFamily="2" charset="-127"/>
              </a:rPr>
              <a:t>?</a:t>
            </a:r>
            <a:r>
              <a:rPr lang="ko-KR" altLang="en-US" sz="2400" dirty="0">
                <a:latin typeface="카페24 빛나는별" pitchFamily="2" charset="-127"/>
                <a:ea typeface="카페24 빛나는별" pitchFamily="2" charset="-127"/>
              </a:rPr>
              <a:t>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F2410B4-EB3D-44C8-AEED-B32372A6DC55}"/>
              </a:ext>
            </a:extLst>
          </p:cNvPr>
          <p:cNvSpPr txBox="1"/>
          <p:nvPr/>
        </p:nvSpPr>
        <p:spPr>
          <a:xfrm>
            <a:off x="10107594" y="6160516"/>
            <a:ext cx="87582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900" spc="-15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※ </a:t>
            </a:r>
            <a:r>
              <a:rPr lang="ko-KR" altLang="en-US" sz="900" spc="-150" dirty="0" err="1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진단비</a:t>
            </a:r>
            <a:r>
              <a:rPr lang="ko-KR" altLang="en-US" sz="900" spc="-15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등 이미 소멸한 담보의 경우</a:t>
            </a:r>
            <a:r>
              <a:rPr lang="en-US" altLang="ko-KR" sz="900" spc="-15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, </a:t>
            </a:r>
            <a:r>
              <a:rPr lang="ko-KR" altLang="en-US" sz="900" spc="-15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연장 이후에는 보장 불가</a:t>
            </a:r>
            <a:r>
              <a:rPr lang="en-US" altLang="ko-KR" sz="900" spc="-150" dirty="0">
                <a:solidFill>
                  <a:schemeClr val="bg1">
                    <a:lumMod val="50000"/>
                  </a:schemeClr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</a:t>
            </a:r>
            <a:endParaRPr lang="ko-KR" altLang="en-US" sz="900" spc="-150" dirty="0">
              <a:solidFill>
                <a:schemeClr val="bg1">
                  <a:lumMod val="50000"/>
                </a:schemeClr>
              </a:solidFill>
              <a:latin typeface="에스코어 드림 3 Light" panose="020B0303030302020204" pitchFamily="34" charset="-127"/>
              <a:ea typeface="에스코어 드림 3 Light" panose="020B03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99D981C-5118-433E-AE19-78BD936913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596" y="45426"/>
            <a:ext cx="9382557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8135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30157</TotalTime>
  <Words>2391</Words>
  <Application>Microsoft Office PowerPoint</Application>
  <PresentationFormat>사용자 지정</PresentationFormat>
  <Paragraphs>630</Paragraphs>
  <Slides>60</Slides>
  <Notes>58</Notes>
  <HiddenSlides>0</HiddenSlides>
  <MMClips>0</MMClips>
  <ScaleCrop>false</ScaleCrop>
  <HeadingPairs>
    <vt:vector size="6" baseType="variant">
      <vt:variant>
        <vt:lpstr>사용한 글꼴</vt:lpstr>
      </vt:variant>
      <vt:variant>
        <vt:i4>15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60</vt:i4>
      </vt:variant>
    </vt:vector>
  </HeadingPairs>
  <TitlesOfParts>
    <vt:vector size="76" baseType="lpstr">
      <vt:lpstr>G마켓 산스 TTF Bold</vt:lpstr>
      <vt:lpstr>HY견명조</vt:lpstr>
      <vt:lpstr>맑은 고딕</vt:lpstr>
      <vt:lpstr>배달의민족 연성</vt:lpstr>
      <vt:lpstr>에스코어 드림 3 Light</vt:lpstr>
      <vt:lpstr>에스코어 드림 4 Regular</vt:lpstr>
      <vt:lpstr>에스코어 드림 5 Medium</vt:lpstr>
      <vt:lpstr>에스코어 드림 6 Bold</vt:lpstr>
      <vt:lpstr>에스코어 드림 7 ExtraBold</vt:lpstr>
      <vt:lpstr>에스코어 드림 8 Heavy</vt:lpstr>
      <vt:lpstr>에스코어 드림 9 Black</vt:lpstr>
      <vt:lpstr>카페24 빛나는별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배상범</dc:creator>
  <cp:lastModifiedBy>DEE141</cp:lastModifiedBy>
  <cp:revision>1318</cp:revision>
  <cp:lastPrinted>2024-05-28T07:47:55Z</cp:lastPrinted>
  <dcterms:created xsi:type="dcterms:W3CDTF">2024-01-23T04:16:35Z</dcterms:created>
  <dcterms:modified xsi:type="dcterms:W3CDTF">2026-06-30T05:01:49Z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Fasoo_Trace_ID">
    <vt:lpwstr>eyJub2RlMSI6eyJkc2QiOiIwMTAwMDAwMDAwMDAyMjIyIiwibG9nVGltZSI6IjIwMjYtMDUtMjZUMDg6Mjk6MTlaIiwicElEIjoxLCJ0cmFjZUlkIjoiOEVGRjVFNkMzNTI2NDUxRkFCQzgzRDhENDA0ODY1MkIiLCJ1c2VyQ29kZSI6IjEyMTAwMDU0In0sIm5vZGUyIjp7ImRzZCI6IjAxMDAwMDAwMDAwMDIyMjIiLCJsb2dUaW1lIjoiMjAyNi0wNS0yN1QyMzo1MTo0NVoiLCJwSUQiOjEsInRyYWNlSWQiOiI2QzRENTNBRUYzRTA0QTAzOEMzMjcwMThDOTQ1NEFGRCIsInVzZXJDb2RlIjoiMTIxMDAwNTQifSwibm9kZTMiOnsiZHNkIjoiMDEwMDAwMDAwMDAwMjIyMiIsImxvZ1RpbWUiOiIyMDI2LTA2LTI2VDAwOjUxOjE5WiIsInBJRCI6MSwidHJhY2VJZCI6IjBGM0EzNjk0M0E0NDQ4ODI4M0NEMzNBOEM4NkM2Nzk3IiwidXNlckNvZGUiOiIxMjEwMDA1NCJ9LCJub2RlNCI6eyJkc2QiOiIwMTAwMDAwMDAwMDAyMjIyIiwibG9nVGltZSI6IjIwMjYtMDYtMjhUMjM6NDc6MThaIiwicElEIjoxLCJ0cmFjZUlkIjoiNTMwRjBGMkM4NzcyNEYwMkI5MjUxNDkxMjQzOEUwRkEiLCJ1c2VyQ29kZSI6IjEyMTAwMDU0In0sIm5vZGU1Ijp7ImRzZCI6IjAwMDAwMDAwMDAwMDAwMDAiLCJsb2dUaW1lIjoiMjAyNi0wNi0zMFQwNDo1MDo1OFoiLCJwSUQiOjIwNDgsInRyYWNlSWQiOiJGQkM2ODhERjUwNjU0NzdCQTQzOUY2QjBDQ0NCRjRBNCIsInVzZXJDb2RlIjoiMTIxMDAwNTQifSwibm9kZUNvdW50Ijo1LCJyb290VHJhY2VJZCI6IjhFRkY1RTZDMzUyNjQ1MUZBQkM4M0Q4RDQwNDg2NTJCIn0=</vt:lpwstr>
  </property>
</Properties>
</file>