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4" r:id="rId4"/>
    <p:sldId id="303" r:id="rId5"/>
    <p:sldId id="259" r:id="rId6"/>
    <p:sldId id="258" r:id="rId7"/>
    <p:sldId id="311" r:id="rId8"/>
    <p:sldId id="295" r:id="rId9"/>
    <p:sldId id="296" r:id="rId10"/>
    <p:sldId id="308" r:id="rId11"/>
    <p:sldId id="309" r:id="rId12"/>
    <p:sldId id="310" r:id="rId13"/>
    <p:sldId id="297" r:id="rId14"/>
    <p:sldId id="299" r:id="rId15"/>
    <p:sldId id="300" r:id="rId16"/>
    <p:sldId id="302" r:id="rId17"/>
    <p:sldId id="265" r:id="rId18"/>
    <p:sldId id="294" r:id="rId19"/>
    <p:sldId id="267" r:id="rId20"/>
    <p:sldId id="293" r:id="rId21"/>
    <p:sldId id="284" r:id="rId22"/>
    <p:sldId id="264" r:id="rId23"/>
    <p:sldId id="260" r:id="rId24"/>
    <p:sldId id="307" r:id="rId2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7434"/>
    <a:srgbClr val="007A37"/>
    <a:srgbClr val="FFFF57"/>
    <a:srgbClr val="FFFF85"/>
    <a:srgbClr val="EEEEEF"/>
    <a:srgbClr val="FFFEE5"/>
    <a:srgbClr val="380DB3"/>
    <a:srgbClr val="FFF33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8" autoAdjust="0"/>
    <p:restoredTop sz="94665" autoAdjust="0"/>
  </p:normalViewPr>
  <p:slideViewPr>
    <p:cSldViewPr snapToGrid="0">
      <p:cViewPr varScale="1">
        <p:scale>
          <a:sx n="76" d="100"/>
          <a:sy n="76" d="100"/>
        </p:scale>
        <p:origin x="15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0C3B-5F0F-4E54-B994-B6D268A8B67C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8AC0-2724-414C-A7B1-75F5189378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01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5E48-03DF-4A0B-BA16-6E0ADD8D73DA}" type="datetimeFigureOut">
              <a:rPr lang="ko-KR" altLang="en-US" smtClean="0"/>
              <a:t>2023-01-30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C7CA-582D-420D-8614-B3D9622D2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45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C7CA-582D-420D-8614-B3D9622D2EF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0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C7CA-582D-420D-8614-B3D9622D2EF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33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C7CA-582D-420D-8614-B3D9622D2EF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12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" y="-397"/>
            <a:ext cx="6858594" cy="91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6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45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flipV="1">
            <a:off x="0" y="1044669"/>
            <a:ext cx="6858000" cy="930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1395" y="8810676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spc="-50" dirty="0">
              <a:solidFill>
                <a:schemeClr val="tx1">
                  <a:lumMod val="95000"/>
                  <a:lumOff val="5000"/>
                </a:schemeClr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4887" y="8808532"/>
            <a:ext cx="573477" cy="1704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34" y="8731413"/>
            <a:ext cx="628306" cy="328662"/>
          </a:xfrm>
        </p:spPr>
        <p:txBody>
          <a:bodyPr/>
          <a:lstStyle>
            <a:lvl1pPr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fld id="{9E490C48-7E9F-4AF8-AE9E-2FCC4034A0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20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99150" y="8810676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spc="-50" dirty="0">
              <a:solidFill>
                <a:schemeClr val="tx1">
                  <a:lumMod val="95000"/>
                  <a:lumOff val="5000"/>
                </a:schemeClr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56" y="8808532"/>
            <a:ext cx="573477" cy="17049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5626" y="8731413"/>
            <a:ext cx="628306" cy="328662"/>
          </a:xfrm>
        </p:spPr>
        <p:txBody>
          <a:bodyPr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fld id="{9E490C48-7E9F-4AF8-AE9E-2FCC4034A0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0" y="1044669"/>
            <a:ext cx="6858000" cy="930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0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99150" y="8810676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spc="-50" dirty="0">
              <a:solidFill>
                <a:schemeClr val="tx1">
                  <a:lumMod val="95000"/>
                  <a:lumOff val="5000"/>
                </a:schemeClr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56" y="8808532"/>
            <a:ext cx="573477" cy="1704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5626" y="8731413"/>
            <a:ext cx="628306" cy="328662"/>
          </a:xfrm>
        </p:spPr>
        <p:txBody>
          <a:bodyPr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defRPr>
            </a:lvl1pPr>
          </a:lstStyle>
          <a:p>
            <a:fld id="{9E490C48-7E9F-4AF8-AE9E-2FCC4034A0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45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16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2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0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8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7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2C80-1692-430E-A201-8066C999D6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9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8.png"/><Relationship Id="rId7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9.png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s.or.kr/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hyperlink" Target="http://www.meritzfir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5" y="8784934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dirty="0" smtClean="0">
                <a:solidFill>
                  <a:schemeClr val="bg1"/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dirty="0">
              <a:solidFill>
                <a:schemeClr val="bg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3291" y="8784934"/>
            <a:ext cx="122632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제작 </a:t>
            </a:r>
            <a:r>
              <a:rPr lang="en-US" altLang="ko-KR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GA</a:t>
            </a:r>
            <a:r>
              <a:rPr lang="ko-KR" altLang="en-US" sz="90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지원센터</a:t>
            </a:r>
            <a:endParaRPr lang="ko-KR" altLang="en-US" sz="900" dirty="0">
              <a:solidFill>
                <a:schemeClr val="bg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729819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spc="-8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업계최저가</a:t>
            </a:r>
            <a:r>
              <a:rPr lang="en-US" altLang="ko-KR" sz="4200" spc="-8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r>
              <a:rPr lang="ko-KR" altLang="en-US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자</a:t>
            </a:r>
            <a:r>
              <a:rPr lang="en-US" altLang="ko-KR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.</a:t>
            </a:r>
            <a:r>
              <a:rPr lang="ko-KR" altLang="en-US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부</a:t>
            </a:r>
            <a:r>
              <a:rPr lang="en-US" altLang="ko-KR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.</a:t>
            </a:r>
            <a:r>
              <a:rPr lang="ko-KR" altLang="en-US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상 </a:t>
            </a:r>
            <a:r>
              <a:rPr lang="en-US" altLang="ko-KR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30</a:t>
            </a:r>
            <a:r>
              <a:rPr lang="ko-KR" altLang="en-US" sz="4200" spc="-8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만</a:t>
            </a:r>
            <a:endParaRPr lang="en-US" altLang="ko-KR" sz="4200" spc="-8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" y="1281207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 err="1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메리츠가</a:t>
            </a:r>
            <a:r>
              <a:rPr lang="ko-KR" altLang="en-US" sz="2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6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특히 더 싸요</a:t>
            </a:r>
            <a:endParaRPr lang="en-US" altLang="ko-KR" sz="26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353416" y="5702611"/>
            <a:ext cx="6193748" cy="2822079"/>
            <a:chOff x="353416" y="5702611"/>
            <a:chExt cx="6193748" cy="2822079"/>
          </a:xfrm>
        </p:grpSpPr>
        <p:sp>
          <p:nvSpPr>
            <p:cNvPr id="49" name="직사각형 48"/>
            <p:cNvSpPr/>
            <p:nvPr/>
          </p:nvSpPr>
          <p:spPr>
            <a:xfrm>
              <a:off x="353416" y="5781737"/>
              <a:ext cx="1296964" cy="4214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00331" y="7451236"/>
              <a:ext cx="1255978" cy="107345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90399" y="7519244"/>
              <a:ext cx="1253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메리츠</a:t>
              </a:r>
              <a:endParaRPr lang="ko-KR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67645" y="6883985"/>
              <a:ext cx="15659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r>
                <a:rPr lang="en-US" altLang="ko-KR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,591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682578" y="6736134"/>
              <a:ext cx="1255978" cy="1788556"/>
            </a:xfrm>
            <a:prstGeom prst="rect">
              <a:avLst/>
            </a:prstGeom>
            <a:solidFill>
              <a:srgbClr val="FFEE58"/>
            </a:solidFill>
            <a:ln>
              <a:solidFill>
                <a:srgbClr val="FFE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632365" y="6766941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</a:t>
              </a:r>
              <a:r>
                <a:rPr lang="ko-KR" altLang="en-US" sz="20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srgbClr val="843C0C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3595562" y="6241292"/>
              <a:ext cx="1430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,816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2321214" y="6191322"/>
              <a:ext cx="1255978" cy="2333368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380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271000" y="6236167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FFC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</a:t>
              </a:r>
              <a:r>
                <a:rPr lang="ko-KR" altLang="en-US" sz="2000" dirty="0" smtClean="0">
                  <a:solidFill>
                    <a:srgbClr val="FFC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2108023" y="5702611"/>
              <a:ext cx="16268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00206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,000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035504" y="7033422"/>
              <a:ext cx="1255978" cy="1491267"/>
            </a:xfrm>
            <a:prstGeom prst="rect">
              <a:avLst/>
            </a:prstGeom>
            <a:solidFill>
              <a:srgbClr val="007A37"/>
            </a:solidFill>
            <a:ln>
              <a:solidFill>
                <a:srgbClr val="007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4985291" y="7053679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B</a:t>
              </a:r>
              <a:r>
                <a:rPr lang="ko-KR" altLang="en-US" sz="2000" dirty="0" smtClean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948488" y="6581437"/>
              <a:ext cx="1430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007A3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,708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8" name="직선 연결선 77"/>
            <p:cNvCxnSpPr/>
            <p:nvPr/>
          </p:nvCxnSpPr>
          <p:spPr>
            <a:xfrm>
              <a:off x="567645" y="7453789"/>
              <a:ext cx="597951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217" y="7736855"/>
              <a:ext cx="1512000" cy="730712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68187" y="5837492"/>
              <a:ext cx="1563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45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 </a:t>
              </a:r>
              <a:r>
                <a:rPr lang="ko-KR" altLang="en-US" sz="16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여자</a:t>
              </a:r>
              <a:endParaRPr lang="ko-KR" altLang="en-US" sz="16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356838" y="5663001"/>
            <a:ext cx="6188926" cy="2861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353416" y="2687469"/>
            <a:ext cx="6192348" cy="2861689"/>
            <a:chOff x="353416" y="2687469"/>
            <a:chExt cx="6192348" cy="2861689"/>
          </a:xfrm>
        </p:grpSpPr>
        <p:sp>
          <p:nvSpPr>
            <p:cNvPr id="83" name="직사각형 82"/>
            <p:cNvSpPr/>
            <p:nvPr/>
          </p:nvSpPr>
          <p:spPr>
            <a:xfrm>
              <a:off x="353416" y="2806205"/>
              <a:ext cx="1296964" cy="4214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700331" y="4497440"/>
              <a:ext cx="1255978" cy="105171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690399" y="4543712"/>
              <a:ext cx="12532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메리츠</a:t>
              </a:r>
              <a:endParaRPr lang="ko-KR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567645" y="3908453"/>
              <a:ext cx="15659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en-US" altLang="ko-KR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,370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3682578" y="3760602"/>
              <a:ext cx="1255978" cy="1788556"/>
            </a:xfrm>
            <a:prstGeom prst="rect">
              <a:avLst/>
            </a:prstGeom>
            <a:solidFill>
              <a:srgbClr val="FFEE58"/>
            </a:solidFill>
            <a:ln>
              <a:solidFill>
                <a:srgbClr val="FFE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632365" y="3791409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</a:t>
              </a:r>
              <a:r>
                <a:rPr lang="ko-KR" altLang="en-US" sz="20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srgbClr val="843C0C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595562" y="3265760"/>
              <a:ext cx="1430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843C0C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7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,308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2321214" y="3215790"/>
              <a:ext cx="1255978" cy="2333368"/>
            </a:xfrm>
            <a:prstGeom prst="rect">
              <a:avLst/>
            </a:prstGeom>
            <a:solidFill>
              <a:srgbClr val="007633"/>
            </a:solidFill>
            <a:ln>
              <a:solidFill>
                <a:srgbClr val="007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2271000" y="3260635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B</a:t>
              </a:r>
              <a:r>
                <a:rPr lang="ko-KR" altLang="en-US" sz="20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2108023" y="2727079"/>
              <a:ext cx="16268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007633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7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,968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5035504" y="4057890"/>
              <a:ext cx="1255978" cy="1491267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4985291" y="4078147"/>
              <a:ext cx="13564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rgbClr val="FFC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</a:t>
              </a:r>
              <a:r>
                <a:rPr lang="ko-KR" altLang="en-US" sz="2000" dirty="0" smtClean="0">
                  <a:solidFill>
                    <a:srgbClr val="FFC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</a:t>
              </a:r>
              <a:endParaRPr lang="ko-KR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948488" y="3605905"/>
              <a:ext cx="1430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00206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6</a:t>
              </a:r>
              <a:r>
                <a: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,933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938" y="4752204"/>
              <a:ext cx="1512000" cy="70126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68187" y="2861960"/>
              <a:ext cx="1563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45</a:t>
              </a:r>
              <a:r>
                <a:rPr lang="ko-KR" altLang="en-US" sz="16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 </a:t>
              </a:r>
              <a:r>
                <a:rPr lang="ko-KR" altLang="en-US" sz="16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남자</a:t>
              </a:r>
              <a:endParaRPr lang="ko-KR" altLang="en-US" sz="16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356838" y="2687469"/>
              <a:ext cx="6188926" cy="28616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직선 연결선 98"/>
            <p:cNvCxnSpPr/>
            <p:nvPr/>
          </p:nvCxnSpPr>
          <p:spPr>
            <a:xfrm>
              <a:off x="555094" y="4514544"/>
              <a:ext cx="5979519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099405" y="8537626"/>
            <a:ext cx="5564345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A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(1-2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급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/(3-4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급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/(5-14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급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50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 C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(1-3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급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/(4-14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급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 </a:t>
            </a:r>
            <a:endParaRPr lang="ko-KR" altLang="en-US" sz="9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02229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02229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103" name="그룹 102"/>
          <p:cNvGrpSpPr/>
          <p:nvPr/>
        </p:nvGrpSpPr>
        <p:grpSpPr>
          <a:xfrm>
            <a:off x="-14435" y="-3531"/>
            <a:ext cx="323165" cy="1044002"/>
            <a:chOff x="6540935" y="-3531"/>
            <a:chExt cx="323165" cy="1044002"/>
          </a:xfrm>
        </p:grpSpPr>
        <p:sp>
          <p:nvSpPr>
            <p:cNvPr id="104" name="직사각형 103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106" name="그림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6" y="286950"/>
            <a:ext cx="1437165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729819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6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업계최저가</a:t>
            </a:r>
            <a:r>
              <a:rPr lang="en-US" altLang="ko-KR" sz="46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r>
              <a:rPr lang="ko-KR" altLang="en-US" sz="4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비용담보</a:t>
            </a:r>
            <a:endParaRPr lang="en-US" altLang="ko-KR" sz="460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" y="1281207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 err="1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메리츠가</a:t>
            </a:r>
            <a:r>
              <a:rPr lang="ko-KR" altLang="en-US" sz="2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6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특히 더 싸요</a:t>
            </a:r>
            <a:endParaRPr lang="en-US" altLang="ko-KR" sz="26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53416" y="5781737"/>
            <a:ext cx="1296964" cy="42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00331" y="7231574"/>
            <a:ext cx="1255978" cy="12931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90399" y="7519244"/>
            <a:ext cx="125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메리츠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67645" y="6648399"/>
            <a:ext cx="156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8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,206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682578" y="6736134"/>
            <a:ext cx="1255978" cy="1788556"/>
          </a:xfrm>
          <a:prstGeom prst="rect">
            <a:avLst/>
          </a:prstGeom>
          <a:solidFill>
            <a:srgbClr val="FFEE58"/>
          </a:solidFill>
          <a:ln>
            <a:solidFill>
              <a:srgbClr val="FFE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632365" y="6766941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</a:t>
            </a:r>
            <a:r>
              <a:rPr lang="ko-KR" altLang="en-US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843C0C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595562" y="6241292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,462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321214" y="6191322"/>
            <a:ext cx="1255978" cy="2333368"/>
          </a:xfrm>
          <a:prstGeom prst="rect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271000" y="6236167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108023" y="5702611"/>
            <a:ext cx="162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7A3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10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,894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035504" y="7033422"/>
            <a:ext cx="1255978" cy="149126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985291" y="7301166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</a:t>
            </a:r>
            <a:r>
              <a:rPr lang="ko-KR" altLang="en-US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948488" y="6581437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,427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555094" y="7231574"/>
            <a:ext cx="597951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그림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39" y="7664628"/>
            <a:ext cx="1512000" cy="75682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68187" y="5837492"/>
            <a:ext cx="156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45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 </a:t>
            </a:r>
            <a:r>
              <a:rPr lang="ko-KR" altLang="en-US" sz="1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여자</a:t>
            </a:r>
            <a:endParaRPr lang="ko-KR" altLang="en-US" sz="1600" dirty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56838" y="5663001"/>
            <a:ext cx="6188926" cy="2861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53416" y="2806205"/>
            <a:ext cx="1296964" cy="42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00331" y="4287135"/>
            <a:ext cx="1255978" cy="126202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0399" y="4352777"/>
            <a:ext cx="125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메리츠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67645" y="3719884"/>
            <a:ext cx="156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10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,004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3682578" y="3760602"/>
            <a:ext cx="1255978" cy="1788556"/>
          </a:xfrm>
          <a:prstGeom prst="rect">
            <a:avLst/>
          </a:prstGeom>
          <a:solidFill>
            <a:srgbClr val="FFEE58"/>
          </a:solidFill>
          <a:ln>
            <a:solidFill>
              <a:srgbClr val="FFE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632365" y="3791409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</a:t>
            </a:r>
            <a:r>
              <a:rPr lang="ko-KR" altLang="en-US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843C0C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3595562" y="3265760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12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,001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321214" y="3215790"/>
            <a:ext cx="1255978" cy="2333368"/>
          </a:xfrm>
          <a:prstGeom prst="rect">
            <a:avLst/>
          </a:prstGeom>
          <a:solidFill>
            <a:srgbClr val="007633"/>
          </a:solidFill>
          <a:ln>
            <a:solidFill>
              <a:srgbClr val="007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271000" y="3260635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B</a:t>
            </a:r>
            <a:r>
              <a:rPr lang="ko-KR" altLang="en-US" sz="20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2108023" y="2727079"/>
            <a:ext cx="162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7633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15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,259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035504" y="4057890"/>
            <a:ext cx="1255978" cy="149126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985291" y="4314016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</a:t>
            </a:r>
            <a:r>
              <a:rPr lang="ko-KR" altLang="en-US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948488" y="3605905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11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,433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89" y="4750780"/>
            <a:ext cx="1510931" cy="69965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68187" y="2861960"/>
            <a:ext cx="156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45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 </a:t>
            </a:r>
            <a:r>
              <a:rPr lang="ko-KR" altLang="en-US" sz="1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남자</a:t>
            </a:r>
            <a:endParaRPr lang="ko-KR" altLang="en-US" sz="1600" dirty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56838" y="2687469"/>
            <a:ext cx="6188926" cy="2861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81" name="직선 연결선 80"/>
          <p:cNvCxnSpPr/>
          <p:nvPr/>
        </p:nvCxnSpPr>
        <p:spPr>
          <a:xfrm>
            <a:off x="555094" y="4288913"/>
            <a:ext cx="597951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6683" y="8537626"/>
            <a:ext cx="6377067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교사처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억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교사처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(6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주미만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5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대물벌금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벌금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변호사선임비용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자부상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30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스코어링제외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endParaRPr lang="ko-KR" altLang="en-US" sz="9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24437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443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" y="286950"/>
            <a:ext cx="1437165" cy="507600"/>
          </a:xfrm>
          <a:prstGeom prst="rect">
            <a:avLst/>
          </a:prstGeom>
        </p:spPr>
      </p:pic>
      <p:grpSp>
        <p:nvGrpSpPr>
          <p:cNvPr id="86" name="그룹 85"/>
          <p:cNvGrpSpPr/>
          <p:nvPr/>
        </p:nvGrpSpPr>
        <p:grpSpPr>
          <a:xfrm>
            <a:off x="6545327" y="-3531"/>
            <a:ext cx="330805" cy="1044002"/>
            <a:chOff x="6545327" y="-3531"/>
            <a:chExt cx="330805" cy="1044002"/>
          </a:xfrm>
        </p:grpSpPr>
        <p:sp>
          <p:nvSpPr>
            <p:cNvPr id="87" name="직사각형 86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5400000">
              <a:off x="6192549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6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2229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2229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-14435" y="-3531"/>
            <a:ext cx="323165" cy="1044002"/>
            <a:chOff x="6540935" y="-3531"/>
            <a:chExt cx="323165" cy="1044002"/>
          </a:xfrm>
        </p:grpSpPr>
        <p:sp>
          <p:nvSpPr>
            <p:cNvPr id="43" name="직사각형 42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6" y="286950"/>
            <a:ext cx="1437165" cy="50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29819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6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업계최저가</a:t>
            </a:r>
            <a:r>
              <a:rPr lang="en-US" altLang="ko-KR" sz="46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r>
              <a:rPr lang="ko-KR" altLang="en-US" sz="4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상해담보</a:t>
            </a:r>
            <a:endParaRPr lang="en-US" altLang="ko-KR" sz="460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281207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메리츠가 </a:t>
            </a:r>
            <a:r>
              <a:rPr lang="ko-KR" altLang="en-US" sz="26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특히 더 싸요</a:t>
            </a:r>
            <a:endParaRPr lang="en-US" altLang="ko-KR" sz="26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3416" y="5676230"/>
            <a:ext cx="1296964" cy="42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0331" y="7126067"/>
            <a:ext cx="1255978" cy="12931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0399" y="7413737"/>
            <a:ext cx="125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메리츠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7645" y="6542892"/>
            <a:ext cx="156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15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,981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682578" y="6630627"/>
            <a:ext cx="1255978" cy="1788556"/>
          </a:xfrm>
          <a:prstGeom prst="rect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32365" y="6661434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B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95562" y="6135785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7A3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18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,064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321214" y="6085815"/>
            <a:ext cx="1255978" cy="23333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271000" y="6130660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</a:t>
            </a:r>
            <a:r>
              <a:rPr lang="ko-KR" altLang="en-US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08023" y="5597104"/>
            <a:ext cx="162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18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,410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35504" y="6963345"/>
            <a:ext cx="1255978" cy="1455838"/>
          </a:xfrm>
          <a:prstGeom prst="rect">
            <a:avLst/>
          </a:prstGeom>
          <a:solidFill>
            <a:srgbClr val="FFEE58"/>
          </a:solidFill>
          <a:ln>
            <a:solidFill>
              <a:srgbClr val="FFE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85291" y="7159858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</a:t>
            </a:r>
            <a:r>
              <a:rPr lang="ko-KR" altLang="en-US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843C0C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948488" y="6498585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16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,860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55094" y="7126067"/>
            <a:ext cx="597951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55" y="7625801"/>
            <a:ext cx="1527295" cy="7168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8187" y="5731985"/>
            <a:ext cx="156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45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 </a:t>
            </a:r>
            <a:r>
              <a:rPr lang="ko-KR" altLang="en-US" sz="1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남자</a:t>
            </a:r>
            <a:endParaRPr lang="ko-KR" altLang="en-US" sz="1600" dirty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56838" y="5557494"/>
            <a:ext cx="6188926" cy="2861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53416" y="2700698"/>
            <a:ext cx="1296964" cy="42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00331" y="4181628"/>
            <a:ext cx="1255978" cy="126202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90399" y="4247270"/>
            <a:ext cx="125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메리츠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67645" y="3614377"/>
            <a:ext cx="156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13</a:t>
            </a:r>
            <a:r>
              <a:rPr lang="en-US" altLang="ko-KR" sz="2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,205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682578" y="3655095"/>
            <a:ext cx="1255978" cy="17885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632365" y="3685902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</a:t>
            </a:r>
            <a:r>
              <a:rPr lang="ko-KR" altLang="en-US" sz="2000" dirty="0" smtClean="0">
                <a:solidFill>
                  <a:srgbClr val="FFC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595562" y="3160253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15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,278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21214" y="3110283"/>
            <a:ext cx="1255978" cy="2333368"/>
          </a:xfrm>
          <a:prstGeom prst="rect">
            <a:avLst/>
          </a:prstGeom>
          <a:solidFill>
            <a:srgbClr val="FFEE58"/>
          </a:solidFill>
          <a:ln>
            <a:solidFill>
              <a:srgbClr val="FFE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271000" y="3155128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</a:t>
            </a:r>
            <a:r>
              <a:rPr lang="ko-KR" altLang="en-US" sz="20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rgbClr val="843C0C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108023" y="2621572"/>
            <a:ext cx="162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843C0C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15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,734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035504" y="3952383"/>
            <a:ext cx="1255978" cy="1491267"/>
          </a:xfrm>
          <a:prstGeom prst="rect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985291" y="3972640"/>
            <a:ext cx="135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B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948488" y="3500398"/>
            <a:ext cx="1430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7A3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14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,782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원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8187" y="2756453"/>
            <a:ext cx="156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45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 </a:t>
            </a:r>
            <a:r>
              <a:rPr lang="ko-KR" altLang="en-US" sz="16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여자</a:t>
            </a:r>
            <a:endParaRPr lang="ko-KR" altLang="en-US" sz="1600" dirty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56838" y="2581962"/>
            <a:ext cx="6188926" cy="28616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50" name="직선 연결선 49"/>
          <p:cNvCxnSpPr/>
          <p:nvPr/>
        </p:nvCxnSpPr>
        <p:spPr>
          <a:xfrm>
            <a:off x="555094" y="4183406"/>
            <a:ext cx="5979519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0115" y="8444930"/>
            <a:ext cx="62536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간편플랜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20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 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골절진단비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50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골절수술비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</a:t>
            </a:r>
          </a:p>
          <a:p>
            <a:pPr algn="r"/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90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대골절진단비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수술비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각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상해 일당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상급종합일당 각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중환자일당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깁스치료비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자부상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30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상해수술비 </a:t>
            </a:r>
            <a:r>
              <a:rPr lang="en-US" altLang="ko-KR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9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77" y="4590354"/>
            <a:ext cx="1512000" cy="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350652" y="5633603"/>
            <a:ext cx="6051241" cy="400110"/>
            <a:chOff x="265496" y="2485031"/>
            <a:chExt cx="6051241" cy="400110"/>
          </a:xfrm>
        </p:grpSpPr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79" name="직사각형 78"/>
            <p:cNvSpPr/>
            <p:nvPr/>
          </p:nvSpPr>
          <p:spPr>
            <a:xfrm>
              <a:off x="649801" y="2485031"/>
              <a:ext cx="5666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불송치</a:t>
              </a:r>
              <a:r>
                <a:rPr lang="en-US" altLang="ko-KR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, </a:t>
              </a:r>
              <a:r>
                <a:rPr lang="ko-KR" altLang="en-US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불기소</a:t>
              </a:r>
              <a:r>
                <a:rPr lang="en-US" altLang="ko-KR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, </a:t>
              </a:r>
              <a:r>
                <a:rPr lang="ko-KR" altLang="en-US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약식기소 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변호사선임비용 사용가능</a:t>
              </a:r>
              <a:endParaRPr lang="ko-KR" altLang="en-US" sz="20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0" y="1808470"/>
            <a:ext cx="685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9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변호사 즉시선임</a:t>
            </a:r>
            <a:r>
              <a:rPr lang="ko-KR" altLang="en-US" sz="36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으로 보장확대</a:t>
            </a:r>
            <a:endParaRPr lang="en-US" altLang="ko-KR" sz="3600" spc="-9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2979" y="1307418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경찰조사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단계부터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95758" y="2632167"/>
            <a:ext cx="6300000" cy="2895898"/>
            <a:chOff x="295758" y="2622642"/>
            <a:chExt cx="6300000" cy="2895898"/>
          </a:xfrm>
        </p:grpSpPr>
        <p:sp>
          <p:nvSpPr>
            <p:cNvPr id="33" name="직사각형 32"/>
            <p:cNvSpPr/>
            <p:nvPr/>
          </p:nvSpPr>
          <p:spPr>
            <a:xfrm>
              <a:off x="295758" y="2625431"/>
              <a:ext cx="6300000" cy="454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5758" y="2656412"/>
              <a:ext cx="6299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더 좋아진 변호사선임비용</a:t>
              </a:r>
              <a:endParaRPr lang="en-US" altLang="ko-KR" sz="20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95758" y="2622642"/>
              <a:ext cx="6300000" cy="289589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41314" y="3288847"/>
              <a:ext cx="2522138" cy="2005560"/>
              <a:chOff x="538562" y="3254122"/>
              <a:chExt cx="2522138" cy="2005560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538562" y="3254122"/>
                <a:ext cx="2440322" cy="431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538562" y="3254122"/>
                <a:ext cx="521888" cy="431941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prstClr val="white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1</a:t>
                </a:r>
              </a:p>
            </p:txBody>
          </p:sp>
          <p:sp>
            <p:nvSpPr>
              <p:cNvPr id="135" name="직사각형 134"/>
              <p:cNvSpPr/>
              <p:nvPr/>
            </p:nvSpPr>
            <p:spPr>
              <a:xfrm>
                <a:off x="544879" y="3780303"/>
                <a:ext cx="2440322" cy="431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직사각형 135"/>
              <p:cNvSpPr/>
              <p:nvPr/>
            </p:nvSpPr>
            <p:spPr>
              <a:xfrm>
                <a:off x="544879" y="3780303"/>
                <a:ext cx="521888" cy="431941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prstClr val="white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2</a:t>
                </a:r>
                <a:endParaRPr lang="ko-KR" altLang="en-US" dirty="0">
                  <a:solidFill>
                    <a:prstClr val="white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544879" y="4306483"/>
                <a:ext cx="2440322" cy="953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44879" y="4306483"/>
                <a:ext cx="521888" cy="953199"/>
              </a:xfrm>
              <a:prstGeom prst="rect">
                <a:avLst/>
              </a:prstGeom>
              <a:solidFill>
                <a:srgbClr val="262626"/>
              </a:soli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prstClr val="white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3</a:t>
                </a:r>
                <a:endParaRPr lang="ko-KR" altLang="en-US" dirty="0">
                  <a:solidFill>
                    <a:prstClr val="white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111139" y="3281700"/>
                <a:ext cx="194956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구속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111139" y="3805553"/>
                <a:ext cx="194956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공소제기</a:t>
                </a:r>
                <a:r>
                  <a:rPr lang="en-US" altLang="ko-KR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(=</a:t>
                </a:r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기소</a:t>
                </a:r>
                <a:r>
                  <a:rPr lang="en-US" altLang="ko-KR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)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111139" y="4452438"/>
                <a:ext cx="194956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약식기소 후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  <a:p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정식재판 청구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099379" y="3177975"/>
              <a:ext cx="3373709" cy="2210502"/>
              <a:chOff x="3099379" y="3177975"/>
              <a:chExt cx="3373709" cy="2210502"/>
            </a:xfrm>
          </p:grpSpPr>
          <p:sp>
            <p:nvSpPr>
              <p:cNvPr id="150" name="직사각형 149"/>
              <p:cNvSpPr/>
              <p:nvPr/>
            </p:nvSpPr>
            <p:spPr>
              <a:xfrm>
                <a:off x="3557987" y="3177975"/>
                <a:ext cx="2915101" cy="2210502"/>
              </a:xfrm>
              <a:prstGeom prst="rect">
                <a:avLst/>
              </a:prstGeom>
              <a:solidFill>
                <a:srgbClr val="FFFEE5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3115358" y="3177975"/>
                <a:ext cx="499102" cy="221050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3723408" y="3282497"/>
                <a:ext cx="2651958" cy="2011910"/>
                <a:chOff x="3723408" y="3282497"/>
                <a:chExt cx="2651958" cy="1484303"/>
              </a:xfrm>
            </p:grpSpPr>
            <p:sp>
              <p:nvSpPr>
                <p:cNvPr id="107" name="직사각형 106"/>
                <p:cNvSpPr/>
                <p:nvPr/>
              </p:nvSpPr>
              <p:spPr>
                <a:xfrm>
                  <a:off x="3846910" y="3282497"/>
                  <a:ext cx="2522138" cy="4319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직사각형 107"/>
                <p:cNvSpPr/>
                <p:nvPr/>
              </p:nvSpPr>
              <p:spPr>
                <a:xfrm>
                  <a:off x="3725146" y="3282497"/>
                  <a:ext cx="521888" cy="43194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prstClr val="white"/>
                      </a:solidFill>
                      <a:latin typeface="나눔스퀘어 네오 Bold" panose="00000800000000000000" pitchFamily="2" charset="-127"/>
                      <a:ea typeface="나눔스퀘어 네오 Bold" panose="00000800000000000000" pitchFamily="2" charset="-127"/>
                    </a:rPr>
                    <a:t>4</a:t>
                  </a:r>
                  <a:endParaRPr lang="ko-KR" altLang="en-US" dirty="0">
                    <a:solidFill>
                      <a:prstClr val="white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27" name="직사각형 126"/>
                <p:cNvSpPr/>
                <p:nvPr/>
              </p:nvSpPr>
              <p:spPr>
                <a:xfrm>
                  <a:off x="3845172" y="3808678"/>
                  <a:ext cx="2522138" cy="4319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직사각형 129"/>
                <p:cNvSpPr/>
                <p:nvPr/>
              </p:nvSpPr>
              <p:spPr>
                <a:xfrm>
                  <a:off x="3723408" y="3808678"/>
                  <a:ext cx="521888" cy="43194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prstClr val="white"/>
                      </a:solidFill>
                      <a:latin typeface="나눔스퀘어 네오 Bold" panose="00000800000000000000" pitchFamily="2" charset="-127"/>
                      <a:ea typeface="나눔스퀘어 네오 Bold" panose="00000800000000000000" pitchFamily="2" charset="-127"/>
                    </a:rPr>
                    <a:t>5</a:t>
                  </a:r>
                  <a:endParaRPr lang="ko-KR" altLang="en-US" dirty="0">
                    <a:solidFill>
                      <a:prstClr val="white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32" name="직사각형 131"/>
                <p:cNvSpPr/>
                <p:nvPr/>
              </p:nvSpPr>
              <p:spPr>
                <a:xfrm>
                  <a:off x="3853228" y="4334859"/>
                  <a:ext cx="2522138" cy="4319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직사각형 132"/>
                <p:cNvSpPr/>
                <p:nvPr/>
              </p:nvSpPr>
              <p:spPr>
                <a:xfrm>
                  <a:off x="3731464" y="4334859"/>
                  <a:ext cx="521888" cy="43194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prstClr val="white"/>
                      </a:solidFill>
                      <a:latin typeface="나눔스퀘어 네오 Bold" panose="00000800000000000000" pitchFamily="2" charset="-127"/>
                      <a:ea typeface="나눔스퀘어 네오 Bold" panose="00000800000000000000" pitchFamily="2" charset="-127"/>
                    </a:rPr>
                    <a:t>6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4920528" y="3382901"/>
                <a:ext cx="1452097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sz="2200" dirty="0" err="1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불송치</a:t>
                </a:r>
                <a:endParaRPr lang="en-US" altLang="ko-KR" sz="220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920528" y="4079232"/>
                <a:ext cx="1452097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sz="2200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불기소</a:t>
                </a:r>
                <a:endParaRPr lang="en-US" altLang="ko-KR" sz="220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4920528" y="4818679"/>
                <a:ext cx="1452097" cy="4308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ko-KR" altLang="en-US" sz="2200" dirty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약식기소</a:t>
                </a:r>
                <a:endParaRPr lang="en-US" altLang="ko-KR" sz="2200" dirty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099379" y="3340941"/>
                <a:ext cx="5250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err="1" smtClean="0">
                    <a:solidFill>
                      <a:srgbClr val="FFEF39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추가보</a:t>
                </a:r>
                <a:endParaRPr lang="en-US" altLang="ko-KR" sz="2000" dirty="0" smtClean="0">
                  <a:solidFill>
                    <a:srgbClr val="FFEF39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EF39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장</a:t>
                </a:r>
                <a:endParaRPr lang="en-US" altLang="ko-KR" sz="2000" dirty="0" smtClean="0">
                  <a:solidFill>
                    <a:srgbClr val="FFEF39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EF39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확</a:t>
                </a:r>
                <a:endParaRPr lang="en-US" altLang="ko-KR" sz="2000" dirty="0" smtClean="0">
                  <a:solidFill>
                    <a:srgbClr val="FFEF39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EF39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</a:t>
                </a:r>
                <a:endParaRPr lang="en-US" altLang="ko-KR" sz="2000" dirty="0" smtClean="0">
                  <a:solidFill>
                    <a:srgbClr val="FFEF39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8943" y="3448050"/>
                <a:ext cx="573194" cy="276714"/>
              </a:xfrm>
              <a:prstGeom prst="rect">
                <a:avLst/>
              </a:prstGeom>
            </p:spPr>
          </p:pic>
          <p:pic>
            <p:nvPicPr>
              <p:cNvPr id="154" name="그림 1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8943" y="4154394"/>
                <a:ext cx="573194" cy="276714"/>
              </a:xfrm>
              <a:prstGeom prst="rect">
                <a:avLst/>
              </a:prstGeom>
            </p:spPr>
          </p:pic>
          <p:pic>
            <p:nvPicPr>
              <p:cNvPr id="155" name="그림 1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8943" y="4874137"/>
                <a:ext cx="573194" cy="276714"/>
              </a:xfrm>
              <a:prstGeom prst="rect">
                <a:avLst/>
              </a:prstGeom>
            </p:spPr>
          </p:pic>
        </p:grpSp>
        <p:pic>
          <p:nvPicPr>
            <p:cNvPr id="153" name="그림 15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8601" y="4091998"/>
              <a:ext cx="397198" cy="393304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305068" y="6151952"/>
            <a:ext cx="6262411" cy="2495868"/>
            <a:chOff x="305068" y="6151952"/>
            <a:chExt cx="6262411" cy="2495868"/>
          </a:xfrm>
        </p:grpSpPr>
        <p:grpSp>
          <p:nvGrpSpPr>
            <p:cNvPr id="28" name="그룹 27"/>
            <p:cNvGrpSpPr/>
            <p:nvPr/>
          </p:nvGrpSpPr>
          <p:grpSpPr>
            <a:xfrm>
              <a:off x="1842202" y="6151952"/>
              <a:ext cx="1492248" cy="2493419"/>
              <a:chOff x="1784352" y="6151952"/>
              <a:chExt cx="1492248" cy="2493419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1784352" y="6314758"/>
                <a:ext cx="1492248" cy="2330613"/>
              </a:xfrm>
              <a:prstGeom prst="roundRect">
                <a:avLst>
                  <a:gd name="adj" fmla="val 11299"/>
                </a:avLst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모서리가 둥근 직사각형 80"/>
              <p:cNvSpPr/>
              <p:nvPr/>
            </p:nvSpPr>
            <p:spPr>
              <a:xfrm>
                <a:off x="1880987" y="6626980"/>
                <a:ext cx="1314218" cy="1019447"/>
              </a:xfrm>
              <a:prstGeom prst="roundRect">
                <a:avLst>
                  <a:gd name="adj" fmla="val 10170"/>
                </a:avLst>
              </a:prstGeom>
              <a:solidFill>
                <a:srgbClr val="FFFEE5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모서리가 둥근 직사각형 87"/>
              <p:cNvSpPr/>
              <p:nvPr/>
            </p:nvSpPr>
            <p:spPr>
              <a:xfrm>
                <a:off x="1873430" y="7749824"/>
                <a:ext cx="1314218" cy="822817"/>
              </a:xfrm>
              <a:prstGeom prst="roundRect">
                <a:avLst>
                  <a:gd name="adj" fmla="val 17960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89422" y="6981354"/>
                <a:ext cx="132422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dirty="0" err="1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불송치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033527" y="7991580"/>
                <a:ext cx="99402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송치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82397">
                <a:off x="1862450" y="6573319"/>
                <a:ext cx="455396" cy="219845"/>
              </a:xfrm>
              <a:prstGeom prst="rect">
                <a:avLst/>
              </a:prstGeom>
            </p:spPr>
          </p:pic>
          <p:sp>
            <p:nvSpPr>
              <p:cNvPr id="8" name="모서리가 둥근 직사각형 7"/>
              <p:cNvSpPr/>
              <p:nvPr/>
            </p:nvSpPr>
            <p:spPr>
              <a:xfrm>
                <a:off x="1939629" y="6153186"/>
                <a:ext cx="1188910" cy="366716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09823" y="6151952"/>
                <a:ext cx="1063760" cy="3539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700" dirty="0" smtClean="0">
                    <a:solidFill>
                      <a:srgbClr val="FFFF85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경찰</a:t>
                </a:r>
                <a:r>
                  <a:rPr lang="ko-KR" altLang="en-US" sz="1700" dirty="0" smtClean="0">
                    <a:solidFill>
                      <a:prstClr val="white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조사</a:t>
                </a:r>
                <a:endParaRPr lang="en-US" altLang="ko-KR" sz="17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3456738" y="6152288"/>
              <a:ext cx="1520864" cy="2493083"/>
              <a:chOff x="3412851" y="6152288"/>
              <a:chExt cx="1520864" cy="2493083"/>
            </a:xfrm>
          </p:grpSpPr>
          <p:sp>
            <p:nvSpPr>
              <p:cNvPr id="94" name="모서리가 둥근 직사각형 93"/>
              <p:cNvSpPr/>
              <p:nvPr/>
            </p:nvSpPr>
            <p:spPr>
              <a:xfrm>
                <a:off x="3435350" y="6314758"/>
                <a:ext cx="1472698" cy="2330613"/>
              </a:xfrm>
              <a:prstGeom prst="roundRect">
                <a:avLst>
                  <a:gd name="adj" fmla="val 11071"/>
                </a:avLst>
              </a:prstGeom>
              <a:solidFill>
                <a:schemeClr val="bg1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모서리가 둥근 직사각형 97"/>
              <p:cNvSpPr/>
              <p:nvPr/>
            </p:nvSpPr>
            <p:spPr>
              <a:xfrm>
                <a:off x="3520990" y="6590947"/>
                <a:ext cx="1317710" cy="670968"/>
              </a:xfrm>
              <a:prstGeom prst="roundRect">
                <a:avLst>
                  <a:gd name="adj" fmla="val 16723"/>
                </a:avLst>
              </a:prstGeom>
              <a:solidFill>
                <a:srgbClr val="FFFEE5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모서리가 둥근 직사각형 113"/>
              <p:cNvSpPr/>
              <p:nvPr/>
            </p:nvSpPr>
            <p:spPr>
              <a:xfrm>
                <a:off x="3520990" y="8094466"/>
                <a:ext cx="1317710" cy="478175"/>
              </a:xfrm>
              <a:prstGeom prst="roundRect">
                <a:avLst>
                  <a:gd name="adj" fmla="val 26042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모서리가 둥근 직사각형 161"/>
              <p:cNvSpPr/>
              <p:nvPr/>
            </p:nvSpPr>
            <p:spPr>
              <a:xfrm>
                <a:off x="3520990" y="7339093"/>
                <a:ext cx="1317710" cy="683687"/>
              </a:xfrm>
              <a:prstGeom prst="roundRect">
                <a:avLst>
                  <a:gd name="adj" fmla="val 16723"/>
                </a:avLst>
              </a:prstGeom>
              <a:solidFill>
                <a:srgbClr val="FFFEE5"/>
              </a:solidFill>
              <a:ln w="127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547286" y="6726376"/>
                <a:ext cx="126511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불기소</a:t>
                </a:r>
                <a:endParaRPr lang="en-US" altLang="ko-KR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pic>
            <p:nvPicPr>
              <p:cNvPr id="164" name="그림 1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82397">
                <a:off x="3457012" y="6559638"/>
                <a:ext cx="455396" cy="219845"/>
              </a:xfrm>
              <a:prstGeom prst="rect">
                <a:avLst/>
              </a:prstGeom>
            </p:spPr>
          </p:pic>
          <p:sp>
            <p:nvSpPr>
              <p:cNvPr id="165" name="TextBox 164"/>
              <p:cNvSpPr txBox="1"/>
              <p:nvPr/>
            </p:nvSpPr>
            <p:spPr>
              <a:xfrm>
                <a:off x="3412851" y="7504028"/>
                <a:ext cx="152086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약식기소</a:t>
                </a:r>
                <a:endParaRPr lang="en-US" altLang="ko-KR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708605" y="8159547"/>
                <a:ext cx="994021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기소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pic>
            <p:nvPicPr>
              <p:cNvPr id="93" name="그림 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182397">
                <a:off x="3478944" y="7316826"/>
                <a:ext cx="455396" cy="219845"/>
              </a:xfrm>
              <a:prstGeom prst="rect">
                <a:avLst/>
              </a:prstGeom>
            </p:spPr>
          </p:pic>
          <p:sp>
            <p:nvSpPr>
              <p:cNvPr id="99" name="모서리가 둥근 직사각형 98"/>
              <p:cNvSpPr/>
              <p:nvPr/>
            </p:nvSpPr>
            <p:spPr>
              <a:xfrm>
                <a:off x="3581856" y="6153522"/>
                <a:ext cx="1188910" cy="366716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652050" y="6152288"/>
                <a:ext cx="1063760" cy="3539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700" dirty="0" smtClean="0">
                    <a:solidFill>
                      <a:srgbClr val="FFFF85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검찰</a:t>
                </a:r>
                <a:r>
                  <a:rPr lang="ko-KR" altLang="en-US" sz="1700" dirty="0" smtClean="0">
                    <a:solidFill>
                      <a:prstClr val="white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조사</a:t>
                </a:r>
                <a:endParaRPr lang="en-US" altLang="ko-KR" sz="17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6"/>
            <a:srcRect b="18743"/>
            <a:stretch/>
          </p:blipFill>
          <p:spPr>
            <a:xfrm>
              <a:off x="2870044" y="8076172"/>
              <a:ext cx="516501" cy="57164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7"/>
            <a:srcRect b="26734"/>
            <a:stretch/>
          </p:blipFill>
          <p:spPr>
            <a:xfrm>
              <a:off x="4434992" y="8135753"/>
              <a:ext cx="563551" cy="512067"/>
            </a:xfrm>
            <a:prstGeom prst="rect">
              <a:avLst/>
            </a:prstGeom>
          </p:spPr>
        </p:pic>
        <p:grpSp>
          <p:nvGrpSpPr>
            <p:cNvPr id="29" name="그룹 28"/>
            <p:cNvGrpSpPr/>
            <p:nvPr/>
          </p:nvGrpSpPr>
          <p:grpSpPr>
            <a:xfrm>
              <a:off x="305068" y="6151952"/>
              <a:ext cx="1376746" cy="2493418"/>
              <a:chOff x="336550" y="6151952"/>
              <a:chExt cx="1376746" cy="2493418"/>
            </a:xfrm>
          </p:grpSpPr>
          <p:sp>
            <p:nvSpPr>
              <p:cNvPr id="157" name="모서리가 둥근 직사각형 156"/>
              <p:cNvSpPr/>
              <p:nvPr/>
            </p:nvSpPr>
            <p:spPr>
              <a:xfrm>
                <a:off x="336550" y="6314757"/>
                <a:ext cx="1376746" cy="2330613"/>
              </a:xfrm>
              <a:prstGeom prst="roundRect">
                <a:avLst>
                  <a:gd name="adj" fmla="val 11520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58396" y="6903473"/>
                <a:ext cx="1141804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12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대</a:t>
                </a:r>
                <a:endParaRPr lang="en-US" altLang="ko-KR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  <a:p>
                <a:pPr algn="ctr"/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중과실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58396" y="7503362"/>
                <a:ext cx="1141804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·</a:t>
                </a:r>
              </a:p>
              <a:p>
                <a:pPr algn="ctr"/>
                <a:r>
                  <a:rPr lang="ko-KR" altLang="en-US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사망</a:t>
                </a:r>
                <a:endParaRPr lang="en-US" altLang="ko-KR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grpSp>
            <p:nvGrpSpPr>
              <p:cNvPr id="112" name="그룹 111"/>
              <p:cNvGrpSpPr/>
              <p:nvPr/>
            </p:nvGrpSpPr>
            <p:grpSpPr>
              <a:xfrm>
                <a:off x="424118" y="6151952"/>
                <a:ext cx="1188910" cy="367950"/>
                <a:chOff x="1909890" y="6151952"/>
                <a:chExt cx="1188910" cy="367950"/>
              </a:xfrm>
            </p:grpSpPr>
            <p:sp>
              <p:nvSpPr>
                <p:cNvPr id="113" name="모서리가 둥근 직사각형 112"/>
                <p:cNvSpPr/>
                <p:nvPr/>
              </p:nvSpPr>
              <p:spPr>
                <a:xfrm>
                  <a:off x="1909890" y="6153186"/>
                  <a:ext cx="1188910" cy="3667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980084" y="6151952"/>
                  <a:ext cx="1063760" cy="3539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700" dirty="0" smtClean="0">
                      <a:solidFill>
                        <a:srgbClr val="FFFF85"/>
                      </a:solidFill>
                      <a:latin typeface="나눔스퀘어 네오 Heavy" panose="00000A00000000000000" pitchFamily="2" charset="-127"/>
                      <a:ea typeface="나눔스퀘어 네오 Heavy" panose="00000A00000000000000" pitchFamily="2" charset="-127"/>
                    </a:rPr>
                    <a:t>사고</a:t>
                  </a:r>
                  <a:r>
                    <a:rPr lang="ko-KR" altLang="en-US" sz="1700" dirty="0" smtClean="0">
                      <a:solidFill>
                        <a:prstClr val="white"/>
                      </a:solidFill>
                      <a:latin typeface="나눔스퀘어 네오 Heavy" panose="00000A00000000000000" pitchFamily="2" charset="-127"/>
                      <a:ea typeface="나눔스퀘어 네오 Heavy" panose="00000A00000000000000" pitchFamily="2" charset="-127"/>
                    </a:rPr>
                    <a:t>발생</a:t>
                  </a:r>
                  <a:endParaRPr lang="en-US" altLang="ko-KR" sz="1700" dirty="0" smtClean="0">
                    <a:solidFill>
                      <a:prstClr val="white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endParaRPr>
                </a:p>
              </p:txBody>
            </p:sp>
          </p:grpSp>
        </p:grpSp>
        <p:grpSp>
          <p:nvGrpSpPr>
            <p:cNvPr id="32" name="그룹 31"/>
            <p:cNvGrpSpPr/>
            <p:nvPr/>
          </p:nvGrpSpPr>
          <p:grpSpPr>
            <a:xfrm>
              <a:off x="5118941" y="6151952"/>
              <a:ext cx="1448538" cy="2493418"/>
              <a:chOff x="5118941" y="6151952"/>
              <a:chExt cx="1448538" cy="2493418"/>
            </a:xfrm>
          </p:grpSpPr>
          <p:sp>
            <p:nvSpPr>
              <p:cNvPr id="128" name="모서리가 둥근 직사각형 127"/>
              <p:cNvSpPr/>
              <p:nvPr/>
            </p:nvSpPr>
            <p:spPr>
              <a:xfrm>
                <a:off x="5118941" y="6314757"/>
                <a:ext cx="1448538" cy="2330613"/>
              </a:xfrm>
              <a:prstGeom prst="roundRect">
                <a:avLst>
                  <a:gd name="adj" fmla="val 11520"/>
                </a:avLst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모서리가 둥근 직사각형 121"/>
              <p:cNvSpPr/>
              <p:nvPr/>
            </p:nvSpPr>
            <p:spPr>
              <a:xfrm>
                <a:off x="5204219" y="7848063"/>
                <a:ext cx="1294414" cy="720000"/>
              </a:xfrm>
              <a:prstGeom prst="roundRect">
                <a:avLst>
                  <a:gd name="adj" fmla="val 13084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223135" y="8045189"/>
                <a:ext cx="127306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정식재판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grpSp>
            <p:nvGrpSpPr>
              <p:cNvPr id="118" name="그룹 117"/>
              <p:cNvGrpSpPr/>
              <p:nvPr/>
            </p:nvGrpSpPr>
            <p:grpSpPr>
              <a:xfrm>
                <a:off x="5248755" y="6151952"/>
                <a:ext cx="1188910" cy="367950"/>
                <a:chOff x="1935290" y="6151952"/>
                <a:chExt cx="1188910" cy="367950"/>
              </a:xfrm>
            </p:grpSpPr>
            <p:sp>
              <p:nvSpPr>
                <p:cNvPr id="121" name="모서리가 둥근 직사각형 120"/>
                <p:cNvSpPr/>
                <p:nvPr/>
              </p:nvSpPr>
              <p:spPr>
                <a:xfrm>
                  <a:off x="1935290" y="6153186"/>
                  <a:ext cx="1188910" cy="3667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005484" y="6151952"/>
                  <a:ext cx="1063760" cy="3539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700" dirty="0" smtClean="0">
                      <a:solidFill>
                        <a:srgbClr val="FFFF85"/>
                      </a:solidFill>
                      <a:latin typeface="나눔스퀘어 네오 Heavy" panose="00000A00000000000000" pitchFamily="2" charset="-127"/>
                      <a:ea typeface="나눔스퀘어 네오 Heavy" panose="00000A00000000000000" pitchFamily="2" charset="-127"/>
                    </a:rPr>
                    <a:t>법원</a:t>
                  </a:r>
                  <a:r>
                    <a:rPr lang="ko-KR" altLang="en-US" sz="1700" dirty="0" smtClean="0">
                      <a:solidFill>
                        <a:prstClr val="white"/>
                      </a:solidFill>
                      <a:latin typeface="나눔스퀘어 네오 Heavy" panose="00000A00000000000000" pitchFamily="2" charset="-127"/>
                      <a:ea typeface="나눔스퀘어 네오 Heavy" panose="00000A00000000000000" pitchFamily="2" charset="-127"/>
                    </a:rPr>
                    <a:t>판결</a:t>
                  </a:r>
                  <a:endParaRPr lang="en-US" altLang="ko-KR" sz="1700" dirty="0" smtClean="0">
                    <a:solidFill>
                      <a:prstClr val="white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endParaRPr>
                </a:p>
              </p:txBody>
            </p:sp>
          </p:grp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8"/>
              <a:srcRect b="20091"/>
              <a:stretch/>
            </p:blipFill>
            <p:spPr>
              <a:xfrm>
                <a:off x="5728472" y="6473583"/>
                <a:ext cx="389520" cy="608370"/>
              </a:xfrm>
              <a:prstGeom prst="rect">
                <a:avLst/>
              </a:prstGeom>
            </p:spPr>
          </p:pic>
          <p:sp>
            <p:nvSpPr>
              <p:cNvPr id="129" name="모서리가 둥근 직사각형 128"/>
              <p:cNvSpPr/>
              <p:nvPr/>
            </p:nvSpPr>
            <p:spPr>
              <a:xfrm>
                <a:off x="5204219" y="7050756"/>
                <a:ext cx="1294414" cy="720000"/>
              </a:xfrm>
              <a:prstGeom prst="roundRect">
                <a:avLst>
                  <a:gd name="adj" fmla="val 13084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223135" y="7121928"/>
                <a:ext cx="127306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prstClr val="black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약식명령</a:t>
                </a:r>
                <a:endParaRPr lang="en-US" altLang="ko-KR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13686" y="7413768"/>
                <a:ext cx="12730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(</a:t>
                </a:r>
                <a:r>
                  <a:rPr lang="ko-KR" altLang="en-US" sz="1200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벌금형</a:t>
                </a:r>
                <a:r>
                  <a:rPr lang="en-US" altLang="ko-KR" sz="1200" dirty="0" smtClean="0">
                    <a:solidFill>
                      <a:prstClr val="black"/>
                    </a:solidFill>
                    <a:latin typeface="나눔스퀘어 네오 Regular" panose="00000500000000000000" pitchFamily="2" charset="-127"/>
                    <a:ea typeface="나눔스퀘어 네오 Regular" panose="00000500000000000000" pitchFamily="2" charset="-127"/>
                  </a:rPr>
                  <a:t>)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625389" y="6154485"/>
              <a:ext cx="321884" cy="321884"/>
              <a:chOff x="3143419" y="7307254"/>
              <a:chExt cx="321884" cy="321884"/>
            </a:xfrm>
          </p:grpSpPr>
          <p:sp>
            <p:nvSpPr>
              <p:cNvPr id="172" name="타원 171"/>
              <p:cNvSpPr/>
              <p:nvPr/>
            </p:nvSpPr>
            <p:spPr>
              <a:xfrm>
                <a:off x="3143419" y="7307254"/>
                <a:ext cx="321884" cy="32188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73" name="그림 172"/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</a:blip>
              <a:stretch>
                <a:fillRect/>
              </a:stretch>
            </p:blipFill>
            <p:spPr>
              <a:xfrm>
                <a:off x="3180986" y="7335410"/>
                <a:ext cx="233097" cy="261650"/>
              </a:xfrm>
              <a:prstGeom prst="rect">
                <a:avLst/>
              </a:prstGeom>
            </p:spPr>
          </p:pic>
        </p:grpSp>
        <p:grpSp>
          <p:nvGrpSpPr>
            <p:cNvPr id="137" name="그룹 136"/>
            <p:cNvGrpSpPr/>
            <p:nvPr/>
          </p:nvGrpSpPr>
          <p:grpSpPr>
            <a:xfrm>
              <a:off x="3238036" y="6154485"/>
              <a:ext cx="321884" cy="321884"/>
              <a:chOff x="3143419" y="7307254"/>
              <a:chExt cx="321884" cy="321884"/>
            </a:xfrm>
          </p:grpSpPr>
          <p:sp>
            <p:nvSpPr>
              <p:cNvPr id="141" name="타원 140"/>
              <p:cNvSpPr/>
              <p:nvPr/>
            </p:nvSpPr>
            <p:spPr>
              <a:xfrm>
                <a:off x="3143419" y="7307254"/>
                <a:ext cx="321884" cy="32188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</a:blip>
              <a:stretch>
                <a:fillRect/>
              </a:stretch>
            </p:blipFill>
            <p:spPr>
              <a:xfrm>
                <a:off x="3180986" y="7335410"/>
                <a:ext cx="233097" cy="261650"/>
              </a:xfrm>
              <a:prstGeom prst="rect">
                <a:avLst/>
              </a:prstGeom>
            </p:spPr>
          </p:pic>
        </p:grpSp>
        <p:grpSp>
          <p:nvGrpSpPr>
            <p:cNvPr id="159" name="그룹 158"/>
            <p:cNvGrpSpPr/>
            <p:nvPr/>
          </p:nvGrpSpPr>
          <p:grpSpPr>
            <a:xfrm>
              <a:off x="4876082" y="6154485"/>
              <a:ext cx="321884" cy="321884"/>
              <a:chOff x="3143419" y="7307254"/>
              <a:chExt cx="321884" cy="321884"/>
            </a:xfrm>
          </p:grpSpPr>
          <p:sp>
            <p:nvSpPr>
              <p:cNvPr id="161" name="타원 160"/>
              <p:cNvSpPr/>
              <p:nvPr/>
            </p:nvSpPr>
            <p:spPr>
              <a:xfrm>
                <a:off x="3143419" y="7307254"/>
                <a:ext cx="321884" cy="32188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66" name="그림 165"/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</a:blip>
              <a:stretch>
                <a:fillRect/>
              </a:stretch>
            </p:blipFill>
            <p:spPr>
              <a:xfrm>
                <a:off x="3180986" y="7335410"/>
                <a:ext cx="233097" cy="261650"/>
              </a:xfrm>
              <a:prstGeom prst="rect">
                <a:avLst/>
              </a:prstGeom>
            </p:spPr>
          </p:pic>
        </p:grpSp>
      </p:grpSp>
      <p:sp>
        <p:nvSpPr>
          <p:cNvPr id="189" name="TextBox 188"/>
          <p:cNvSpPr txBox="1"/>
          <p:nvPr/>
        </p:nvSpPr>
        <p:spPr>
          <a:xfrm>
            <a:off x="302630" y="8290622"/>
            <a:ext cx="136032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음주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뺑소니 제외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824437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2443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06" name="그림 10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" y="286950"/>
            <a:ext cx="1437165" cy="507600"/>
          </a:xfrm>
          <a:prstGeom prst="rect">
            <a:avLst/>
          </a:prstGeom>
        </p:spPr>
      </p:pic>
      <p:grpSp>
        <p:nvGrpSpPr>
          <p:cNvPr id="109" name="그룹 108"/>
          <p:cNvGrpSpPr/>
          <p:nvPr/>
        </p:nvGrpSpPr>
        <p:grpSpPr>
          <a:xfrm>
            <a:off x="6545327" y="-3531"/>
            <a:ext cx="330805" cy="1044002"/>
            <a:chOff x="6545327" y="-3531"/>
            <a:chExt cx="330805" cy="1044002"/>
          </a:xfrm>
        </p:grpSpPr>
        <p:sp>
          <p:nvSpPr>
            <p:cNvPr id="110" name="직사각형 109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5400000">
              <a:off x="6192549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1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b="16981"/>
          <a:stretch/>
        </p:blipFill>
        <p:spPr>
          <a:xfrm>
            <a:off x="5695033" y="2369300"/>
            <a:ext cx="904364" cy="104900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65496" y="6107002"/>
            <a:ext cx="4957993" cy="400110"/>
            <a:chOff x="265496" y="2485031"/>
            <a:chExt cx="4957993" cy="4001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649801" y="2485031"/>
              <a:ext cx="45736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구속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기소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약식기소 후 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정식재판 청구 시</a:t>
              </a:r>
              <a:endParaRPr lang="ko-KR" altLang="en-US" sz="20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78133"/>
              </p:ext>
            </p:extLst>
          </p:nvPr>
        </p:nvGraphicFramePr>
        <p:xfrm>
          <a:off x="299227" y="6591616"/>
          <a:ext cx="6300000" cy="213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798"/>
                <a:gridCol w="1152525"/>
                <a:gridCol w="2038350"/>
                <a:gridCol w="1684327"/>
              </a:tblGrid>
              <a:tr h="47785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spc="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사고내용</a:t>
                      </a:r>
                      <a:endParaRPr lang="ko-KR" altLang="en-US" b="0" spc="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</a:tr>
              <a:tr h="4049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사망</a:t>
                      </a:r>
                      <a:endParaRPr lang="ko-KR" altLang="en-US" sz="18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상관 없이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32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</a:t>
                      </a:r>
                      <a:r>
                        <a:rPr lang="ko-KR" altLang="en-US" sz="32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32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91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12</a:t>
                      </a:r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대 중과실</a:t>
                      </a:r>
                      <a:endParaRPr lang="en-US" altLang="ko-KR" sz="1800" dirty="0" smtClean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상해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1~3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9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4~14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일반사고 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중상해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265496" y="2539305"/>
            <a:ext cx="4523802" cy="400110"/>
            <a:chOff x="265496" y="2473456"/>
            <a:chExt cx="4523802" cy="4001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1374581" y="2473456"/>
              <a:ext cx="34147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변호사선임비용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</a:t>
              </a:r>
              <a:r>
                <a:rPr lang="ko-KR" altLang="en-US" sz="2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경찰조사단계</a:t>
              </a:r>
              <a:endParaRPr lang="ko-KR" altLang="en-US" sz="20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44608"/>
              </p:ext>
            </p:extLst>
          </p:nvPr>
        </p:nvGraphicFramePr>
        <p:xfrm>
          <a:off x="299227" y="3340766"/>
          <a:ext cx="6300000" cy="260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81"/>
                <a:gridCol w="1431021"/>
                <a:gridCol w="2070949"/>
                <a:gridCol w="2070949"/>
              </a:tblGrid>
              <a:tr h="52861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spc="3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사고내용</a:t>
                      </a:r>
                      <a:endParaRPr lang="ko-KR" altLang="en-US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</a:tr>
              <a:tr h="51897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사망</a:t>
                      </a:r>
                      <a:endParaRPr lang="ko-KR" altLang="en-US" sz="18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7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부상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등급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1-3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</a:t>
                      </a:r>
                      <a:r>
                        <a:rPr lang="ko-KR" altLang="en-US" sz="200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80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7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4-7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</a:t>
                      </a:r>
                      <a:r>
                        <a:rPr lang="ko-KR" altLang="en-US" sz="200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80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97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8-14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200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500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412681" y="2910709"/>
            <a:ext cx="3157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약식기소</a:t>
            </a:r>
            <a:r>
              <a:rPr lang="en-US" altLang="ko-KR" sz="160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불기소</a:t>
            </a:r>
            <a:r>
              <a:rPr lang="en-US" altLang="ko-KR" sz="160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불송치</a:t>
            </a:r>
            <a:r>
              <a:rPr lang="en-US" altLang="ko-KR" sz="160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5" y="2550880"/>
            <a:ext cx="710391" cy="338729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3987133" y="5361690"/>
            <a:ext cx="474156" cy="468000"/>
            <a:chOff x="-2963120" y="3842794"/>
            <a:chExt cx="729205" cy="719740"/>
          </a:xfrm>
        </p:grpSpPr>
        <p:sp>
          <p:nvSpPr>
            <p:cNvPr id="44" name="타원형 설명선 43"/>
            <p:cNvSpPr/>
            <p:nvPr/>
          </p:nvSpPr>
          <p:spPr>
            <a:xfrm flipH="1">
              <a:off x="-2963120" y="3842794"/>
              <a:ext cx="729205" cy="719740"/>
            </a:xfrm>
            <a:prstGeom prst="wedgeEllipseCallout">
              <a:avLst>
                <a:gd name="adj1" fmla="val 46119"/>
                <a:gd name="adj2" fmla="val 50239"/>
              </a:avLst>
            </a:prstGeom>
            <a:solidFill>
              <a:srgbClr val="FFEF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-2935306" y="3845222"/>
              <a:ext cx="656218" cy="635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승</a:t>
              </a:r>
              <a:endParaRPr lang="ko-KR" altLang="en-US" sz="24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005219" y="4306979"/>
            <a:ext cx="474156" cy="468000"/>
            <a:chOff x="-2963120" y="3842794"/>
            <a:chExt cx="729205" cy="719740"/>
          </a:xfrm>
        </p:grpSpPr>
        <p:sp>
          <p:nvSpPr>
            <p:cNvPr id="38" name="타원형 설명선 37"/>
            <p:cNvSpPr/>
            <p:nvPr/>
          </p:nvSpPr>
          <p:spPr>
            <a:xfrm flipH="1">
              <a:off x="-2963120" y="3842794"/>
              <a:ext cx="729205" cy="719740"/>
            </a:xfrm>
            <a:prstGeom prst="wedgeEllipseCallout">
              <a:avLst>
                <a:gd name="adj1" fmla="val 46119"/>
                <a:gd name="adj2" fmla="val 50239"/>
              </a:avLst>
            </a:prstGeom>
            <a:solidFill>
              <a:srgbClr val="FFEF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-2935306" y="3845222"/>
              <a:ext cx="656218" cy="635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승</a:t>
              </a:r>
              <a:endParaRPr lang="ko-KR" altLang="en-US" sz="24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987133" y="3720269"/>
            <a:ext cx="474156" cy="468000"/>
            <a:chOff x="-2963120" y="3842794"/>
            <a:chExt cx="729205" cy="719740"/>
          </a:xfrm>
        </p:grpSpPr>
        <p:sp>
          <p:nvSpPr>
            <p:cNvPr id="33" name="타원형 설명선 32"/>
            <p:cNvSpPr/>
            <p:nvPr/>
          </p:nvSpPr>
          <p:spPr>
            <a:xfrm flipH="1">
              <a:off x="-2963120" y="3842794"/>
              <a:ext cx="729205" cy="719740"/>
            </a:xfrm>
            <a:prstGeom prst="wedgeEllipseCallout">
              <a:avLst>
                <a:gd name="adj1" fmla="val 46119"/>
                <a:gd name="adj2" fmla="val 50239"/>
              </a:avLst>
            </a:prstGeom>
            <a:solidFill>
              <a:srgbClr val="FFEF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-2935306" y="3845222"/>
              <a:ext cx="656218" cy="635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승</a:t>
              </a:r>
              <a:endParaRPr lang="ko-KR" altLang="en-US" sz="24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416481" y="10368006"/>
            <a:ext cx="1125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음주</a:t>
            </a:r>
            <a:r>
              <a:rPr lang="en-US" altLang="ko-KR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뺑소니 </a:t>
            </a:r>
            <a:r>
              <a:rPr lang="ko-KR" altLang="en-US" sz="10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제외</a:t>
            </a:r>
            <a:endParaRPr lang="en-US" altLang="ko-KR" sz="10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02230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2230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286950"/>
            <a:ext cx="1437165" cy="507600"/>
          </a:xfrm>
          <a:prstGeom prst="rect">
            <a:avLst/>
          </a:prstGeom>
        </p:spPr>
      </p:pic>
      <p:grpSp>
        <p:nvGrpSpPr>
          <p:cNvPr id="48" name="그룹 47"/>
          <p:cNvGrpSpPr/>
          <p:nvPr/>
        </p:nvGrpSpPr>
        <p:grpSpPr>
          <a:xfrm>
            <a:off x="435" y="-3531"/>
            <a:ext cx="323165" cy="1044002"/>
            <a:chOff x="6540935" y="-3531"/>
            <a:chExt cx="323165" cy="1044002"/>
          </a:xfrm>
        </p:grpSpPr>
        <p:sp>
          <p:nvSpPr>
            <p:cNvPr id="49" name="직사각형 48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1743023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9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업계 최대보장</a:t>
            </a:r>
            <a:r>
              <a:rPr lang="en-US" altLang="ko-KR" sz="4000" spc="-9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endParaRPr lang="en-US" altLang="ko-KR" sz="4000" spc="-9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2979" y="1212086"/>
            <a:ext cx="573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경찰조사부터 정식재판까지</a:t>
            </a:r>
            <a:endParaRPr lang="en-US" altLang="ko-KR" sz="36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578203" y="2668346"/>
            <a:ext cx="4058233" cy="2435742"/>
            <a:chOff x="2578203" y="2668346"/>
            <a:chExt cx="3760803" cy="2435742"/>
          </a:xfrm>
        </p:grpSpPr>
        <p:grpSp>
          <p:nvGrpSpPr>
            <p:cNvPr id="45" name="그룹 44"/>
            <p:cNvGrpSpPr/>
            <p:nvPr/>
          </p:nvGrpSpPr>
          <p:grpSpPr>
            <a:xfrm>
              <a:off x="5002930" y="2668346"/>
              <a:ext cx="1336076" cy="2435742"/>
              <a:chOff x="2531903" y="2668346"/>
              <a:chExt cx="1336076" cy="2435742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2595951" y="2668346"/>
                <a:ext cx="1207980" cy="24357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531903" y="2734924"/>
                <a:ext cx="1336076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약식기소</a:t>
                </a:r>
                <a:endParaRPr lang="ko-KR" altLang="en-US" sz="20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3794950" y="2668346"/>
              <a:ext cx="1336076" cy="2435742"/>
              <a:chOff x="2531903" y="2668346"/>
              <a:chExt cx="1336076" cy="2435742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2595951" y="2668346"/>
                <a:ext cx="1207980" cy="24357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2531903" y="2734924"/>
                <a:ext cx="1336076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불기소</a:t>
                </a:r>
                <a:endParaRPr lang="ko-KR" altLang="en-US" sz="20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2578203" y="2668346"/>
              <a:ext cx="1336076" cy="2435742"/>
              <a:chOff x="2531903" y="2668346"/>
              <a:chExt cx="1336076" cy="2435742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2595951" y="2668346"/>
                <a:ext cx="1207980" cy="24357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2531903" y="2734924"/>
                <a:ext cx="1336076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ko-KR" altLang="en-US" sz="2000" dirty="0" err="1" smtClean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불송치</a:t>
                </a:r>
                <a:endParaRPr lang="ko-KR" altLang="en-US" sz="20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2"/>
          <a:srcRect b="20532"/>
          <a:stretch/>
        </p:blipFill>
        <p:spPr>
          <a:xfrm flipH="1">
            <a:off x="98356" y="1837599"/>
            <a:ext cx="799057" cy="864911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262101" y="2668346"/>
            <a:ext cx="2378402" cy="243574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262104" y="3180788"/>
            <a:ext cx="6299998" cy="32686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437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443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540935" y="-3531"/>
            <a:ext cx="323165" cy="1044002"/>
            <a:chOff x="6540935" y="-3531"/>
            <a:chExt cx="323165" cy="1044002"/>
          </a:xfrm>
        </p:grpSpPr>
        <p:sp>
          <p:nvSpPr>
            <p:cNvPr id="10" name="직사각형 9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" y="286950"/>
            <a:ext cx="1437165" cy="507600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/>
          </p:nvPr>
        </p:nvGraphicFramePr>
        <p:xfrm>
          <a:off x="273827" y="6670260"/>
          <a:ext cx="6301912" cy="188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873"/>
                <a:gridCol w="1257300"/>
                <a:gridCol w="1454150"/>
                <a:gridCol w="775863"/>
                <a:gridCol w="775863"/>
                <a:gridCol w="775863"/>
              </a:tblGrid>
              <a:tr h="47785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중대법규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위반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사고 시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3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부상등급</a:t>
                      </a:r>
                      <a:endParaRPr lang="ko-KR" altLang="en-US" sz="1200" spc="3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2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16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B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</a:t>
                      </a:r>
                      <a:r>
                        <a:rPr lang="ko-KR" altLang="en-US" sz="16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rgbClr val="843C0C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1~3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7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ko-KR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X</a:t>
                      </a:r>
                    </a:p>
                    <a:p>
                      <a:pPr algn="ctr"/>
                      <a:r>
                        <a:rPr lang="ko-KR" altLang="en-US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미</a:t>
                      </a:r>
                      <a:endParaRPr lang="en-US" altLang="ko-KR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/>
                      <a:r>
                        <a:rPr lang="ko-KR" altLang="en-US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판</a:t>
                      </a:r>
                      <a:endParaRPr lang="en-US" altLang="ko-KR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/>
                      <a:r>
                        <a:rPr lang="ko-KR" altLang="en-US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매</a:t>
                      </a:r>
                      <a:endParaRPr lang="ko-KR" altLang="en-US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X</a:t>
                      </a:r>
                    </a:p>
                    <a:p>
                      <a:pPr algn="ctr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미</a:t>
                      </a:r>
                      <a:endParaRPr lang="en-US" altLang="ko-KR" sz="140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판</a:t>
                      </a:r>
                      <a:endParaRPr lang="en-US" altLang="ko-KR" sz="140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매</a:t>
                      </a:r>
                      <a:endParaRPr lang="ko-KR" altLang="en-US" sz="14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4~7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8~</a:t>
                      </a:r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14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급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22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2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rgbClr val="D60B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백만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2763011" y="8086974"/>
          <a:ext cx="1542289" cy="4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89"/>
              </a:tblGrid>
              <a:tr h="477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24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4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01478" marR="101478" marT="50739" marB="5073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</a:tr>
            </a:tbl>
          </a:graphicData>
        </a:graphic>
      </p:graphicFrame>
      <p:pic>
        <p:nvPicPr>
          <p:cNvPr id="66" name="그림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3967">
            <a:off x="183247" y="2634829"/>
            <a:ext cx="524186" cy="249943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475205" y="2697270"/>
            <a:ext cx="224524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경찰</a:t>
            </a:r>
            <a:r>
              <a:rPr lang="ko-KR" altLang="en-US" sz="2400" dirty="0" smtClean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조사포함</a:t>
            </a:r>
            <a:endParaRPr lang="ko-KR" altLang="en-US" sz="2400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aphicFrame>
        <p:nvGraphicFramePr>
          <p:cNvPr id="79" name="표 78"/>
          <p:cNvGraphicFramePr>
            <a:graphicFrameLocks noGrp="1"/>
          </p:cNvGraphicFramePr>
          <p:nvPr>
            <p:extLst/>
          </p:nvPr>
        </p:nvGraphicFramePr>
        <p:xfrm>
          <a:off x="2010418" y="5404761"/>
          <a:ext cx="4395210" cy="89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210"/>
              </a:tblGrid>
              <a:tr h="894328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spc="3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표 79"/>
          <p:cNvGraphicFramePr>
            <a:graphicFrameLocks noGrp="1"/>
          </p:cNvGraphicFramePr>
          <p:nvPr>
            <p:extLst/>
          </p:nvPr>
        </p:nvGraphicFramePr>
        <p:xfrm>
          <a:off x="2010418" y="4493415"/>
          <a:ext cx="4395210" cy="7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210"/>
              </a:tblGrid>
              <a:tr h="760644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spc="3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2010418" y="3314700"/>
          <a:ext cx="4395210" cy="96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210"/>
              </a:tblGrid>
              <a:tr h="96131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spc="3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2" name="그림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12243" y="4175458"/>
            <a:ext cx="396696" cy="396696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12243" y="5103081"/>
            <a:ext cx="396696" cy="396696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1990956" y="3431248"/>
            <a:ext cx="4458322" cy="45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pc="-10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우회전 주행 중에</a:t>
            </a:r>
            <a:r>
              <a:rPr lang="en-US" altLang="ko-KR" spc="-10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pc="-10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갑자기 뛰어온 보행자와 </a:t>
            </a:r>
            <a:r>
              <a:rPr lang="ko-KR" altLang="en-US" spc="-1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충돌</a:t>
            </a:r>
            <a:endParaRPr lang="en-US" altLang="ko-KR" spc="-100" dirty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65290" y="3787504"/>
            <a:ext cx="3772186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※ 12</a:t>
            </a:r>
            <a:r>
              <a:rPr lang="ko-KR" altLang="en-US" sz="14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 중과실</a:t>
            </a:r>
            <a:r>
              <a:rPr lang="en-US" altLang="ko-KR" sz="14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14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횡단보도 보행자 보호의무 위반</a:t>
            </a:r>
            <a:endParaRPr lang="en-US" altLang="ko-KR" sz="140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953500" y="4605940"/>
            <a:ext cx="4458322" cy="4524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보행자 경미한 타박상 진단</a:t>
            </a:r>
            <a:r>
              <a:rPr lang="en-US" altLang="ko-KR" sz="1400" dirty="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(14</a:t>
            </a:r>
            <a:r>
              <a:rPr lang="ko-KR" altLang="en-US" sz="1400" dirty="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</a:t>
            </a:r>
            <a:r>
              <a:rPr lang="en-US" altLang="ko-KR" sz="1400" dirty="0" smtClean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  <a:endParaRPr lang="en-US" altLang="ko-KR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1990287" y="5450477"/>
            <a:ext cx="4458322" cy="8125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경찰조사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시 변호사 동행 도움으로</a:t>
            </a:r>
            <a:endParaRPr lang="en-US" altLang="ko-KR" dirty="0" smtClean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dirty="0" err="1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불송치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무혐의</a:t>
            </a:r>
            <a:r>
              <a:rPr lang="en-US" altLang="ko-KR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로 종결</a:t>
            </a:r>
            <a:endParaRPr lang="en-US" altLang="ko-KR" dirty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16010" y="3991314"/>
            <a:ext cx="904572" cy="1297864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83880">
            <a:off x="1314950" y="4802103"/>
            <a:ext cx="847035" cy="1050435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8"/>
          <a:srcRect l="6509" r="35835"/>
          <a:stretch/>
        </p:blipFill>
        <p:spPr>
          <a:xfrm flipH="1">
            <a:off x="285749" y="4351355"/>
            <a:ext cx="1730744" cy="18058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1693595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spc="-9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변호사선임 </a:t>
            </a:r>
            <a:r>
              <a:rPr lang="ko-KR" altLang="en-US" sz="42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보장 탄탄</a:t>
            </a:r>
            <a:r>
              <a:rPr lang="en-US" altLang="ko-KR" sz="42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2979" y="1273871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경찰조사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단계부터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979" y="7778402"/>
            <a:ext cx="536600" cy="526663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365857" y="7032879"/>
            <a:ext cx="1063112" cy="425450"/>
            <a:chOff x="372207" y="6988175"/>
            <a:chExt cx="1063112" cy="42545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395263" y="6988175"/>
              <a:ext cx="1014437" cy="425450"/>
            </a:xfrm>
            <a:prstGeom prst="roundRect">
              <a:avLst>
                <a:gd name="adj" fmla="val 256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72207" y="7013313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경찰</a:t>
              </a:r>
              <a:r>
                <a:rPr lang="ko-KR" altLang="en-US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조사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/>
        </p:nvSpPr>
        <p:spPr>
          <a:xfrm>
            <a:off x="232581" y="5738905"/>
            <a:ext cx="6440351" cy="6723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15812"/>
            <a:ext cx="6858594" cy="2438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044" y="3342132"/>
            <a:ext cx="90601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65</a:t>
            </a:r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 남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5875" y="2535103"/>
            <a:ext cx="3179351" cy="67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45875" y="2535103"/>
            <a:ext cx="3179351" cy="310804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69970" y="2706804"/>
            <a:ext cx="688961" cy="327039"/>
            <a:chOff x="326743" y="3372703"/>
            <a:chExt cx="688961" cy="327039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26743" y="3372703"/>
              <a:ext cx="684000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3787" y="3391965"/>
              <a:ext cx="671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장점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1</a:t>
              </a:r>
              <a:endParaRPr lang="ko-KR" altLang="en-US" sz="14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3970" y="2679899"/>
            <a:ext cx="238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보험료가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싸다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15591" y="3470487"/>
            <a:ext cx="2684655" cy="1699866"/>
            <a:chOff x="672003" y="3470487"/>
            <a:chExt cx="3225742" cy="1699866"/>
          </a:xfrm>
        </p:grpSpPr>
        <p:grpSp>
          <p:nvGrpSpPr>
            <p:cNvPr id="19" name="그룹 18"/>
            <p:cNvGrpSpPr/>
            <p:nvPr/>
          </p:nvGrpSpPr>
          <p:grpSpPr>
            <a:xfrm>
              <a:off x="2300439" y="3470487"/>
              <a:ext cx="1597306" cy="1699866"/>
              <a:chOff x="763927" y="2972767"/>
              <a:chExt cx="1597306" cy="1699866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862312" y="3440758"/>
                <a:ext cx="1400536" cy="1231875"/>
              </a:xfrm>
              <a:prstGeom prst="rect">
                <a:avLst/>
              </a:prstGeom>
              <a:solidFill>
                <a:srgbClr val="007A37"/>
              </a:solidFill>
              <a:ln>
                <a:solidFill>
                  <a:srgbClr val="007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50636" y="3503450"/>
                <a:ext cx="623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타사</a:t>
                </a:r>
                <a:endParaRPr lang="ko-KR" altLang="en-US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3927" y="2972767"/>
                <a:ext cx="1597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solidFill>
                      <a:srgbClr val="007A3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165,350</a:t>
                </a:r>
                <a:endParaRPr lang="ko-KR" altLang="en-US" sz="2000" dirty="0">
                  <a:solidFill>
                    <a:srgbClr val="007A3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672003" y="4007928"/>
              <a:ext cx="1597306" cy="1162424"/>
              <a:chOff x="763927" y="3510208"/>
              <a:chExt cx="1597306" cy="1162424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862312" y="3977365"/>
                <a:ext cx="1400536" cy="69526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0832" y="4012091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메리츠</a:t>
                </a:r>
                <a:endParaRPr lang="ko-KR" altLang="en-US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3927" y="3510208"/>
                <a:ext cx="1597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137,260</a:t>
                </a:r>
                <a:endParaRPr lang="ko-KR" altLang="en-US" sz="2000" dirty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</p:grpSp>
      <p:sp>
        <p:nvSpPr>
          <p:cNvPr id="24" name="직사각형 23"/>
          <p:cNvSpPr/>
          <p:nvPr/>
        </p:nvSpPr>
        <p:spPr>
          <a:xfrm>
            <a:off x="351291" y="5201464"/>
            <a:ext cx="30573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암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뇌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</a:t>
            </a:r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허진단비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각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유사암진단비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100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endParaRPr lang="en-US" altLang="ko-KR" sz="11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/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355, </a:t>
            </a:r>
            <a:r>
              <a:rPr lang="en-US" altLang="ko-KR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20</a:t>
            </a:r>
            <a:r>
              <a:rPr lang="ko-KR" altLang="en-US" sz="1400" dirty="0" err="1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년납</a:t>
            </a:r>
            <a:r>
              <a:rPr lang="ko-KR" altLang="en-US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100</a:t>
            </a:r>
            <a:r>
              <a:rPr lang="ko-KR" altLang="en-US" sz="1400" dirty="0" err="1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세만기</a:t>
            </a:r>
            <a:r>
              <a:rPr lang="ko-KR" altLang="en-US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무해지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납면형</a:t>
            </a:r>
            <a:endParaRPr lang="ko-KR" altLang="en-US" sz="11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3581" y="2553060"/>
            <a:ext cx="3179351" cy="6723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493581" y="2553059"/>
            <a:ext cx="3179351" cy="31016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202464" y="2683431"/>
            <a:ext cx="247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예외질환 인수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59993"/>
              </p:ext>
            </p:extLst>
          </p:nvPr>
        </p:nvGraphicFramePr>
        <p:xfrm>
          <a:off x="3593576" y="3274519"/>
          <a:ext cx="2988000" cy="230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761"/>
                <a:gridCol w="1119239"/>
              </a:tblGrid>
              <a:tr h="403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인수 개수</a:t>
                      </a:r>
                      <a:endParaRPr lang="en-US" altLang="ko-KR" sz="16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4718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대장용종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재발</a:t>
                      </a:r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(2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회</a:t>
                      </a:r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인수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714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디스크</a:t>
                      </a:r>
                      <a:r>
                        <a:rPr lang="en-US" altLang="ko-KR" sz="1600" baseline="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등</a:t>
                      </a:r>
                      <a:endParaRPr lang="en-US" altLang="ko-KR" sz="1600" baseline="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aseline="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다빈도질환</a:t>
                      </a:r>
                      <a:r>
                        <a:rPr lang="en-US" altLang="ko-KR" sz="1600" baseline="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고지 시</a:t>
                      </a:r>
                      <a:endParaRPr lang="en-US" altLang="ko-KR" sz="16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수술비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인수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714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어깨</a:t>
                      </a:r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,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무릎</a:t>
                      </a:r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디스크</a:t>
                      </a:r>
                      <a:endParaRPr lang="en-US" altLang="ko-KR" sz="16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고지시</a:t>
                      </a:r>
                      <a:endParaRPr lang="en-US" altLang="ko-KR" sz="16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전담보인수</a:t>
                      </a:r>
                      <a:endParaRPr lang="en-US" altLang="ko-KR" sz="2000" dirty="0" smtClean="0">
                        <a:solidFill>
                          <a:srgbClr val="C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grpSp>
        <p:nvGrpSpPr>
          <p:cNvPr id="47" name="그룹 46"/>
          <p:cNvGrpSpPr/>
          <p:nvPr/>
        </p:nvGrpSpPr>
        <p:grpSpPr>
          <a:xfrm>
            <a:off x="3605974" y="2751620"/>
            <a:ext cx="759553" cy="327039"/>
            <a:chOff x="297487" y="3372703"/>
            <a:chExt cx="759553" cy="32703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326743" y="3372703"/>
              <a:ext cx="684000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7487" y="3391965"/>
              <a:ext cx="759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장점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2</a:t>
              </a:r>
              <a:endParaRPr lang="ko-KR" altLang="en-US" sz="14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32581" y="5738905"/>
            <a:ext cx="6440351" cy="29999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369970" y="5916701"/>
            <a:ext cx="759553" cy="327039"/>
            <a:chOff x="7381193" y="2875707"/>
            <a:chExt cx="759553" cy="327039"/>
          </a:xfrm>
        </p:grpSpPr>
        <p:sp>
          <p:nvSpPr>
            <p:cNvPr id="70" name="모서리가 둥근 직사각형 69"/>
            <p:cNvSpPr/>
            <p:nvPr/>
          </p:nvSpPr>
          <p:spPr>
            <a:xfrm>
              <a:off x="7410449" y="2875707"/>
              <a:ext cx="684000" cy="32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81193" y="2894969"/>
              <a:ext cx="759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장점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3</a:t>
              </a:r>
              <a:endParaRPr lang="ko-KR" altLang="en-US" sz="14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90121" y="5867333"/>
            <a:ext cx="381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오직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40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메리츠만</a:t>
            </a:r>
            <a:r>
              <a:rPr lang="ko-KR" altLang="en-US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가능</a:t>
            </a:r>
            <a:endParaRPr lang="en-US" altLang="ko-KR" sz="240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51291" y="6513020"/>
            <a:ext cx="2554341" cy="1044000"/>
            <a:chOff x="7206702" y="965560"/>
            <a:chExt cx="2554341" cy="1044000"/>
          </a:xfrm>
        </p:grpSpPr>
        <p:sp>
          <p:nvSpPr>
            <p:cNvPr id="73" name="직사각형 72"/>
            <p:cNvSpPr/>
            <p:nvPr/>
          </p:nvSpPr>
          <p:spPr>
            <a:xfrm>
              <a:off x="7206702" y="965560"/>
              <a:ext cx="2554341" cy="104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81477" y="1023903"/>
              <a:ext cx="2204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자기부담금 없는</a:t>
              </a:r>
              <a:endParaRPr lang="en-US" altLang="ko-KR" sz="16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21330" y="1289592"/>
              <a:ext cx="2525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간병인 </a:t>
              </a:r>
              <a:r>
                <a:rPr lang="ko-KR" altLang="en-US" sz="2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만만플랜</a:t>
              </a:r>
              <a:endPara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21328" y="1690079"/>
              <a:ext cx="2539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상품 </a:t>
              </a:r>
              <a:r>
                <a:rPr lang="en-US" altLang="ko-KR" sz="12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355, 335, 325</a:t>
              </a:r>
            </a:p>
          </p:txBody>
        </p:sp>
      </p:grp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37593"/>
              </p:ext>
            </p:extLst>
          </p:nvPr>
        </p:nvGraphicFramePr>
        <p:xfrm>
          <a:off x="2998230" y="6471657"/>
          <a:ext cx="3525677" cy="2107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780"/>
                <a:gridCol w="919994"/>
                <a:gridCol w="947122"/>
                <a:gridCol w="760781"/>
              </a:tblGrid>
              <a:tr h="4647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spc="0" dirty="0" err="1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진단비</a:t>
                      </a:r>
                      <a:endParaRPr lang="en-US" altLang="ko-KR" sz="1400" b="0" spc="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spc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감액기간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메리츠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A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</a:tr>
              <a:tr h="54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암</a:t>
                      </a:r>
                      <a:endParaRPr lang="en-US" altLang="ko-KR" sz="16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90</a:t>
                      </a:r>
                      <a:r>
                        <a:rPr lang="ko-KR" altLang="en-US" sz="1400" dirty="0" err="1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일이후</a:t>
                      </a:r>
                      <a:endParaRPr lang="en-US" altLang="ko-KR" sz="14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100%</a:t>
                      </a:r>
                      <a:endParaRPr lang="ko-KR" altLang="en-US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50%</a:t>
                      </a:r>
                      <a:endParaRPr lang="ko-KR" altLang="en-US" sz="12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유사암</a:t>
                      </a:r>
                      <a:endParaRPr lang="en-US" altLang="ko-KR" sz="16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90</a:t>
                      </a:r>
                      <a:r>
                        <a:rPr lang="ko-KR" altLang="en-US" sz="1400" dirty="0" err="1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일이내</a:t>
                      </a:r>
                      <a:endParaRPr lang="en-US" altLang="ko-KR" sz="14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50%</a:t>
                      </a:r>
                      <a:endParaRPr lang="ko-KR" altLang="en-US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10%</a:t>
                      </a:r>
                      <a:endParaRPr lang="ko-KR" altLang="en-US" sz="12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뇌</a:t>
                      </a:r>
                      <a:r>
                        <a:rPr lang="en-US" altLang="ko-KR" sz="16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/</a:t>
                      </a:r>
                      <a:r>
                        <a:rPr lang="ko-KR" altLang="en-US" sz="16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허</a:t>
                      </a:r>
                      <a:endParaRPr lang="en-US" altLang="ko-KR" sz="16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90</a:t>
                      </a:r>
                      <a:r>
                        <a:rPr lang="ko-KR" altLang="en-US" sz="1400" dirty="0" err="1" smtClean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일이내</a:t>
                      </a:r>
                      <a:endParaRPr lang="en-US" altLang="ko-KR" sz="1400" dirty="0" smtClean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10%</a:t>
                      </a:r>
                      <a:endParaRPr lang="ko-KR" altLang="en-US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5%</a:t>
                      </a:r>
                      <a:endParaRPr lang="ko-KR" altLang="en-US" sz="12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4" name="그룹 83"/>
          <p:cNvGrpSpPr/>
          <p:nvPr/>
        </p:nvGrpSpPr>
        <p:grpSpPr>
          <a:xfrm>
            <a:off x="351288" y="7689474"/>
            <a:ext cx="2554343" cy="900000"/>
            <a:chOff x="7206700" y="965560"/>
            <a:chExt cx="2554343" cy="900000"/>
          </a:xfrm>
        </p:grpSpPr>
        <p:sp>
          <p:nvSpPr>
            <p:cNvPr id="85" name="직사각형 84"/>
            <p:cNvSpPr/>
            <p:nvPr/>
          </p:nvSpPr>
          <p:spPr>
            <a:xfrm>
              <a:off x="7206702" y="965560"/>
              <a:ext cx="2554341" cy="90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06700" y="1023903"/>
              <a:ext cx="2539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유방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자궁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전립선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방광암</a:t>
              </a:r>
              <a:endParaRPr lang="en-US" altLang="ko-KR" sz="16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21330" y="1325688"/>
              <a:ext cx="2525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 </a:t>
              </a:r>
              <a:r>
                <a:rPr lang="ko-KR" altLang="en-US" sz="2400" dirty="0" err="1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소액암</a:t>
              </a:r>
              <a:r>
                <a:rPr lang="ko-KR" altLang="en-US" sz="2400" dirty="0" err="1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플랜</a:t>
              </a:r>
              <a:endParaRPr lang="en-US" altLang="ko-KR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93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65496" y="2998689"/>
            <a:ext cx="4095932" cy="400110"/>
            <a:chOff x="265496" y="2485031"/>
            <a:chExt cx="4095932" cy="40011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661376" y="2485031"/>
              <a:ext cx="3700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간편보험 중 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간편 가장 선호</a:t>
              </a:r>
              <a:endParaRPr lang="ko-KR" altLang="en-US" sz="20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74203"/>
              </p:ext>
            </p:extLst>
          </p:nvPr>
        </p:nvGraphicFramePr>
        <p:xfrm>
          <a:off x="303847" y="6468318"/>
          <a:ext cx="6300002" cy="199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518"/>
                <a:gridCol w="1191986"/>
                <a:gridCol w="937755"/>
                <a:gridCol w="1142207"/>
                <a:gridCol w="1196639"/>
                <a:gridCol w="838897"/>
              </a:tblGrid>
              <a:tr h="36491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9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암진단비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유사암진단비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60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9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뇌혈관</a:t>
                      </a:r>
                      <a:endParaRPr lang="en-US" altLang="ko-KR" sz="1600" spc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질환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허혈성</a:t>
                      </a:r>
                      <a:endParaRPr lang="en-US" altLang="ko-KR" sz="1600" spc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심장질환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9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60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60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2406027" y="8552432"/>
            <a:ext cx="4283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세만기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해지환급금미지급형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 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100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 포함</a:t>
            </a:r>
            <a:endParaRPr lang="ko-KR" altLang="en-US" sz="10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05245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200" spc="-15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4200" spc="-15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대진단비</a:t>
            </a:r>
            <a:r>
              <a:rPr lang="ko-KR" altLang="en-US" sz="42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가장 싸다</a:t>
            </a:r>
            <a:endParaRPr lang="en-US" altLang="ko-KR" sz="4200" spc="-15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79" y="1504193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간편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355 </a:t>
            </a:r>
            <a:r>
              <a:rPr lang="ko-KR" altLang="en-US" sz="25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세만기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무해지 업계 최저가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9490"/>
              </p:ext>
            </p:extLst>
          </p:nvPr>
        </p:nvGraphicFramePr>
        <p:xfrm>
          <a:off x="303847" y="3464729"/>
          <a:ext cx="6300000" cy="272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80"/>
                <a:gridCol w="1208230"/>
                <a:gridCol w="1208230"/>
                <a:gridCol w="1208230"/>
                <a:gridCol w="1208230"/>
              </a:tblGrid>
              <a:tr h="6804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B</a:t>
                      </a:r>
                      <a:r>
                        <a:rPr lang="ko-KR" altLang="en-US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</a:t>
                      </a:r>
                      <a:r>
                        <a:rPr lang="ko-KR" altLang="en-US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843C0C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D</a:t>
                      </a:r>
                      <a:r>
                        <a:rPr lang="ko-KR" altLang="en-US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0905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spc="-80" baseline="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13</a:t>
                      </a:r>
                      <a:r>
                        <a:rPr lang="en-US" altLang="ko-KR" sz="24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7,260</a:t>
                      </a:r>
                      <a:endParaRPr lang="ko-KR" altLang="en-US" sz="24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16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0,120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007434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16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5,350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843C0C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14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5,790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0070C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16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0,270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67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GAP</a:t>
                      </a:r>
                      <a:endParaRPr lang="ko-KR" altLang="en-US" sz="2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80" baseline="0" dirty="0" smtClean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22,860</a:t>
                      </a:r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더 비쌈</a:t>
                      </a:r>
                      <a:endParaRPr lang="ko-KR" altLang="en-US" sz="16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80" baseline="0" dirty="0" smtClean="0">
                          <a:solidFill>
                            <a:srgbClr val="007434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28,090</a:t>
                      </a:r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더 비쌈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80" baseline="0" dirty="0" smtClean="0">
                          <a:solidFill>
                            <a:srgbClr val="843C0C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8,530</a:t>
                      </a:r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더 비쌈</a:t>
                      </a:r>
                      <a:endParaRPr lang="ko-KR" altLang="en-US" sz="16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80" baseline="0" dirty="0" smtClean="0">
                          <a:solidFill>
                            <a:srgbClr val="0070C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23,010</a:t>
                      </a:r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더 비쌈</a:t>
                      </a:r>
                      <a:endParaRPr lang="en-US" altLang="ko-KR" sz="1600" spc="-8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4185037" y="3159402"/>
            <a:ext cx="1529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65</a:t>
            </a:r>
            <a:r>
              <a:rPr lang="ko-KR" altLang="en-US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 남자</a:t>
            </a:r>
            <a:r>
              <a:rPr lang="en-US" altLang="ko-KR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/ </a:t>
            </a:r>
            <a:r>
              <a:rPr lang="ko-KR" altLang="en-US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단위 </a:t>
            </a:r>
            <a:r>
              <a:rPr lang="en-US" altLang="ko-KR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원</a:t>
            </a:r>
            <a:endParaRPr lang="ko-KR" altLang="en-US" sz="12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2368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유병자를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위한</a:t>
            </a:r>
            <a:endParaRPr lang="en-US" altLang="ko-KR" sz="16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535875" y="-3531"/>
            <a:ext cx="323165" cy="1044002"/>
            <a:chOff x="6540935" y="-3531"/>
            <a:chExt cx="323165" cy="1044002"/>
          </a:xfrm>
        </p:grpSpPr>
        <p:sp>
          <p:nvSpPr>
            <p:cNvPr id="27" name="직사각형 26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간편</a:t>
              </a:r>
              <a:r>
                <a:rPr lang="en-US" altLang="ko-KR" sz="1500" dirty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</a:t>
              </a: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" y="286950"/>
            <a:ext cx="1762277" cy="507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62368" y="449551"/>
            <a:ext cx="387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간편한 </a:t>
            </a:r>
            <a:r>
              <a:rPr lang="en-US" altLang="ko-KR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355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0710"/>
          <a:stretch/>
        </p:blipFill>
        <p:spPr>
          <a:xfrm flipH="1">
            <a:off x="5538231" y="2160228"/>
            <a:ext cx="1245135" cy="13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20206"/>
          <a:stretch/>
        </p:blipFill>
        <p:spPr>
          <a:xfrm flipH="1">
            <a:off x="5507170" y="1422381"/>
            <a:ext cx="1211080" cy="129783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09469" y="3838615"/>
            <a:ext cx="3263973" cy="400110"/>
            <a:chOff x="265496" y="2485031"/>
            <a:chExt cx="3263973" cy="40011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661376" y="2485031"/>
              <a:ext cx="28680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어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.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무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.</a:t>
              </a:r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디 실속수술비 플랜</a:t>
              </a:r>
              <a:endParaRPr lang="ko-KR" altLang="en-US" sz="20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8704"/>
              </p:ext>
            </p:extLst>
          </p:nvPr>
        </p:nvGraphicFramePr>
        <p:xfrm>
          <a:off x="303847" y="4285025"/>
          <a:ext cx="6300249" cy="400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73"/>
                <a:gridCol w="861060"/>
                <a:gridCol w="1051560"/>
                <a:gridCol w="1549637"/>
                <a:gridCol w="733919"/>
              </a:tblGrid>
              <a:tr h="2185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1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1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1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1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뇌혈관질환수술비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대질환</a:t>
                      </a:r>
                      <a:endParaRPr lang="en-US" altLang="ko-KR" sz="1500" spc="-8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관혈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허혈성</a:t>
                      </a:r>
                      <a:r>
                        <a:rPr lang="ko-KR" altLang="en-US" sz="1500" spc="-80" baseline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심장수술비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2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비관혈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상해수술비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상해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질병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en-US" altLang="ko-KR" sz="14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1-7</a:t>
                      </a:r>
                      <a:r>
                        <a:rPr lang="ko-KR" altLang="en-US" sz="14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</a:t>
                      </a:r>
                      <a:endParaRPr lang="en-US" altLang="ko-KR" sz="14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ko-KR" altLang="en-US" sz="14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4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/2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3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endParaRPr lang="en-US" altLang="ko-KR" sz="1500" spc="-80" baseline="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40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5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80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</a:p>
                    <a:p>
                      <a:pPr algn="ctr"/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7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종 </a:t>
                      </a:r>
                      <a:r>
                        <a:rPr lang="en-US" altLang="ko-KR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7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질병수술비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ko-KR" altLang="en-US" sz="155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질병</a:t>
                      </a:r>
                      <a:r>
                        <a:rPr lang="ko-KR" altLang="en-US" sz="1500" spc="-8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 </a:t>
                      </a:r>
                      <a:r>
                        <a:rPr lang="en-US" altLang="ko-KR" sz="1200" spc="-8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200" spc="-8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</a:t>
                      </a:r>
                      <a:r>
                        <a:rPr lang="en-US" altLang="ko-KR" sz="1200" spc="-8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200" spc="-80" baseline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대제외</a:t>
                      </a:r>
                      <a:r>
                        <a:rPr lang="en-US" altLang="ko-KR" sz="1200" spc="-8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2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128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질병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심장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뇌혈관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골절진단비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31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골절진단비</a:t>
                      </a:r>
                      <a:r>
                        <a:rPr lang="en-US" altLang="ko-KR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2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치아파절제외</a:t>
                      </a:r>
                      <a:r>
                        <a:rPr lang="en-US" altLang="ko-KR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2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다빈도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63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골절수술비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다빈도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28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깁스치료비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백내장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응급실내원비</a:t>
                      </a:r>
                      <a:r>
                        <a:rPr lang="en-US" altLang="ko-KR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응급</a:t>
                      </a:r>
                      <a:r>
                        <a:rPr lang="en-US" altLang="ko-KR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2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비응급</a:t>
                      </a:r>
                      <a:r>
                        <a:rPr lang="en-US" altLang="ko-KR" sz="12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2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5/3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관절염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생식기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대상포진</a:t>
                      </a:r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통풍 </a:t>
                      </a:r>
                      <a:r>
                        <a:rPr lang="ko-KR" altLang="en-US" sz="1500" spc="-8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500" spc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후각특정질환</a:t>
                      </a:r>
                      <a:endParaRPr lang="en-US" altLang="ko-KR" sz="1500" spc="-8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9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충수염수술비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500" spc="-8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간병인 상해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질병</a:t>
                      </a:r>
                      <a:r>
                        <a:rPr lang="ko-KR" altLang="en-US" sz="1500" spc="-80" baseline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일당</a:t>
                      </a:r>
                      <a:r>
                        <a:rPr lang="en-US" altLang="ko-KR" sz="11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(10</a:t>
                      </a:r>
                      <a:r>
                        <a:rPr lang="ko-KR" altLang="en-US" sz="11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 </a:t>
                      </a:r>
                      <a:r>
                        <a:rPr lang="en-US" altLang="ko-KR" sz="11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 30</a:t>
                      </a:r>
                      <a:r>
                        <a:rPr lang="ko-KR" altLang="en-US" sz="11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일</a:t>
                      </a:r>
                      <a:r>
                        <a:rPr lang="en-US" altLang="ko-KR" sz="11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ko-KR" sz="152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 </a:t>
                      </a:r>
                      <a:r>
                        <a:rPr lang="en-US" altLang="ko-KR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spc="-8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spc="-8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4769749" y="3901474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</a:t>
            </a:r>
            <a:r>
              <a:rPr lang="en-US" altLang="ko-KR" sz="8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최저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</a:p>
          <a:p>
            <a:pPr algn="r"/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해지환급금미지급형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납입면제미적용형</a:t>
            </a:r>
            <a:endParaRPr lang="ko-KR" altLang="en-US" sz="8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303847" y="8346748"/>
          <a:ext cx="630000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11"/>
                <a:gridCol w="643968"/>
                <a:gridCol w="2037278"/>
                <a:gridCol w="679092"/>
                <a:gridCol w="1848652"/>
              </a:tblGrid>
              <a:tr h="1837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65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세</a:t>
                      </a:r>
                      <a:endParaRPr lang="ko-KR" altLang="en-US" sz="1800" b="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남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41,970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35,790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171391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가입 전 질병</a:t>
            </a:r>
            <a:r>
              <a:rPr lang="ko-KR" altLang="en-US" sz="3600" spc="-15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보장</a:t>
            </a:r>
            <a:endParaRPr lang="en-US" altLang="ko-KR" sz="3600" spc="-15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79" y="1220112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어</a:t>
            </a:r>
            <a:r>
              <a:rPr lang="ko-KR" altLang="en-US" sz="2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깨</a:t>
            </a:r>
            <a:r>
              <a:rPr lang="en-US" altLang="ko-KR" sz="2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무</a:t>
            </a:r>
            <a:r>
              <a:rPr lang="ko-KR" altLang="en-US" sz="2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릎</a:t>
            </a:r>
            <a:r>
              <a:rPr lang="en-US" altLang="ko-KR" sz="2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디</a:t>
            </a:r>
            <a:r>
              <a:rPr lang="ko-KR" altLang="en-US" sz="2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스크</a:t>
            </a:r>
            <a:endParaRPr lang="en-US" altLang="ko-KR" sz="2400" dirty="0" smtClean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5352" y="2702970"/>
            <a:ext cx="2003132" cy="9523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양쪽 모서리가 둥근 사각형 32"/>
          <p:cNvSpPr/>
          <p:nvPr/>
        </p:nvSpPr>
        <p:spPr>
          <a:xfrm rot="5400000">
            <a:off x="642217" y="2149006"/>
            <a:ext cx="421093" cy="10948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8872" y="2509515"/>
            <a:ext cx="623889" cy="444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white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무릎</a:t>
            </a:r>
            <a:endParaRPr lang="ko-KR" altLang="en-US" dirty="0">
              <a:solidFill>
                <a:prstClr val="white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81353" y="3168192"/>
            <a:ext cx="1086880" cy="267554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66246" y="3012137"/>
            <a:ext cx="766557" cy="704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err="1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슬관절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수술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085110" y="2930076"/>
            <a:ext cx="107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60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만</a:t>
            </a:r>
            <a:endParaRPr lang="ko-KR" altLang="en-US" sz="360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429325" y="2702970"/>
            <a:ext cx="2003132" cy="9523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 rot="5400000">
            <a:off x="2788281" y="2126915"/>
            <a:ext cx="433824" cy="11517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559809" y="2509515"/>
            <a:ext cx="843501" cy="444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white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디스크</a:t>
            </a:r>
            <a:endParaRPr lang="ko-KR" altLang="en-US" dirty="0">
              <a:solidFill>
                <a:prstClr val="white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34500" y="3168192"/>
            <a:ext cx="1086880" cy="267554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490219" y="3012137"/>
            <a:ext cx="766557" cy="704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척추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고정술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238257" y="2930076"/>
            <a:ext cx="107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60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만</a:t>
            </a:r>
            <a:endParaRPr lang="ko-KR" altLang="en-US" sz="360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80078" y="2702970"/>
            <a:ext cx="2003132" cy="9523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양쪽 모서리가 둥근 사각형 25"/>
          <p:cNvSpPr/>
          <p:nvPr/>
        </p:nvSpPr>
        <p:spPr>
          <a:xfrm rot="5400000">
            <a:off x="4939034" y="2126915"/>
            <a:ext cx="433824" cy="11517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710562" y="2509515"/>
            <a:ext cx="843501" cy="444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prstClr val="white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간병인</a:t>
            </a:r>
            <a:endParaRPr lang="ko-KR" altLang="en-US" dirty="0">
              <a:solidFill>
                <a:prstClr val="white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48241" y="3204288"/>
            <a:ext cx="1584000" cy="267554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805400" y="3003159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현물지원</a:t>
            </a:r>
            <a:endParaRPr lang="ko-KR" altLang="en-US" sz="320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1686" y="3418657"/>
            <a:ext cx="13958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질병수술 </a:t>
            </a:r>
            <a:r>
              <a:rPr lang="en-US" altLang="ko-KR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+ 1</a:t>
            </a:r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종</a:t>
            </a:r>
            <a:r>
              <a:rPr lang="en-US" altLang="ko-KR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+128</a:t>
            </a:r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</a:t>
            </a:r>
            <a:r>
              <a:rPr lang="en-US" altLang="ko-KR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관절염</a:t>
            </a:r>
            <a:r>
              <a:rPr lang="en-US" altLang="ko-KR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endParaRPr lang="ko-KR" altLang="en-US" sz="800" spc="-7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43616" y="3418657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질병수술비 </a:t>
            </a:r>
            <a:r>
              <a:rPr lang="en-US" altLang="ko-KR" sz="800" spc="-7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+ </a:t>
            </a:r>
            <a:r>
              <a:rPr lang="en-US" altLang="ko-KR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800" spc="-7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종</a:t>
            </a:r>
            <a:endParaRPr lang="ko-KR" altLang="en-US" sz="800" spc="-7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275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유병자를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위한</a:t>
            </a:r>
            <a:endParaRPr lang="en-US" altLang="ko-KR" sz="16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-14974" y="-3531"/>
            <a:ext cx="323165" cy="1044002"/>
            <a:chOff x="6540935" y="-3531"/>
            <a:chExt cx="323165" cy="1044002"/>
          </a:xfrm>
        </p:grpSpPr>
        <p:sp>
          <p:nvSpPr>
            <p:cNvPr id="49" name="직사각형 48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간편</a:t>
              </a:r>
              <a:r>
                <a:rPr lang="en-US" altLang="ko-KR" sz="1500" dirty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</a:t>
              </a: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" y="286950"/>
            <a:ext cx="1762277" cy="507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32757" y="449551"/>
            <a:ext cx="382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간편한 </a:t>
            </a:r>
            <a:r>
              <a:rPr lang="en-US" altLang="ko-KR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355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46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88852"/>
              </p:ext>
            </p:extLst>
          </p:nvPr>
        </p:nvGraphicFramePr>
        <p:xfrm>
          <a:off x="303714" y="6117676"/>
          <a:ext cx="3495933" cy="255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93"/>
                <a:gridCol w="1676243"/>
                <a:gridCol w="1197997"/>
              </a:tblGrid>
              <a:tr h="3649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0" spc="300" dirty="0" err="1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담보명</a:t>
                      </a:r>
                      <a:endParaRPr lang="ko-KR" altLang="en-US" b="0" spc="3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가입금액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4985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통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합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단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소액암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8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소화기암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8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15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대특정암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8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대특정암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8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대고액암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8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400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820045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spc="-15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발병률 높은 암</a:t>
            </a:r>
            <a:r>
              <a:rPr lang="en-US" altLang="ko-KR" sz="4200" spc="-15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4200" spc="-15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통합암이</a:t>
            </a:r>
            <a:r>
              <a:rPr lang="ko-KR" altLang="en-US" sz="42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답</a:t>
            </a:r>
            <a:endParaRPr lang="en-US" altLang="ko-KR" sz="4200" spc="-15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79" y="1318993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업계유일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! 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단독보장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!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3714" y="2778296"/>
            <a:ext cx="6300000" cy="524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03714" y="2778297"/>
            <a:ext cx="6300000" cy="31487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30929"/>
              </p:ext>
            </p:extLst>
          </p:nvPr>
        </p:nvGraphicFramePr>
        <p:xfrm>
          <a:off x="411355" y="3442087"/>
          <a:ext cx="3350507" cy="236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54"/>
                <a:gridCol w="1336580"/>
                <a:gridCol w="1462673"/>
              </a:tblGrid>
              <a:tr h="4190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가입 전 질병</a:t>
                      </a:r>
                      <a:endParaRPr lang="ko-KR" altLang="en-US" sz="1600" b="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발생률 높은 암</a:t>
                      </a:r>
                      <a:endParaRPr lang="ko-KR" altLang="en-US" sz="1600" b="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자궁근종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자궁경부암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대장용종</a:t>
                      </a:r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대장암</a:t>
                      </a:r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담낭용종</a:t>
                      </a:r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담낭암</a:t>
                      </a:r>
                      <a:endParaRPr lang="ko-KR" altLang="en-US" sz="18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88958"/>
              </p:ext>
            </p:extLst>
          </p:nvPr>
        </p:nvGraphicFramePr>
        <p:xfrm>
          <a:off x="4436462" y="3442087"/>
          <a:ext cx="2041280" cy="236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80"/>
              </a:tblGrid>
              <a:tr h="417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통합암으로</a:t>
                      </a:r>
                      <a:r>
                        <a:rPr lang="ko-KR" altLang="en-US" sz="1800" b="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해결</a:t>
                      </a:r>
                      <a:endParaRPr lang="ko-KR" altLang="en-US" sz="1800" b="0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       </a:t>
                      </a:r>
                      <a:r>
                        <a:rPr lang="ko-KR" altLang="en-US" sz="2100" dirty="0" err="1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소액암</a:t>
                      </a:r>
                      <a:endParaRPr lang="ko-KR" altLang="en-US" sz="21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       소화기암</a:t>
                      </a:r>
                      <a:endParaRPr lang="ko-KR" altLang="en-US" sz="21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       4</a:t>
                      </a:r>
                      <a:r>
                        <a:rPr lang="ko-KR" altLang="en-US" sz="2100" dirty="0" err="1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대고액암</a:t>
                      </a:r>
                      <a:endParaRPr lang="ko-KR" altLang="en-US" sz="21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04593"/>
              </p:ext>
            </p:extLst>
          </p:nvPr>
        </p:nvGraphicFramePr>
        <p:xfrm>
          <a:off x="3883035" y="7697165"/>
          <a:ext cx="2720679" cy="98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5"/>
                <a:gridCol w="416777"/>
                <a:gridCol w="1516347"/>
              </a:tblGrid>
              <a:tr h="544062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60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남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73,820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800" b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9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여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40,900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800" b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74290" y="6253111"/>
            <a:ext cx="2379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90</a:t>
            </a:r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세만기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무해지</a:t>
            </a:r>
            <a:endParaRPr lang="en-US" altLang="ko-KR" sz="11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ko-KR" altLang="en-US" sz="11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납입면제적용형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</a:t>
            </a:r>
            <a:r>
              <a:rPr lang="en-US" altLang="ko-KR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+</a:t>
            </a:r>
            <a:r>
              <a:rPr lang="ko-KR" altLang="en-US" sz="11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연계 최저</a:t>
            </a:r>
            <a:endParaRPr lang="en-US" altLang="ko-KR" sz="11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43" name="아래쪽 화살표 42"/>
          <p:cNvSpPr/>
          <p:nvPr/>
        </p:nvSpPr>
        <p:spPr>
          <a:xfrm rot="16200000">
            <a:off x="3807094" y="4372417"/>
            <a:ext cx="540286" cy="536444"/>
          </a:xfrm>
          <a:prstGeom prst="downArrow">
            <a:avLst>
              <a:gd name="adj1" fmla="val 62747"/>
              <a:gd name="adj2" fmla="val 3364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4" y="3975451"/>
            <a:ext cx="393530" cy="46905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6" y="4625981"/>
            <a:ext cx="528248" cy="417216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2" y="5291386"/>
            <a:ext cx="467022" cy="422048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4559617" y="4005234"/>
            <a:ext cx="509587" cy="338554"/>
            <a:chOff x="4679157" y="3876538"/>
            <a:chExt cx="509587" cy="338554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4679157" y="3897203"/>
              <a:ext cx="509587" cy="3058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691549" y="3876538"/>
              <a:ext cx="48442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r>
                <a:rPr lang="ko-KR" altLang="en-US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회</a:t>
              </a:r>
              <a:endParaRPr lang="ko-KR" altLang="en-US" sz="1600" dirty="0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4553762" y="4642328"/>
            <a:ext cx="521297" cy="338554"/>
            <a:chOff x="4673115" y="3876538"/>
            <a:chExt cx="521297" cy="338554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4679157" y="3897203"/>
              <a:ext cx="509587" cy="3058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673115" y="3876538"/>
              <a:ext cx="52129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</a:t>
              </a:r>
              <a:r>
                <a:rPr lang="ko-KR" altLang="en-US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회</a:t>
              </a:r>
              <a:endParaRPr lang="ko-KR" altLang="en-US" sz="1600" dirty="0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4553762" y="5279422"/>
            <a:ext cx="521297" cy="338554"/>
            <a:chOff x="4673115" y="3876538"/>
            <a:chExt cx="521297" cy="338554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679157" y="3897203"/>
              <a:ext cx="509587" cy="3058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673115" y="3876538"/>
              <a:ext cx="52129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</a:t>
              </a:r>
              <a:r>
                <a:rPr lang="ko-KR" altLang="en-US" sz="16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회</a:t>
              </a:r>
              <a:endParaRPr lang="ko-KR" alt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6283" y="2848949"/>
            <a:ext cx="574869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가입 전 질병이 암으로 발전해도 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각각 최대 </a:t>
            </a:r>
            <a:r>
              <a:rPr lang="en-US" altLang="ko-KR" sz="2000" dirty="0" smtClean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5</a:t>
            </a:r>
            <a:r>
              <a:rPr lang="ko-KR" altLang="en-US" sz="2000" dirty="0" smtClean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번 보장</a:t>
            </a:r>
            <a:endParaRPr lang="ko-KR" altLang="en-US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34183"/>
              </p:ext>
            </p:extLst>
          </p:nvPr>
        </p:nvGraphicFramePr>
        <p:xfrm>
          <a:off x="3883035" y="6719841"/>
          <a:ext cx="2720679" cy="98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5"/>
                <a:gridCol w="416777"/>
                <a:gridCol w="1516347"/>
              </a:tblGrid>
              <a:tr h="544062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남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55,040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800" b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9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여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35,800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en-US" altLang="ko-KR" sz="1800" b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/>
          <a:srcRect b="20468"/>
          <a:stretch/>
        </p:blipFill>
        <p:spPr>
          <a:xfrm>
            <a:off x="5958166" y="5837240"/>
            <a:ext cx="778222" cy="86436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162368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유병자를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위한</a:t>
            </a:r>
            <a:endParaRPr lang="en-US" altLang="ko-KR" sz="16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6540267" y="-3531"/>
            <a:ext cx="330805" cy="1044002"/>
            <a:chOff x="6545327" y="-3531"/>
            <a:chExt cx="330805" cy="1044002"/>
          </a:xfrm>
        </p:grpSpPr>
        <p:sp>
          <p:nvSpPr>
            <p:cNvPr id="62" name="직사각형 61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5400000">
              <a:off x="6192549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간편</a:t>
              </a:r>
              <a:r>
                <a:rPr lang="en-US" altLang="ko-KR" sz="1500" dirty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</a:t>
              </a: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" y="286950"/>
            <a:ext cx="1762277" cy="507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162368" y="449551"/>
            <a:ext cx="387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간편한 </a:t>
            </a:r>
            <a:r>
              <a:rPr lang="en-US" altLang="ko-KR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355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5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395" y="8810676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spc="-50" dirty="0" smtClean="0">
                <a:solidFill>
                  <a:schemeClr val="bg1"/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spc="-50" dirty="0" smtClean="0">
                <a:solidFill>
                  <a:schemeClr val="bg1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spc="-50" dirty="0">
              <a:solidFill>
                <a:schemeClr val="bg1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034887" y="8808532"/>
            <a:ext cx="573477" cy="1704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987" y="338409"/>
            <a:ext cx="1125800" cy="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7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66770" y="1269850"/>
            <a:ext cx="1577617" cy="1761118"/>
            <a:chOff x="447795" y="1200400"/>
            <a:chExt cx="1577617" cy="1761118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9183" y="1200400"/>
              <a:ext cx="836229" cy="165254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795" y="1376421"/>
              <a:ext cx="810838" cy="1585097"/>
            </a:xfrm>
            <a:prstGeom prst="rect">
              <a:avLst/>
            </a:prstGeom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20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4075" y="1269569"/>
            <a:ext cx="4937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65</a:t>
            </a:r>
            <a:r>
              <a:rPr lang="ko-KR" altLang="en-US" sz="40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세도</a:t>
            </a:r>
            <a:endParaRPr lang="en-US" altLang="ko-KR" sz="400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000" dirty="0" err="1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암치료비</a:t>
            </a:r>
            <a:r>
              <a:rPr lang="ko-KR" altLang="en-US" sz="40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고액보장</a:t>
            </a:r>
            <a:endParaRPr lang="en-US" altLang="ko-KR" sz="400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65496" y="5609535"/>
            <a:ext cx="2592315" cy="400110"/>
            <a:chOff x="265496" y="2485031"/>
            <a:chExt cx="2592315" cy="40011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661376" y="2485031"/>
              <a:ext cx="21964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빈틈없는 </a:t>
              </a:r>
              <a:r>
                <a:rPr lang="ko-KR" altLang="en-US" sz="2000" dirty="0" err="1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암치료비</a:t>
              </a:r>
              <a:endParaRPr lang="ko-KR" altLang="en-US" sz="20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68294"/>
              </p:ext>
            </p:extLst>
          </p:nvPr>
        </p:nvGraphicFramePr>
        <p:xfrm>
          <a:off x="303847" y="2727331"/>
          <a:ext cx="6299998" cy="257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20"/>
                <a:gridCol w="1551008"/>
                <a:gridCol w="1439444"/>
                <a:gridCol w="1495226"/>
              </a:tblGrid>
              <a:tr h="5610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메리츠</a:t>
                      </a:r>
                      <a:endParaRPr lang="ko-KR" altLang="en-US" sz="2600" b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B</a:t>
                      </a:r>
                      <a:r>
                        <a:rPr lang="ko-KR" altLang="en-US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</a:t>
                      </a:r>
                      <a:r>
                        <a:rPr lang="ko-KR" altLang="en-US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843C0C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</a:tr>
              <a:tr h="7273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억 </a:t>
                      </a:r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7,500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7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천 </a:t>
                      </a:r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860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marL="0" marR="36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억 </a:t>
                      </a:r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2,300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marL="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억 </a:t>
                      </a:r>
                      <a:r>
                        <a:rPr lang="en-US" altLang="ko-KR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200</a:t>
                      </a:r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marL="0" marR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545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방사선약물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표적항암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억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로봇암수술비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양성자방사선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ko-KR" altLang="en-US" sz="110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60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방사선약물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표적항암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로봇암수술비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양성자방사선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</a:p>
                  </a:txBody>
                  <a:tcPr marL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방사선약물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표적항암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7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로봇암수술비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양성자방사선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</a:p>
                  </a:txBody>
                  <a:tcPr marL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방사선약물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표적항암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7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로봇암수술비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</a:t>
                      </a:r>
                      <a:endParaRPr lang="en-US" altLang="ko-KR" sz="11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양성자방사선 </a:t>
                      </a:r>
                      <a:r>
                        <a:rPr lang="en-US" altLang="ko-KR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</a:t>
                      </a:r>
                    </a:p>
                  </a:txBody>
                  <a:tcPr marL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84659"/>
              </p:ext>
            </p:extLst>
          </p:nvPr>
        </p:nvGraphicFramePr>
        <p:xfrm>
          <a:off x="303847" y="6069524"/>
          <a:ext cx="6300000" cy="211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03"/>
                <a:gridCol w="883323"/>
                <a:gridCol w="1177826"/>
                <a:gridCol w="1215451"/>
                <a:gridCol w="838897"/>
              </a:tblGrid>
              <a:tr h="2651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1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1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기본계약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55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특정면역항암약물치료비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항암양성자방사선치료비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55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항암 세기조절방사선치료비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항암방사선약물치료비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55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다빈치로봇</a:t>
                      </a:r>
                      <a:endParaRPr lang="en-US" altLang="ko-KR" sz="155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/>
                      <a:r>
                        <a:rPr lang="ko-KR" altLang="en-US" sz="155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endParaRPr lang="ko-KR" altLang="en-US" sz="155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5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</a:t>
                      </a:r>
                      <a:endParaRPr lang="ko-KR" altLang="en-US" sz="155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5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표적항암약물치료비</a:t>
                      </a:r>
                      <a:endParaRPr lang="ko-KR" altLang="en-US" sz="155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55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5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5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특정암</a:t>
                      </a:r>
                      <a:endParaRPr lang="ko-KR" altLang="en-US" sz="155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550" strike="noStrike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550" strike="noStrike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3685223" y="5728699"/>
            <a:ext cx="3004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해지환급금미지급형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endParaRPr lang="ko-KR" altLang="en-US" sz="10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303847" y="8300448"/>
          <a:ext cx="630000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11"/>
                <a:gridCol w="643968"/>
                <a:gridCol w="2037278"/>
                <a:gridCol w="679092"/>
                <a:gridCol w="1848652"/>
              </a:tblGrid>
              <a:tr h="3648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65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세</a:t>
                      </a:r>
                      <a:endParaRPr lang="ko-KR" altLang="en-US" sz="1800" b="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남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67,050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여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42,410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3275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유병자를</a:t>
            </a:r>
            <a:r>
              <a:rPr lang="ko-KR" altLang="en-US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위한</a:t>
            </a:r>
            <a:endParaRPr lang="en-US" altLang="ko-KR" sz="16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-14974" y="-3531"/>
            <a:ext cx="323165" cy="1044002"/>
            <a:chOff x="6540935" y="-3531"/>
            <a:chExt cx="323165" cy="1044002"/>
          </a:xfrm>
        </p:grpSpPr>
        <p:sp>
          <p:nvSpPr>
            <p:cNvPr id="24" name="직사각형 23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간편</a:t>
              </a:r>
              <a:r>
                <a:rPr lang="en-US" altLang="ko-KR" sz="1500" dirty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355</a:t>
              </a: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" y="286950"/>
            <a:ext cx="1762277" cy="507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32757" y="449551"/>
            <a:ext cx="382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간편한 </a:t>
            </a:r>
            <a:r>
              <a:rPr lang="en-US" altLang="ko-KR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355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19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b="16975"/>
          <a:stretch/>
        </p:blipFill>
        <p:spPr>
          <a:xfrm>
            <a:off x="5555230" y="285362"/>
            <a:ext cx="1038187" cy="1203767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21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39992"/>
              </p:ext>
            </p:extLst>
          </p:nvPr>
        </p:nvGraphicFramePr>
        <p:xfrm>
          <a:off x="187531" y="1400533"/>
          <a:ext cx="6431466" cy="733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694"/>
                <a:gridCol w="1794076"/>
                <a:gridCol w="3007696"/>
              </a:tblGrid>
              <a:tr h="3270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상품명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알릴의무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상품특징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570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355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연무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세무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내 의사소견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①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업계 유일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!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연만기 무해지형 운영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②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표적항암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약물치료비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억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③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통합암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최대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번 보장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),</a:t>
                      </a: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④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(25%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체증형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입원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대질병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335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내 의사소견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① 다양한 플랜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운영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-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자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.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.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 없는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간병인 만만플랜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-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어깨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무릎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디스크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고지시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전담보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인수 가능 한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어무디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플랜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입원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4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대질병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3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325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세무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내 의사소견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①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암만보는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간편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알릴의무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   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타사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년내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대질환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②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가입 전 질병도 보장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하는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   뇌혈관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허혈성심장질환수술비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입원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41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315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연무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내 의사소견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①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업계 유일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!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연만기 무해지형 운영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② 질병수술비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100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만원</a:t>
                      </a: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③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맘모톰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편도염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무지외반증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   어깨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병변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각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100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 보장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입원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99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 질병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31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내 의사소견 </a:t>
                      </a:r>
                      <a:endParaRPr lang="en-US" altLang="ko-KR" sz="14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뇌혈관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허혈성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심장질환진단비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300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만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업계 최대보장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</a:t>
                      </a:r>
                      <a:r>
                        <a:rPr lang="ko-KR" altLang="en-US" sz="1400" b="0" baseline="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입원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간편</a:t>
                      </a:r>
                      <a:r>
                        <a:rPr lang="ko-KR" altLang="en-US" sz="160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</a:t>
                      </a:r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대</a:t>
                      </a:r>
                      <a:endParaRPr lang="en-US" altLang="ko-KR" sz="1600" dirty="0" smtClean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 내 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</a:t>
                      </a:r>
                      <a:endParaRPr lang="en-US" altLang="ko-KR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①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 내 암유병자 무고지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   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대질환 담보 승인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②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대질환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유병자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암담보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승인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5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 내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뇌졸중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b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</a:b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급성심근경색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협심증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맘편한</a:t>
                      </a:r>
                      <a:endParaRPr lang="en-US" altLang="ko-KR" sz="16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어린이</a:t>
                      </a:r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(325)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세무</a:t>
                      </a:r>
                      <a:r>
                        <a:rPr lang="en-US" altLang="ko-KR" sz="14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개월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내 의사소견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①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업계유일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어린이 간편보험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②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갱신형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담보도 납입면제 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입원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or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 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03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년내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013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빈틈없는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메리츠 간편상품 라인업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13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아파도 걱정하지 마세요</a:t>
            </a:r>
            <a:r>
              <a:rPr lang="en-US" altLang="ko-KR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!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96865" y="5803655"/>
            <a:ext cx="1079142" cy="307777"/>
            <a:chOff x="-2260706" y="2805814"/>
            <a:chExt cx="1079142" cy="307777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-2233914" y="2824223"/>
              <a:ext cx="1008000" cy="2662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-2260706" y="2805814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업계 최저가</a:t>
              </a:r>
              <a:endParaRPr lang="ko-KR" altLang="en-US" sz="14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88086" y="2453951"/>
            <a:ext cx="1079142" cy="307777"/>
            <a:chOff x="-2260706" y="2805814"/>
            <a:chExt cx="1079142" cy="307777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-2233914" y="2824223"/>
              <a:ext cx="1008000" cy="2662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-2260706" y="2805814"/>
              <a:ext cx="10791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업계 최저가</a:t>
              </a:r>
              <a:endParaRPr lang="ko-KR" altLang="en-US" sz="14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73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488" y="449551"/>
            <a:ext cx="257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알파</a:t>
            </a:r>
            <a:r>
              <a:rPr lang="en-US" altLang="ko-KR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Plus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488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성인 통합 대표 상품</a:t>
            </a:r>
            <a:endParaRPr lang="en-US" altLang="ko-KR" sz="16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3531"/>
            <a:ext cx="323165" cy="1044002"/>
            <a:chOff x="6540935" y="-3531"/>
            <a:chExt cx="323165" cy="1044002"/>
          </a:xfrm>
        </p:grpSpPr>
        <p:sp>
          <p:nvSpPr>
            <p:cNvPr id="8" name="직사각형 7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F33B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알파</a:t>
              </a:r>
              <a:r>
                <a:rPr lang="en-US" altLang="ko-KR" sz="15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Plus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84546" y="4565382"/>
            <a:ext cx="2085952" cy="400110"/>
            <a:chOff x="265496" y="2485031"/>
            <a:chExt cx="2085952" cy="40011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642326" y="2485031"/>
              <a:ext cx="17091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알파 만만플랜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1924220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간병인 </a:t>
            </a:r>
            <a:r>
              <a:rPr lang="en-US" altLang="ko-KR" sz="4200" spc="-15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4200" spc="-15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만원 </a:t>
            </a:r>
            <a:r>
              <a:rPr lang="ko-KR" altLang="en-US" sz="42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전용 </a:t>
            </a:r>
            <a:r>
              <a:rPr lang="ko-KR" altLang="en-US" sz="4200" spc="-15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플랜</a:t>
            </a:r>
            <a:endParaRPr lang="en-US" altLang="ko-KR" sz="4200" spc="-15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79" y="1423168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일찍 준비하는 간병인 보험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12156"/>
              </p:ext>
            </p:extLst>
          </p:nvPr>
        </p:nvGraphicFramePr>
        <p:xfrm>
          <a:off x="312820" y="6220934"/>
          <a:ext cx="6299999" cy="243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376"/>
                <a:gridCol w="1198705"/>
                <a:gridCol w="1198705"/>
                <a:gridCol w="741367"/>
                <a:gridCol w="1228423"/>
                <a:gridCol w="1228423"/>
              </a:tblGrid>
              <a:tr h="581378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알파 </a:t>
                      </a:r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‘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만만 플랜</a:t>
                      </a:r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’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57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연령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남자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여자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연령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남자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여자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</a:tr>
              <a:tr h="468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40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12,150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30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16,840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10,000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50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12,460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90" baseline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21,570</a:t>
                      </a:r>
                      <a:r>
                        <a:rPr lang="ko-KR" altLang="en-US" sz="1400" spc="-9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800" spc="-9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40911" y="4715171"/>
            <a:ext cx="3425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</a:t>
            </a:r>
            <a:r>
              <a:rPr lang="en-US" altLang="ko-KR" sz="10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20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100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세만기</a:t>
            </a:r>
            <a:r>
              <a:rPr lang="en-US" altLang="ko-KR" sz="10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0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납입면제미적용형</a:t>
            </a:r>
            <a:endParaRPr lang="ko-KR" altLang="en-US" sz="10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02727"/>
              </p:ext>
            </p:extLst>
          </p:nvPr>
        </p:nvGraphicFramePr>
        <p:xfrm>
          <a:off x="312820" y="5014608"/>
          <a:ext cx="6300001" cy="107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851"/>
                <a:gridCol w="1803621"/>
                <a:gridCol w="2170529"/>
              </a:tblGrid>
              <a:tr h="2792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6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100" b="0" spc="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8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간병인지원일당</a:t>
                      </a:r>
                      <a:endParaRPr lang="en-US" altLang="ko-KR" sz="1800" b="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/>
                      <a:r>
                        <a:rPr lang="en-US" altLang="ko-KR" sz="1600" b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(180</a:t>
                      </a:r>
                      <a:r>
                        <a:rPr lang="ko-KR" altLang="en-US" sz="1600" b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일</a:t>
                      </a:r>
                      <a:r>
                        <a:rPr lang="en-US" altLang="ko-KR" sz="1600" b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10</a:t>
                      </a:r>
                      <a:r>
                        <a:rPr lang="ko-KR" altLang="en-US" sz="1600" b="0" dirty="0" err="1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년갱신</a:t>
                      </a:r>
                      <a:r>
                        <a:rPr lang="en-US" altLang="ko-KR" sz="1800" b="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800" b="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질병</a:t>
                      </a:r>
                      <a:endParaRPr lang="ko-KR" altLang="en-US" sz="18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전문 간병인지원</a:t>
                      </a:r>
                      <a:endParaRPr lang="en-US" altLang="ko-KR" sz="1800" b="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또는 일당 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상해</a:t>
                      </a:r>
                      <a:endParaRPr lang="ko-KR" altLang="en-US" sz="18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284544" y="3034881"/>
            <a:ext cx="2005352" cy="1393519"/>
            <a:chOff x="284544" y="3034881"/>
            <a:chExt cx="2005352" cy="1393519"/>
          </a:xfrm>
        </p:grpSpPr>
        <p:sp>
          <p:nvSpPr>
            <p:cNvPr id="14" name="직사각형 13"/>
            <p:cNvSpPr/>
            <p:nvPr/>
          </p:nvSpPr>
          <p:spPr>
            <a:xfrm>
              <a:off x="565892" y="3490882"/>
              <a:ext cx="1436830" cy="267593"/>
            </a:xfrm>
            <a:prstGeom prst="rect">
              <a:avLst/>
            </a:prstGeom>
            <a:solidFill>
              <a:srgbClr val="FFF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284544" y="3034881"/>
              <a:ext cx="2005352" cy="1393519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2914" y="3243339"/>
              <a:ext cx="1742786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r>
                <a:rPr lang="ko-KR" altLang="en-US" sz="3000" dirty="0" err="1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만원대</a:t>
              </a:r>
              <a:endParaRPr lang="en-US" altLang="ko-KR" sz="30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준비 가능</a:t>
              </a:r>
              <a:endParaRPr lang="en-US" altLang="ko-KR" sz="3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422954" y="3034881"/>
            <a:ext cx="2014266" cy="1393519"/>
            <a:chOff x="2422954" y="3034881"/>
            <a:chExt cx="2014266" cy="1393519"/>
          </a:xfrm>
        </p:grpSpPr>
        <p:sp>
          <p:nvSpPr>
            <p:cNvPr id="33" name="직사각형 32"/>
            <p:cNvSpPr/>
            <p:nvPr/>
          </p:nvSpPr>
          <p:spPr>
            <a:xfrm>
              <a:off x="3016246" y="3959512"/>
              <a:ext cx="825504" cy="267593"/>
            </a:xfrm>
            <a:prstGeom prst="rect">
              <a:avLst/>
            </a:prstGeom>
            <a:solidFill>
              <a:srgbClr val="FFF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2431868" y="3034881"/>
              <a:ext cx="2005352" cy="1393519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422954" y="3243339"/>
              <a:ext cx="2012089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자기부담금</a:t>
              </a:r>
              <a:endParaRPr lang="en-US" altLang="ko-KR" sz="3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en-US" altLang="ko-KR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0</a:t>
              </a:r>
              <a:r>
                <a:rPr lang="ko-KR" altLang="en-US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</a:t>
              </a:r>
              <a:endParaRPr lang="en-US" altLang="ko-KR" sz="3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79192" y="3034881"/>
            <a:ext cx="2005352" cy="1393519"/>
            <a:chOff x="4579192" y="3034881"/>
            <a:chExt cx="2005352" cy="1393519"/>
          </a:xfrm>
        </p:grpSpPr>
        <p:sp>
          <p:nvSpPr>
            <p:cNvPr id="34" name="직사각형 33"/>
            <p:cNvSpPr/>
            <p:nvPr/>
          </p:nvSpPr>
          <p:spPr>
            <a:xfrm>
              <a:off x="4685560" y="3490882"/>
              <a:ext cx="1768846" cy="267593"/>
            </a:xfrm>
            <a:prstGeom prst="rect">
              <a:avLst/>
            </a:prstGeom>
            <a:solidFill>
              <a:srgbClr val="FFF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4579192" y="3034881"/>
              <a:ext cx="2005352" cy="1393519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637572" y="3243339"/>
              <a:ext cx="1848584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면책</a:t>
              </a:r>
              <a:r>
                <a:rPr lang="en-US" altLang="ko-KR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/</a:t>
              </a:r>
              <a:r>
                <a:rPr lang="ko-KR" altLang="en-US" sz="30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감액</a:t>
              </a:r>
              <a:endParaRPr lang="en-US" altLang="ko-KR" sz="30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없이 보장</a:t>
              </a:r>
              <a:endParaRPr lang="en-US" altLang="ko-KR" sz="30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78" y="2254845"/>
            <a:ext cx="912042" cy="103903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6" y="286950"/>
            <a:ext cx="886304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6" y="286950"/>
            <a:ext cx="1733187" cy="5076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b="19093"/>
          <a:stretch/>
        </p:blipFill>
        <p:spPr>
          <a:xfrm flipH="1">
            <a:off x="5130946" y="971019"/>
            <a:ext cx="1262476" cy="137870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23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527195" y="-3531"/>
            <a:ext cx="330805" cy="1044002"/>
            <a:chOff x="6545327" y="-3531"/>
            <a:chExt cx="330805" cy="1044002"/>
          </a:xfrm>
        </p:grpSpPr>
        <p:sp>
          <p:nvSpPr>
            <p:cNvPr id="6" name="직사각형 5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192549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err="1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펫</a:t>
              </a:r>
              <a:r>
                <a:rPr lang="ko-KR" altLang="en-US" sz="1500" dirty="0" err="1" smtClean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퍼민트</a:t>
              </a:r>
              <a:endParaRPr lang="en-US" altLang="ko-KR" sz="15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" y="1324452"/>
            <a:ext cx="6185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펫실손</a:t>
            </a:r>
            <a:r>
              <a:rPr lang="ko-KR" altLang="en-US" sz="4200" dirty="0" err="1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의료비</a:t>
            </a:r>
            <a:endParaRPr lang="en-US" altLang="ko-KR" sz="42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77789" y="2326788"/>
            <a:ext cx="3096000" cy="1404000"/>
            <a:chOff x="335666" y="2303362"/>
            <a:chExt cx="3096000" cy="1404000"/>
          </a:xfrm>
        </p:grpSpPr>
        <p:sp>
          <p:nvSpPr>
            <p:cNvPr id="8" name="직사각형 7"/>
            <p:cNvSpPr/>
            <p:nvPr/>
          </p:nvSpPr>
          <p:spPr>
            <a:xfrm>
              <a:off x="335666" y="2303362"/>
              <a:ext cx="3096000" cy="14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35666" y="2303362"/>
              <a:ext cx="3096000" cy="50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823336" y="2326075"/>
              <a:ext cx="1749197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3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설계가 쉽다</a:t>
              </a:r>
              <a:r>
                <a:rPr lang="en-US" altLang="ko-KR" sz="23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!</a:t>
              </a: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05116" y="2354773"/>
              <a:ext cx="39507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95162" y="2392462"/>
              <a:ext cx="4251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01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53130" y="2932597"/>
              <a:ext cx="30785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spc="-80" dirty="0" err="1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어플에서</a:t>
              </a:r>
              <a:r>
                <a:rPr lang="ko-KR" altLang="en-US" sz="1600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</a:t>
              </a:r>
              <a:r>
                <a:rPr lang="ko-KR" altLang="en-US" spc="-8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간편하게 설계 </a:t>
              </a:r>
              <a:r>
                <a:rPr lang="ko-KR" altLang="en-US" sz="1600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하고</a:t>
              </a:r>
              <a:endParaRPr lang="en-US" altLang="ko-KR" spc="-8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44398" y="3246035"/>
              <a:ext cx="3087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pc="-80" dirty="0" err="1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폰에서</a:t>
              </a:r>
              <a:r>
                <a:rPr lang="ko-KR" altLang="en-US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고객에게 직접 발송</a:t>
              </a:r>
              <a:r>
                <a:rPr lang="en-US" altLang="ko-KR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~</a:t>
              </a:r>
              <a:endParaRPr lang="en-US" altLang="ko-KR" spc="-8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3481789" y="2326788"/>
            <a:ext cx="3096000" cy="1404000"/>
            <a:chOff x="335666" y="2303362"/>
            <a:chExt cx="3096000" cy="1404000"/>
          </a:xfrm>
        </p:grpSpPr>
        <p:sp>
          <p:nvSpPr>
            <p:cNvPr id="77" name="직사각형 76"/>
            <p:cNvSpPr/>
            <p:nvPr/>
          </p:nvSpPr>
          <p:spPr>
            <a:xfrm>
              <a:off x="335666" y="2303362"/>
              <a:ext cx="3096000" cy="14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335666" y="2303362"/>
              <a:ext cx="3096000" cy="50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23336" y="2326075"/>
              <a:ext cx="196079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solidFill>
                    <a:schemeClr val="bg1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최대</a:t>
              </a:r>
              <a:r>
                <a:rPr lang="ko-KR" altLang="en-US" sz="2300" dirty="0" smtClean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23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10%</a:t>
              </a:r>
              <a:r>
                <a:rPr lang="ko-KR" altLang="en-US" sz="23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할인</a:t>
              </a:r>
              <a:endParaRPr lang="en-US" altLang="ko-KR" sz="2300" dirty="0" smtClean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05116" y="2354773"/>
              <a:ext cx="395070" cy="39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72012" y="2392462"/>
              <a:ext cx="468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02</a:t>
              </a: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53130" y="2932597"/>
              <a:ext cx="30785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동물 등록 시 </a:t>
              </a:r>
              <a:r>
                <a:rPr lang="en-US" altLang="ko-KR" sz="1600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2%</a:t>
              </a:r>
              <a:r>
                <a:rPr lang="ko-KR" altLang="en-US" sz="1600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할인</a:t>
              </a:r>
              <a:endParaRPr lang="en-US" altLang="ko-KR" sz="1600" spc="-8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44398" y="3246035"/>
              <a:ext cx="3087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pc="-80" dirty="0" err="1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다펫</a:t>
              </a:r>
              <a:r>
                <a:rPr lang="ko-KR" altLang="en-US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가입시 최대 </a:t>
              </a:r>
              <a:r>
                <a:rPr lang="en-US" altLang="ko-KR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10%</a:t>
              </a:r>
              <a:r>
                <a:rPr lang="ko-KR" altLang="en-US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할인</a:t>
              </a:r>
              <a:endParaRPr lang="en-US" altLang="ko-KR" spc="-8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41077"/>
              </p:ext>
            </p:extLst>
          </p:nvPr>
        </p:nvGraphicFramePr>
        <p:xfrm>
          <a:off x="162038" y="7144207"/>
          <a:ext cx="3591052" cy="150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060"/>
                <a:gridCol w="961664"/>
                <a:gridCol w="961664"/>
                <a:gridCol w="961664"/>
              </a:tblGrid>
              <a:tr h="45048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의료비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부담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Puppy</a:t>
                      </a:r>
                      <a:r>
                        <a:rPr lang="en-US" altLang="ko-KR" sz="1600" b="0" kern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100" b="0" kern="0" dirty="0" err="1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말티즈</a:t>
                      </a:r>
                      <a:r>
                        <a:rPr lang="ko-KR" altLang="en-US" sz="1100" b="0" kern="0" dirty="0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기준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 smtClean="0"/>
                    </a:p>
                  </a:txBody>
                  <a:tcPr/>
                </a:tc>
              </a:tr>
              <a:tr h="3288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실속</a:t>
                      </a:r>
                      <a:endParaRPr lang="ko-KR" altLang="en-US" sz="13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70%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기본</a:t>
                      </a:r>
                      <a:endParaRPr lang="ko-KR" altLang="en-US" sz="13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C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80%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고급</a:t>
                      </a:r>
                      <a:endParaRPr lang="en-US" altLang="ko-KR" sz="130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세</a:t>
                      </a:r>
                      <a:endParaRPr lang="ko-KR" altLang="en-US" sz="16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32,740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44,230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48,880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4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세</a:t>
                      </a:r>
                      <a:endParaRPr lang="ko-KR" altLang="en-US" sz="16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46,500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63,910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70,620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66366"/>
              </p:ext>
            </p:extLst>
          </p:nvPr>
        </p:nvGraphicFramePr>
        <p:xfrm>
          <a:off x="3800472" y="7144207"/>
          <a:ext cx="2884992" cy="150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664"/>
                <a:gridCol w="961664"/>
                <a:gridCol w="961664"/>
              </a:tblGrid>
              <a:tr h="45048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Cat</a:t>
                      </a:r>
                      <a:r>
                        <a:rPr lang="en-US" altLang="ko-KR" sz="1600" b="0" kern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</a:t>
                      </a:r>
                      <a:r>
                        <a:rPr lang="ko-KR" altLang="en-US" sz="1100" b="0" kern="0" dirty="0" err="1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코리아숏헤어</a:t>
                      </a:r>
                      <a:r>
                        <a:rPr lang="ko-KR" altLang="en-US" sz="1100" b="0" kern="0" dirty="0" smtClean="0">
                          <a:solidFill>
                            <a:schemeClr val="bg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기준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 smtClean="0"/>
                    </a:p>
                  </a:txBody>
                  <a:tcPr/>
                </a:tc>
              </a:tr>
              <a:tr h="328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실속</a:t>
                      </a:r>
                      <a:endParaRPr lang="ko-KR" altLang="en-US" sz="13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70%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기본</a:t>
                      </a:r>
                      <a:endParaRPr lang="ko-KR" altLang="en-US" sz="13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80%</a:t>
                      </a:r>
                      <a:r>
                        <a:rPr lang="ko-KR" altLang="en-US" sz="13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고급</a:t>
                      </a:r>
                      <a:endParaRPr lang="en-US" altLang="ko-KR" sz="1300" dirty="0" smtClean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43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32,780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45,200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49,390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437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37,180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51,760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56,560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2" name="그룹 101"/>
          <p:cNvGrpSpPr/>
          <p:nvPr/>
        </p:nvGrpSpPr>
        <p:grpSpPr>
          <a:xfrm>
            <a:off x="265496" y="6666227"/>
            <a:ext cx="5336656" cy="400110"/>
            <a:chOff x="265496" y="2485031"/>
            <a:chExt cx="5336656" cy="400110"/>
          </a:xfrm>
        </p:grpSpPr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04" name="직사각형 103"/>
            <p:cNvSpPr/>
            <p:nvPr/>
          </p:nvSpPr>
          <p:spPr>
            <a:xfrm>
              <a:off x="661376" y="2485031"/>
              <a:ext cx="49407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업계유일 </a:t>
              </a:r>
              <a:r>
                <a:rPr lang="en-US" altLang="ko-KR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20</a:t>
              </a:r>
              <a:r>
                <a:rPr lang="ko-KR" altLang="en-US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살까지</a:t>
              </a:r>
              <a:r>
                <a:rPr lang="en-US" altLang="ko-KR" sz="20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!</a:t>
              </a:r>
              <a:r>
                <a:rPr lang="en-US" altLang="ko-KR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보장받는 </a:t>
              </a:r>
              <a:r>
                <a:rPr lang="ko-KR" altLang="en-US" sz="2000" dirty="0" err="1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펫실손보험료</a:t>
              </a:r>
              <a:endParaRPr lang="ko-KR" altLang="en-US" sz="2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70089" y="3857147"/>
            <a:ext cx="6367838" cy="2556000"/>
            <a:chOff x="270089" y="3926597"/>
            <a:chExt cx="6367838" cy="2556000"/>
          </a:xfrm>
        </p:grpSpPr>
        <p:sp>
          <p:nvSpPr>
            <p:cNvPr id="109" name="직사각형 108"/>
            <p:cNvSpPr/>
            <p:nvPr/>
          </p:nvSpPr>
          <p:spPr>
            <a:xfrm>
              <a:off x="279677" y="3936401"/>
              <a:ext cx="6290411" cy="5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70089" y="3926597"/>
              <a:ext cx="6300000" cy="2556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62606" y="4715491"/>
              <a:ext cx="5930252" cy="1598751"/>
              <a:chOff x="416306" y="4565023"/>
              <a:chExt cx="5930252" cy="1598751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06" y="4565023"/>
                <a:ext cx="5930252" cy="1598751"/>
              </a:xfrm>
              <a:prstGeom prst="rect">
                <a:avLst/>
              </a:prstGeom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491933" y="5487552"/>
                <a:ext cx="10259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제휴병원</a:t>
                </a:r>
                <a:r>
                  <a:rPr lang="en-US" altLang="ko-KR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/>
                </a:r>
                <a:br>
                  <a:rPr lang="en-US" altLang="ko-KR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</a:br>
                <a:r>
                  <a:rPr lang="en-US" altLang="ko-KR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ID</a:t>
                </a:r>
                <a:r>
                  <a:rPr lang="ko-KR" altLang="en-US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카드제시</a:t>
                </a:r>
                <a:endPara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267848" y="5487552"/>
                <a:ext cx="5818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치료</a:t>
                </a:r>
                <a:r>
                  <a:rPr lang="ko-KR" altLang="en-US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에</a:t>
                </a:r>
                <a:endParaRPr lang="en-US" altLang="ko-KR" sz="16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  <a:p>
                <a:pPr algn="ctr"/>
                <a:r>
                  <a:rPr lang="ko-KR" altLang="en-US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집중</a:t>
                </a:r>
                <a:endPara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850299" y="5487552"/>
                <a:ext cx="5818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병원비</a:t>
                </a:r>
                <a:endParaRPr lang="en-US" altLang="ko-KR" sz="16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  <a:p>
                <a:pPr algn="ctr"/>
                <a:r>
                  <a:rPr lang="ko-KR" altLang="en-US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결제</a:t>
                </a:r>
                <a:endPara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327957" y="5487552"/>
                <a:ext cx="7758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ko-KR" altLang="en-US" sz="1600" dirty="0" smtClean="0"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심사 후</a:t>
                </a:r>
                <a:endParaRPr lang="en-US" altLang="ko-KR" sz="16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  <a:p>
                <a:pPr algn="ctr"/>
                <a:r>
                  <a:rPr lang="ko-KR" altLang="en-US" sz="1600" dirty="0" smtClean="0">
                    <a:solidFill>
                      <a:srgbClr val="C00000"/>
                    </a:solidFill>
                    <a:latin typeface="나눔스퀘어 네오 ExtraBold" panose="00000900000000000000" pitchFamily="2" charset="-127"/>
                    <a:ea typeface="나눔스퀘어 네오 ExtraBold" panose="00000900000000000000" pitchFamily="2" charset="-127"/>
                  </a:rPr>
                  <a:t>계좌입금</a:t>
                </a:r>
                <a:endPara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endParaRPr>
              </a:p>
            </p:txBody>
          </p:sp>
        </p:grpSp>
        <p:sp>
          <p:nvSpPr>
            <p:cNvPr id="110" name="직사각형 109"/>
            <p:cNvSpPr/>
            <p:nvPr/>
          </p:nvSpPr>
          <p:spPr>
            <a:xfrm>
              <a:off x="1050645" y="4045085"/>
              <a:ext cx="55872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전국</a:t>
              </a:r>
              <a:r>
                <a:rPr lang="en-US" altLang="ko-KR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</a:t>
              </a:r>
              <a:r>
                <a:rPr lang="ko-KR" altLang="en-US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약 </a:t>
              </a:r>
              <a:r>
                <a:rPr lang="en-US" altLang="ko-KR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600</a:t>
              </a:r>
              <a:r>
                <a:rPr lang="ko-KR" altLang="en-US" spc="-80" dirty="0" err="1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여개</a:t>
              </a:r>
              <a:r>
                <a:rPr lang="ko-KR" altLang="en-US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</a:t>
              </a:r>
              <a:r>
                <a:rPr lang="ko-KR" altLang="en-US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제휴병원</a:t>
              </a:r>
              <a:r>
                <a:rPr lang="ko-KR" altLang="en-US" spc="-8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에서 치료 시</a:t>
              </a:r>
              <a:r>
                <a:rPr lang="ko-KR" altLang="en-US" spc="-8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r>
                <a:rPr lang="ko-KR" altLang="en-US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보험금 자동청구</a:t>
              </a:r>
              <a:r>
                <a:rPr lang="en-US" altLang="ko-KR" spc="-8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!</a:t>
              </a:r>
            </a:p>
          </p:txBody>
        </p:sp>
      </p:grpSp>
      <p:pic>
        <p:nvPicPr>
          <p:cNvPr id="97" name="그림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97932">
            <a:off x="5596491" y="6522842"/>
            <a:ext cx="1212385" cy="68688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2045852" y="449551"/>
            <a:ext cx="382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Puppy, Cat &amp; Home</a:t>
            </a:r>
            <a:endParaRPr lang="en-US" altLang="ko-KR" sz="24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45853" y="165568"/>
            <a:ext cx="27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댕냥이를</a:t>
            </a:r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위한</a:t>
            </a:r>
            <a:endParaRPr lang="en-US" altLang="ko-KR" sz="16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60" y="4066222"/>
            <a:ext cx="829437" cy="2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5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3408" y="178178"/>
            <a:ext cx="49857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완전판매 전도사 </a:t>
            </a:r>
            <a:r>
              <a:rPr lang="en-US" altLang="ko-KR" sz="14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ECO</a:t>
            </a:r>
            <a:r>
              <a:rPr lang="ko-KR" altLang="en-US" sz="14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가 </a:t>
            </a:r>
            <a:r>
              <a:rPr lang="ko-KR" altLang="en-US" sz="14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전합니다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408" y="434043"/>
            <a:ext cx="5273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순간 혹하면</a:t>
            </a:r>
            <a:r>
              <a:rPr lang="en-US" altLang="ko-KR" sz="28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8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보험사기 연루</a:t>
            </a:r>
            <a:endParaRPr lang="en-US" altLang="ko-KR" sz="28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7771" y="1428078"/>
            <a:ext cx="630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67771" y="1421001"/>
            <a:ext cx="2272307" cy="349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보험사기방지특별법</a:t>
            </a:r>
            <a:endParaRPr lang="ko-KR" altLang="en-US" sz="16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1446" y="1787836"/>
            <a:ext cx="5246064" cy="954107"/>
          </a:xfrm>
          <a:prstGeom prst="rect">
            <a:avLst/>
          </a:prstGeom>
        </p:spPr>
        <p:txBody>
          <a:bodyPr wrap="square" lIns="72000" rIns="72000" anchor="ctr">
            <a:spAutoFit/>
          </a:bodyPr>
          <a:lstStyle/>
          <a:p>
            <a:pPr lvl="0"/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보험사기행위로 보험금을 취득하거나 제 </a:t>
            </a:r>
            <a:r>
              <a:rPr lang="en-US" altLang="ko-KR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14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자</a:t>
            </a:r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에게 취득하게 한 자는</a:t>
            </a:r>
            <a:endParaRPr lang="en-US" altLang="ko-KR" sz="14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en-US" altLang="ko-KR" sz="1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10</a:t>
            </a:r>
            <a:r>
              <a:rPr lang="ko-KR" altLang="en-US" sz="1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년 이하의 징역 또는 </a:t>
            </a:r>
            <a:r>
              <a:rPr lang="en-US" altLang="ko-KR" sz="1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5</a:t>
            </a:r>
            <a:r>
              <a:rPr lang="ko-KR" altLang="en-US" sz="1400" dirty="0" err="1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천만원</a:t>
            </a:r>
            <a:r>
              <a:rPr lang="ko-KR" altLang="en-US" sz="1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이하의 벌금</a:t>
            </a:r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에 처한다</a:t>
            </a:r>
            <a:r>
              <a:rPr lang="en-US" altLang="ko-KR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</a:p>
          <a:p>
            <a:pPr lvl="0"/>
            <a:r>
              <a:rPr lang="en-US" altLang="ko-KR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* </a:t>
            </a:r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상습범 및 보험사기 </a:t>
            </a:r>
            <a:r>
              <a:rPr lang="ko-KR" altLang="en-US" sz="14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이득액에</a:t>
            </a:r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따라 가중처벌</a:t>
            </a:r>
            <a:endParaRPr lang="en-US" altLang="ko-KR" sz="14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en-US" altLang="ko-KR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*</a:t>
            </a:r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미수범도 동일 처벌</a:t>
            </a:r>
            <a:endParaRPr lang="ko-KR" altLang="en-US" sz="14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952" y="1400026"/>
            <a:ext cx="1242801" cy="14989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4600" y="6948264"/>
            <a:ext cx="6300000" cy="18460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0627" y="7046535"/>
            <a:ext cx="888134" cy="16800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보험사기</a:t>
            </a:r>
            <a:endParaRPr lang="en-US" altLang="ko-KR" sz="1400" dirty="0" smtClean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1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신고방법</a:t>
            </a:r>
            <a:endParaRPr lang="ko-KR" altLang="en-US" sz="14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91910" y="7021553"/>
            <a:ext cx="5566090" cy="1754326"/>
          </a:xfrm>
          <a:prstGeom prst="rect">
            <a:avLst/>
          </a:prstGeom>
        </p:spPr>
        <p:txBody>
          <a:bodyPr wrap="square" lIns="72000" rIns="72000" anchor="ctr">
            <a:spAutoFit/>
          </a:bodyPr>
          <a:lstStyle/>
          <a:p>
            <a:pPr lvl="0"/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[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금융감독원 보험사기 신고센터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] </a:t>
            </a:r>
          </a:p>
          <a:p>
            <a:pPr lvl="0"/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① 전화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1332 (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→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번 금융범죄 →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번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보험사기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/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팩스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(02-3145-8711)</a:t>
            </a:r>
          </a:p>
          <a:p>
            <a:pPr lvl="0"/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② 우편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서울시 영등포구 여의대로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38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금융감독원 </a:t>
            </a:r>
            <a:r>
              <a:rPr lang="ko-KR" altLang="en-US" sz="12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보험사기대응단</a:t>
            </a:r>
            <a:endParaRPr lang="en-US" altLang="ko-KR" sz="12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③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인터넷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금융감독원 홈페이지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  <a:hlinkClick r:id="rId3"/>
              </a:rPr>
              <a:t>www.fss.or.kr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→ 우측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‘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보험사기신고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’)</a:t>
            </a:r>
          </a:p>
          <a:p>
            <a:pPr lvl="0"/>
            <a:endParaRPr lang="en-US" altLang="ko-KR" sz="12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[</a:t>
            </a:r>
            <a:r>
              <a:rPr lang="ko-KR" altLang="en-US" sz="12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메리츠화재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보험범죄 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신고센터</a:t>
            </a:r>
            <a:r>
              <a:rPr lang="en-US" altLang="ko-KR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] </a:t>
            </a:r>
          </a:p>
          <a:p>
            <a:pPr lvl="0"/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① 전화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02-3707-8521 / 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팩스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0505-021-3060</a:t>
            </a:r>
            <a:endParaRPr lang="en-US" altLang="ko-KR" sz="12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②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방문 </a:t>
            </a:r>
            <a:r>
              <a:rPr lang="en-US" altLang="ko-KR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서울시 영등포구 </a:t>
            </a:r>
            <a:r>
              <a:rPr lang="ko-KR" altLang="en-US" sz="12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국제금융로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길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11 </a:t>
            </a:r>
            <a:r>
              <a:rPr lang="ko-KR" altLang="en-US" sz="12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메리츠화재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여의도사옥 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9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층</a:t>
            </a:r>
            <a:endParaRPr lang="en-US" altLang="ko-KR" sz="12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lvl="0"/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③ 인터넷 </a:t>
            </a:r>
            <a:r>
              <a:rPr lang="en-US" altLang="ko-KR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12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메리츠화재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홈페이지</a:t>
            </a:r>
            <a:r>
              <a:rPr lang="en-US" altLang="ko-KR" sz="12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  <a:hlinkClick r:id="rId4"/>
              </a:rPr>
              <a:t>www.meritzfire.com</a:t>
            </a:r>
            <a:r>
              <a: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보험범죄신고센터</a:t>
            </a:r>
            <a:endParaRPr lang="en-US" altLang="ko-KR" sz="12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4600" y="5602591"/>
            <a:ext cx="6126200" cy="4028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69548" y="5619335"/>
            <a:ext cx="4258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5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보험사기 </a:t>
            </a:r>
            <a:r>
              <a:rPr lang="ko-KR" altLang="en-US" spc="-50" dirty="0" err="1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의심시</a:t>
            </a:r>
            <a:r>
              <a:rPr lang="en-US" altLang="ko-KR" spc="-5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pc="-50" dirty="0">
                <a:solidFill>
                  <a:srgbClr val="FEEE53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적극 제보 바랍니다</a:t>
            </a:r>
            <a:r>
              <a:rPr lang="en-US" altLang="ko-KR" spc="-50" dirty="0">
                <a:solidFill>
                  <a:srgbClr val="FEEE53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  <a:endParaRPr lang="ko-KR" altLang="en-US" spc="-5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74600" y="6078701"/>
            <a:ext cx="1762544" cy="754197"/>
            <a:chOff x="274600" y="6078701"/>
            <a:chExt cx="1762544" cy="754197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274600" y="6078701"/>
              <a:ext cx="1762544" cy="75419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6382" y="6103683"/>
              <a:ext cx="1658980" cy="682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ko-KR" altLang="en-US" sz="12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적발금액에 따라</a:t>
              </a:r>
              <a:endParaRPr lang="en-US" altLang="ko-KR" sz="12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  <a:p>
              <a:pPr algn="ctr">
                <a:lnSpc>
                  <a:spcPts val="2300"/>
                </a:lnSpc>
              </a:pPr>
              <a:r>
                <a:rPr lang="ko-KR" altLang="en-US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포상금 </a:t>
              </a:r>
              <a:r>
                <a:rPr lang="ko-KR" altLang="en-US" sz="12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최대 </a:t>
              </a:r>
              <a:r>
                <a:rPr lang="en-US" altLang="ko-KR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10</a:t>
              </a:r>
              <a:r>
                <a:rPr lang="ko-KR" altLang="en-US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억</a:t>
              </a:r>
              <a:endParaRPr lang="en-US" altLang="ko-KR" sz="16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105674" y="6078701"/>
            <a:ext cx="1762544" cy="754197"/>
            <a:chOff x="274600" y="6078701"/>
            <a:chExt cx="1762544" cy="754197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274600" y="6078701"/>
              <a:ext cx="1762544" cy="75419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6382" y="6092108"/>
              <a:ext cx="1658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병원</a:t>
              </a:r>
              <a:r>
                <a:rPr lang="en-US" altLang="ko-KR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</a:t>
              </a:r>
              <a:r>
                <a:rPr lang="ko-KR" altLang="en-US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정비업체 및</a:t>
              </a:r>
            </a:p>
            <a:p>
              <a:pPr algn="ctr"/>
              <a:r>
                <a:rPr lang="ko-KR" altLang="en-US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모집종사자 관련 제보</a:t>
              </a:r>
              <a:r>
                <a: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1.5</a:t>
              </a:r>
              <a:r>
                <a:rPr lang="ko-KR" altLang="en-US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배 </a:t>
              </a:r>
              <a:r>
                <a:rPr lang="ko-KR" altLang="en-US" sz="12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가산지급</a:t>
              </a:r>
              <a:endParaRPr lang="en-US" altLang="ko-KR" sz="16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936748" y="6078701"/>
            <a:ext cx="1762544" cy="754197"/>
            <a:chOff x="274600" y="6078701"/>
            <a:chExt cx="1762544" cy="754197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74600" y="6078701"/>
              <a:ext cx="1762544" cy="75419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26382" y="6092108"/>
              <a:ext cx="1658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“내부고발자”인 경우</a:t>
              </a:r>
            </a:p>
            <a:p>
              <a:pPr algn="ctr"/>
              <a:r>
                <a:rPr lang="en-US" altLang="ko-KR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</a:t>
              </a:r>
              <a:r>
                <a:rPr lang="ko-KR" altLang="en-US" sz="1200" dirty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혐의 해당 업체 근무</a:t>
              </a:r>
              <a:r>
                <a:rPr lang="en-US" altLang="ko-KR" sz="12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)</a:t>
              </a:r>
            </a:p>
            <a:p>
              <a:pPr algn="ctr"/>
              <a:r>
                <a:rPr lang="en-US" altLang="ko-KR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2</a:t>
              </a:r>
              <a:r>
                <a:rPr lang="ko-KR" altLang="en-US" sz="1600" dirty="0" smtClean="0">
                  <a:solidFill>
                    <a:srgbClr val="C00000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배 </a:t>
              </a:r>
              <a:r>
                <a:rPr lang="ko-KR" altLang="en-US" sz="12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가산지급</a:t>
              </a:r>
              <a:endParaRPr lang="en-US" altLang="ko-KR" sz="16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rcRect b="19395"/>
          <a:stretch/>
        </p:blipFill>
        <p:spPr>
          <a:xfrm>
            <a:off x="5517232" y="5544718"/>
            <a:ext cx="1149548" cy="1262089"/>
          </a:xfrm>
          <a:prstGeom prst="rect">
            <a:avLst/>
          </a:prstGeom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75689"/>
              </p:ext>
            </p:extLst>
          </p:nvPr>
        </p:nvGraphicFramePr>
        <p:xfrm>
          <a:off x="280082" y="2895133"/>
          <a:ext cx="6300001" cy="250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133"/>
                <a:gridCol w="1768956"/>
                <a:gridCol w="1768956"/>
                <a:gridCol w="1768956"/>
              </a:tblGrid>
              <a:tr h="41706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보험</a:t>
                      </a:r>
                      <a:endParaRPr lang="en-US" altLang="ko-KR" sz="1400" b="0" dirty="0" smtClean="0">
                        <a:solidFill>
                          <a:sysClr val="windowText" lastClr="0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사기</a:t>
                      </a:r>
                      <a:endParaRPr lang="en-US" altLang="ko-KR" sz="1400" b="0" dirty="0" smtClean="0">
                        <a:solidFill>
                          <a:sysClr val="windowText" lastClr="0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유형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고의사고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허위사고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사고내용 조작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31228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자해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자기재산 손괴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살인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상해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방화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,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차량고의충돌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  <a:cs typeface="+mn-cs"/>
                        </a:rPr>
                        <a:t>차량손괴 등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허위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과다 치료</a:t>
                      </a:r>
                      <a:endParaRPr lang="en-US" altLang="ko-KR" sz="120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입원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장해 등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  <a:p>
                      <a:pPr lvl="0" algn="ctr"/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사고 후 보험가입</a:t>
                      </a:r>
                      <a:endParaRPr lang="en-US" altLang="ko-KR" sz="120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차량</a:t>
                      </a:r>
                      <a:r>
                        <a:rPr lang="en-US" altLang="ko-KR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</a:t>
                      </a:r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운전자 바꿔치기</a:t>
                      </a:r>
                      <a:endParaRPr lang="en-US" altLang="ko-KR" sz="120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고지의무 위반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병원 및 정비공장의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과장 청구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</a:p>
                    <a:p>
                      <a:pPr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사고내용조작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98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ysClr val="windowText" lastClr="0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처벌</a:t>
                      </a:r>
                      <a:endParaRPr lang="en-US" altLang="ko-KR" sz="1400" dirty="0" smtClean="0">
                        <a:solidFill>
                          <a:sysClr val="windowText" lastClr="0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ysClr val="windowText" lastClr="000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사례</a:t>
                      </a:r>
                      <a:endParaRPr lang="en-US" altLang="ko-KR" sz="1400" dirty="0" smtClean="0">
                        <a:solidFill>
                          <a:sysClr val="windowText" lastClr="000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진로변경 차량에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고의사고 유발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총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21</a:t>
                      </a:r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건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</a:p>
                    <a:p>
                      <a:pPr lvl="0" algn="ctr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→ 징역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성형 및 미용치료 후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허위 진료확인서 및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영수증 발급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보험금청구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→ 징역 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2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통원기록 등 조작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허위청구 병원과 공모</a:t>
                      </a:r>
                      <a:r>
                        <a:rPr lang="en-US" altLang="ko-KR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.</a:t>
                      </a:r>
                    </a:p>
                    <a:p>
                      <a:pPr lvl="0" algn="ctr"/>
                      <a:r>
                        <a:rPr lang="ko-KR" altLang="en-US" sz="12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환자 알선 및 유인</a:t>
                      </a:r>
                      <a:endParaRPr lang="en-US" altLang="ko-KR" sz="1200" dirty="0" smtClean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→ 징역 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2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년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8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개월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4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841" y="511807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50" dirty="0" smtClean="0"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메리츠</a:t>
            </a:r>
            <a:r>
              <a:rPr lang="ko-KR" altLang="en-US" sz="3600" spc="-150" dirty="0"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 </a:t>
            </a:r>
            <a:r>
              <a:rPr lang="en-US" altLang="ko-KR" sz="4800" spc="-150" dirty="0" smtClean="0">
                <a:solidFill>
                  <a:srgbClr val="C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2</a:t>
            </a:r>
            <a:r>
              <a:rPr lang="ko-KR" altLang="en-US" sz="4800" spc="-150" dirty="0" smtClean="0">
                <a:solidFill>
                  <a:srgbClr val="C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월 </a:t>
            </a:r>
            <a:r>
              <a:rPr lang="en-US" altLang="ko-KR" sz="4800" spc="-150" dirty="0" smtClean="0">
                <a:solidFill>
                  <a:srgbClr val="C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1</a:t>
            </a:r>
            <a:r>
              <a:rPr lang="ko-KR" altLang="en-US" sz="4800" spc="-150" dirty="0" smtClean="0">
                <a:solidFill>
                  <a:srgbClr val="C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주차 </a:t>
            </a:r>
            <a:r>
              <a:rPr lang="ko-KR" altLang="en-US" sz="3600" spc="-150" dirty="0" smtClean="0"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</a:rPr>
              <a:t>이슈돌풍</a:t>
            </a:r>
            <a:endParaRPr lang="ko-KR" altLang="en-US" sz="3600" spc="-150" dirty="0"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9" y="182445"/>
            <a:ext cx="1202097" cy="186993"/>
          </a:xfrm>
          <a:prstGeom prst="rect">
            <a:avLst/>
          </a:prstGeom>
        </p:spPr>
      </p:pic>
      <p:sp>
        <p:nvSpPr>
          <p:cNvPr id="100" name="모서리가 둥근 직사각형 99"/>
          <p:cNvSpPr/>
          <p:nvPr/>
        </p:nvSpPr>
        <p:spPr>
          <a:xfrm>
            <a:off x="314350" y="1356060"/>
            <a:ext cx="6300000" cy="2397328"/>
          </a:xfrm>
          <a:prstGeom prst="roundRect">
            <a:avLst>
              <a:gd name="adj" fmla="val 6293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152400" dist="127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60" dirty="0"/>
          </a:p>
        </p:txBody>
      </p:sp>
      <p:sp>
        <p:nvSpPr>
          <p:cNvPr id="101" name="양쪽 모서리가 둥근 사각형 100"/>
          <p:cNvSpPr/>
          <p:nvPr/>
        </p:nvSpPr>
        <p:spPr>
          <a:xfrm>
            <a:off x="313655" y="1356060"/>
            <a:ext cx="6300000" cy="513421"/>
          </a:xfrm>
          <a:prstGeom prst="round2SameRect">
            <a:avLst>
              <a:gd name="adj1" fmla="val 25515"/>
              <a:gd name="adj2" fmla="val 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2" name="그룹 101"/>
          <p:cNvGrpSpPr/>
          <p:nvPr/>
        </p:nvGrpSpPr>
        <p:grpSpPr>
          <a:xfrm>
            <a:off x="536103" y="1439289"/>
            <a:ext cx="924996" cy="346457"/>
            <a:chOff x="493480" y="1496501"/>
            <a:chExt cx="986069" cy="369332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493480" y="1511300"/>
              <a:ext cx="986069" cy="3525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5034" y="1496501"/>
              <a:ext cx="82105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BEST</a:t>
              </a:r>
              <a:endParaRPr lang="ko-KR" altLang="en-US" sz="16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531510" y="1377555"/>
            <a:ext cx="428354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200" dirty="0" err="1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암보험의</a:t>
            </a:r>
            <a:r>
              <a:rPr lang="ko-KR" altLang="en-US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 혁신 </a:t>
            </a:r>
            <a:r>
              <a:rPr lang="ko-KR" altLang="en-US" sz="2400" dirty="0" err="1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또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걸려도</a:t>
            </a:r>
            <a:r>
              <a:rPr lang="ko-KR" altLang="en-US" sz="2200" dirty="0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또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받는</a:t>
            </a:r>
            <a:r>
              <a:rPr lang="ko-KR" altLang="en-US" sz="2200" dirty="0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암</a:t>
            </a:r>
            <a:endParaRPr lang="ko-KR" altLang="en-US" sz="2200" dirty="0">
              <a:solidFill>
                <a:srgbClr val="FFFF99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코트라 볼드체" panose="02020603020101020101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314350" y="3895981"/>
            <a:ext cx="6300000" cy="2397328"/>
          </a:xfrm>
          <a:prstGeom prst="roundRect">
            <a:avLst>
              <a:gd name="adj" fmla="val 6293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152400" dist="127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양쪽 모서리가 둥근 사각형 106"/>
          <p:cNvSpPr/>
          <p:nvPr/>
        </p:nvSpPr>
        <p:spPr>
          <a:xfrm>
            <a:off x="313655" y="3876617"/>
            <a:ext cx="6300000" cy="514800"/>
          </a:xfrm>
          <a:prstGeom prst="round2SameRect">
            <a:avLst>
              <a:gd name="adj1" fmla="val 25515"/>
              <a:gd name="adj2" fmla="val 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1565305" y="3931150"/>
            <a:ext cx="4172937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200" dirty="0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운전자</a:t>
            </a:r>
            <a:r>
              <a:rPr lang="ko-KR" altLang="en-US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 업계 최저가</a:t>
            </a:r>
            <a:r>
              <a:rPr lang="en-US" altLang="ko-KR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!  </a:t>
            </a:r>
            <a:r>
              <a:rPr lang="ko-KR" altLang="en-US" sz="2200" dirty="0" err="1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신담보</a:t>
            </a:r>
            <a:r>
              <a:rPr lang="ko-KR" altLang="en-US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 탑재</a:t>
            </a:r>
            <a:r>
              <a:rPr lang="en-US" altLang="ko-KR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!</a:t>
            </a:r>
            <a:endParaRPr lang="ko-KR" altLang="en-US" sz="2200" dirty="0">
              <a:solidFill>
                <a:srgbClr val="FFFF99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코트라 볼드체" panose="02020603020101020101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314350" y="6397174"/>
            <a:ext cx="6300000" cy="2397328"/>
          </a:xfrm>
          <a:prstGeom prst="roundRect">
            <a:avLst>
              <a:gd name="adj" fmla="val 6293"/>
            </a:avLst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152400" dist="127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양쪽 모서리가 둥근 사각형 109"/>
          <p:cNvSpPr/>
          <p:nvPr/>
        </p:nvSpPr>
        <p:spPr>
          <a:xfrm>
            <a:off x="313655" y="6397175"/>
            <a:ext cx="6300000" cy="514800"/>
          </a:xfrm>
          <a:prstGeom prst="round2SameRect">
            <a:avLst>
              <a:gd name="adj1" fmla="val 25515"/>
              <a:gd name="adj2" fmla="val 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1565305" y="6416000"/>
            <a:ext cx="31951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200" dirty="0" err="1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유병자</a:t>
            </a:r>
            <a:r>
              <a:rPr lang="ko-KR" altLang="en-US" sz="2200" dirty="0" smtClean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코트라 볼드체" panose="02020603020101020101" pitchFamily="18" charset="-127"/>
              </a:rPr>
              <a:t> 인기비결 </a:t>
            </a:r>
            <a:r>
              <a:rPr lang="en-US" altLang="ko-KR" sz="2400" dirty="0" smtClean="0">
                <a:solidFill>
                  <a:srgbClr val="FFFF99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코트라 볼드체" panose="02020603020101020101" pitchFamily="18" charset="-127"/>
              </a:rPr>
              <a:t>TOP.3</a:t>
            </a:r>
            <a:endParaRPr lang="ko-KR" altLang="en-US" sz="2400" dirty="0">
              <a:solidFill>
                <a:srgbClr val="FFFF99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코트라 볼드체" panose="02020603020101020101" pitchFamily="18" charset="-127"/>
            </a:endParaRPr>
          </a:p>
        </p:txBody>
      </p:sp>
      <p:graphicFrame>
        <p:nvGraphicFramePr>
          <p:cNvPr id="112" name="표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5681"/>
              </p:ext>
            </p:extLst>
          </p:nvPr>
        </p:nvGraphicFramePr>
        <p:xfrm>
          <a:off x="512466" y="2321257"/>
          <a:ext cx="2940893" cy="120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1102379"/>
                <a:gridCol w="974514"/>
              </a:tblGrid>
              <a:tr h="3840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40</a:t>
                      </a:r>
                      <a:r>
                        <a:rPr lang="ko-KR" altLang="en-US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000" b="0" spc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남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메리츠</a:t>
                      </a:r>
                      <a:endParaRPr lang="ko-KR" altLang="en-US" sz="1600" b="0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91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타사</a:t>
                      </a:r>
                      <a:endParaRPr lang="ko-KR" altLang="en-US" sz="14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보장횟수</a:t>
                      </a:r>
                      <a:endParaRPr lang="ko-KR" altLang="en-US" sz="12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80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회</a:t>
                      </a:r>
                      <a:endParaRPr lang="ko-KR" altLang="en-US" sz="1800" dirty="0">
                        <a:solidFill>
                          <a:srgbClr val="CA091E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회</a:t>
                      </a:r>
                      <a:endParaRPr lang="ko-KR" altLang="en-US" sz="16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보험료</a:t>
                      </a:r>
                      <a:endParaRPr lang="en-US" altLang="ko-KR" sz="12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단위 </a:t>
                      </a:r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80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80" baseline="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13,890</a:t>
                      </a:r>
                      <a:endParaRPr lang="ko-KR" altLang="en-US" sz="1800" spc="-80" baseline="0" dirty="0">
                        <a:solidFill>
                          <a:srgbClr val="CA091E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80" baseline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15,660</a:t>
                      </a:r>
                      <a:endParaRPr lang="ko-KR" altLang="en-US" sz="1600" spc="-80" baseline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440877" y="3405760"/>
            <a:ext cx="3072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800" spc="-6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spc="-6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spc="-6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spc="-6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spc="-6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메리츠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800" spc="-6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통합암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각 </a:t>
            </a:r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 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VS 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타사 </a:t>
            </a:r>
            <a:r>
              <a:rPr lang="ko-KR" altLang="en-US" sz="800" spc="-6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일반암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endParaRPr lang="ko-KR" altLang="en-US" sz="800" spc="-6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547335" y="1938359"/>
            <a:ext cx="2546481" cy="369332"/>
            <a:chOff x="547335" y="1959949"/>
            <a:chExt cx="2546481" cy="369332"/>
          </a:xfrm>
        </p:grpSpPr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547335" y="2024578"/>
              <a:ext cx="263444" cy="242084"/>
            </a:xfrm>
            <a:prstGeom prst="rect">
              <a:avLst/>
            </a:prstGeom>
          </p:spPr>
        </p:pic>
        <p:sp>
          <p:nvSpPr>
            <p:cNvPr id="116" name="직사각형 115"/>
            <p:cNvSpPr/>
            <p:nvPr/>
          </p:nvSpPr>
          <p:spPr>
            <a:xfrm>
              <a:off x="783568" y="1959949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ko-KR" altLang="en-US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번 주는</a:t>
              </a:r>
              <a:r>
                <a:rPr lang="ko-KR" altLang="en-US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</a:t>
              </a:r>
              <a:r>
                <a:rPr lang="ko-KR" altLang="en-US" sz="1600" dirty="0" err="1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통합</a:t>
              </a:r>
              <a:r>
                <a:rPr lang="ko-KR" altLang="en-US" dirty="0" err="1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</a:t>
              </a:r>
              <a:r>
                <a:rPr lang="ko-KR" altLang="en-US" sz="1600" dirty="0" err="1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진단비</a:t>
              </a:r>
              <a:endParaRPr lang="ko-KR" altLang="en-US" sz="16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3538247" y="1934499"/>
            <a:ext cx="3078176" cy="369332"/>
            <a:chOff x="547335" y="1971672"/>
            <a:chExt cx="3078176" cy="369332"/>
          </a:xfrm>
        </p:grpSpPr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547335" y="2024578"/>
              <a:ext cx="263444" cy="242084"/>
            </a:xfrm>
            <a:prstGeom prst="rect">
              <a:avLst/>
            </a:prstGeom>
          </p:spPr>
        </p:pic>
        <p:sp>
          <p:nvSpPr>
            <p:cNvPr id="119" name="직사각형 118"/>
            <p:cNvSpPr/>
            <p:nvPr/>
          </p:nvSpPr>
          <p:spPr>
            <a:xfrm>
              <a:off x="771845" y="1971672"/>
              <a:ext cx="2853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매회 </a:t>
              </a:r>
              <a:r>
                <a:rPr lang="en-US" altLang="ko-KR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25% </a:t>
              </a:r>
              <a:r>
                <a:rPr lang="ko-KR" altLang="en-US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더</a:t>
              </a:r>
              <a:r>
                <a:rPr lang="en-US" altLang="ko-KR" dirty="0" smtClean="0">
                  <a:solidFill>
                    <a:srgbClr val="CA091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! </a:t>
              </a:r>
              <a:r>
                <a:rPr lang="ko-KR" altLang="en-US" sz="16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보장 </a:t>
              </a:r>
              <a:r>
                <a:rPr lang="ko-KR" altLang="en-US" sz="1600" dirty="0" err="1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암수술비</a:t>
              </a:r>
              <a:endParaRPr lang="ko-KR" altLang="en-US" sz="16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cxnSp>
        <p:nvCxnSpPr>
          <p:cNvPr id="124" name="직선 연결선 123"/>
          <p:cNvCxnSpPr/>
          <p:nvPr/>
        </p:nvCxnSpPr>
        <p:spPr>
          <a:xfrm>
            <a:off x="2560296" y="4624189"/>
            <a:ext cx="0" cy="15022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그룹 125"/>
          <p:cNvGrpSpPr/>
          <p:nvPr/>
        </p:nvGrpSpPr>
        <p:grpSpPr>
          <a:xfrm>
            <a:off x="535776" y="3968376"/>
            <a:ext cx="924996" cy="340665"/>
            <a:chOff x="493480" y="1500713"/>
            <a:chExt cx="986069" cy="363158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493480" y="1511300"/>
              <a:ext cx="986069" cy="3525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26030" y="1500713"/>
              <a:ext cx="759067" cy="3609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NEW</a:t>
              </a:r>
              <a:endParaRPr lang="ko-KR" altLang="en-US" sz="16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4170532" y="4531707"/>
            <a:ext cx="2226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변호사선임비용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경찰조사포함</a:t>
            </a:r>
            <a:endParaRPr lang="en-US" altLang="ko-KR" dirty="0" smtClean="0">
              <a:solidFill>
                <a:srgbClr val="C0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129" name="그룹 128"/>
          <p:cNvGrpSpPr/>
          <p:nvPr/>
        </p:nvGrpSpPr>
        <p:grpSpPr>
          <a:xfrm>
            <a:off x="2807396" y="4581225"/>
            <a:ext cx="1228558" cy="369332"/>
            <a:chOff x="859818" y="4517906"/>
            <a:chExt cx="1228558" cy="369332"/>
          </a:xfrm>
        </p:grpSpPr>
        <p:sp>
          <p:nvSpPr>
            <p:cNvPr id="130" name="모서리가 둥근 직사각형 129"/>
            <p:cNvSpPr/>
            <p:nvPr/>
          </p:nvSpPr>
          <p:spPr>
            <a:xfrm>
              <a:off x="859818" y="4530725"/>
              <a:ext cx="1228558" cy="3460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947640" y="4517906"/>
              <a:ext cx="106311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보장확대</a:t>
              </a:r>
              <a:endParaRPr lang="ko-KR" altLang="en-US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5985" y="4851618"/>
            <a:ext cx="1784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20</a:t>
            </a:r>
            <a:r>
              <a:rPr lang="en-US" altLang="ko-KR" sz="44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%</a:t>
            </a:r>
            <a:endParaRPr lang="en-US" altLang="ko-KR" sz="6000" spc="-15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391034" y="5252993"/>
            <a:ext cx="35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최</a:t>
            </a:r>
            <a:endParaRPr lang="en-US" altLang="ko-KR" sz="14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 algn="ctr"/>
            <a:r>
              <a:rPr lang="ko-KR" altLang="en-US" sz="14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</a:t>
            </a:r>
            <a:endParaRPr lang="en-US" altLang="ko-KR" sz="11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133" name="그룹 132"/>
          <p:cNvGrpSpPr/>
          <p:nvPr/>
        </p:nvGrpSpPr>
        <p:grpSpPr>
          <a:xfrm>
            <a:off x="727467" y="4590709"/>
            <a:ext cx="1395133" cy="369332"/>
            <a:chOff x="824648" y="4507403"/>
            <a:chExt cx="1395133" cy="369332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824648" y="4530725"/>
              <a:ext cx="1395133" cy="3460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846610" y="4507403"/>
              <a:ext cx="1340432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업계 최저가</a:t>
              </a:r>
              <a:endParaRPr lang="ko-KR" altLang="en-US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535776" y="6500693"/>
            <a:ext cx="924996" cy="340665"/>
            <a:chOff x="493480" y="1500713"/>
            <a:chExt cx="986069" cy="363158"/>
          </a:xfrm>
        </p:grpSpPr>
        <p:sp>
          <p:nvSpPr>
            <p:cNvPr id="143" name="모서리가 둥근 직사각형 142"/>
            <p:cNvSpPr/>
            <p:nvPr/>
          </p:nvSpPr>
          <p:spPr>
            <a:xfrm>
              <a:off x="493480" y="1511300"/>
              <a:ext cx="986069" cy="3525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52516" y="1500713"/>
              <a:ext cx="706095" cy="3609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HOT</a:t>
              </a:r>
              <a:endParaRPr lang="ko-KR" altLang="en-US" sz="1600" dirty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557609" y="7469414"/>
            <a:ext cx="1858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간병인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만만플랜</a:t>
            </a:r>
            <a:endParaRPr lang="en-US" altLang="ko-KR" sz="280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57609" y="7153329"/>
            <a:ext cx="185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자기부담금 없는</a:t>
            </a:r>
            <a:endParaRPr lang="en-US" altLang="ko-KR" sz="1600" dirty="0" smtClean="0">
              <a:solidFill>
                <a:srgbClr val="C0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147" name="그룹 146"/>
          <p:cNvGrpSpPr/>
          <p:nvPr/>
        </p:nvGrpSpPr>
        <p:grpSpPr>
          <a:xfrm>
            <a:off x="535776" y="8361724"/>
            <a:ext cx="1897516" cy="251991"/>
            <a:chOff x="535776" y="8361724"/>
            <a:chExt cx="1897516" cy="251991"/>
          </a:xfrm>
        </p:grpSpPr>
        <p:sp>
          <p:nvSpPr>
            <p:cNvPr id="148" name="직사각형 147"/>
            <p:cNvSpPr/>
            <p:nvPr/>
          </p:nvSpPr>
          <p:spPr>
            <a:xfrm>
              <a:off x="535776" y="8361724"/>
              <a:ext cx="1891098" cy="2519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5776" y="8381673"/>
              <a:ext cx="1897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상품 </a:t>
              </a:r>
              <a:r>
                <a:rPr lang="en-US" altLang="ko-KR" sz="9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355, 335, 325</a:t>
              </a: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2502586" y="7146143"/>
            <a:ext cx="197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고지시</a:t>
            </a:r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전 담보 인수</a:t>
            </a:r>
            <a:endParaRPr lang="en-US" altLang="ko-KR" sz="1600" dirty="0" smtClean="0">
              <a:solidFill>
                <a:srgbClr val="C0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60296" y="7477277"/>
            <a:ext cx="1858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어</a:t>
            </a:r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/</a:t>
            </a:r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무</a:t>
            </a:r>
            <a:r>
              <a: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/</a:t>
            </a:r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디</a:t>
            </a:r>
            <a:endParaRPr lang="en-US" altLang="ko-KR" sz="280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24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플랜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52" name="그룹 151"/>
          <p:cNvGrpSpPr/>
          <p:nvPr/>
        </p:nvGrpSpPr>
        <p:grpSpPr>
          <a:xfrm>
            <a:off x="2538255" y="8360514"/>
            <a:ext cx="1897516" cy="251991"/>
            <a:chOff x="535776" y="8361724"/>
            <a:chExt cx="1897516" cy="251991"/>
          </a:xfrm>
        </p:grpSpPr>
        <p:sp>
          <p:nvSpPr>
            <p:cNvPr id="153" name="직사각형 152"/>
            <p:cNvSpPr/>
            <p:nvPr/>
          </p:nvSpPr>
          <p:spPr>
            <a:xfrm>
              <a:off x="535776" y="8361724"/>
              <a:ext cx="1891098" cy="2519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5776" y="8381673"/>
              <a:ext cx="1897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상품 </a:t>
              </a:r>
              <a:r>
                <a:rPr lang="en-US" altLang="ko-KR" sz="9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en-US" altLang="ko-KR" sz="9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355, 335, 325, 315, 31</a:t>
              </a:r>
            </a:p>
          </p:txBody>
        </p:sp>
      </p:grpSp>
      <p:sp>
        <p:nvSpPr>
          <p:cNvPr id="155" name="직사각형 154"/>
          <p:cNvSpPr/>
          <p:nvPr/>
        </p:nvSpPr>
        <p:spPr>
          <a:xfrm>
            <a:off x="2534578" y="7074499"/>
            <a:ext cx="1896821" cy="15427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535776" y="7074499"/>
            <a:ext cx="1896821" cy="15427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8" name="표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16761"/>
              </p:ext>
            </p:extLst>
          </p:nvPr>
        </p:nvGraphicFramePr>
        <p:xfrm>
          <a:off x="3602796" y="2321141"/>
          <a:ext cx="2862346" cy="120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24"/>
                <a:gridCol w="1072936"/>
                <a:gridCol w="948486"/>
              </a:tblGrid>
              <a:tr h="3840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40</a:t>
                      </a:r>
                      <a:r>
                        <a:rPr lang="ko-KR" altLang="en-US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r>
                        <a:rPr lang="en-US" altLang="ko-KR" sz="1000" b="0" spc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0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남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메리츠</a:t>
                      </a:r>
                      <a:endParaRPr lang="ko-KR" altLang="en-US" sz="1600" b="0" dirty="0"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091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타사</a:t>
                      </a:r>
                      <a:endParaRPr lang="ko-KR" altLang="en-US" sz="14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보장</a:t>
                      </a:r>
                      <a:endParaRPr lang="ko-KR" altLang="en-US" sz="120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25%</a:t>
                      </a:r>
                      <a:r>
                        <a:rPr lang="ko-KR" altLang="en-US" sz="160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체증</a:t>
                      </a:r>
                      <a:endParaRPr lang="ko-KR" altLang="en-US" sz="1600" dirty="0">
                        <a:solidFill>
                          <a:srgbClr val="CA091E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체증 없음</a:t>
                      </a:r>
                      <a:endParaRPr lang="ko-KR" altLang="en-US" sz="14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보험료</a:t>
                      </a:r>
                      <a:endParaRPr lang="en-US" altLang="ko-KR" sz="1200" dirty="0" smtClean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</a:t>
                      </a:r>
                      <a:r>
                        <a:rPr lang="ko-KR" altLang="en-US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단위 </a:t>
                      </a:r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r>
                        <a:rPr lang="en-US" altLang="ko-KR" sz="800" dirty="0" smtClean="0"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800" dirty="0"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pc="-80" baseline="0" dirty="0" smtClean="0">
                          <a:solidFill>
                            <a:srgbClr val="CA091E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24,180</a:t>
                      </a:r>
                      <a:endParaRPr lang="ko-KR" altLang="en-US" sz="1800" spc="-80" baseline="0" dirty="0">
                        <a:solidFill>
                          <a:srgbClr val="CA091E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80" baseline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31,130</a:t>
                      </a:r>
                      <a:endParaRPr lang="ko-KR" altLang="en-US" sz="1600" spc="-80" baseline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A0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3772099" y="3528870"/>
            <a:ext cx="26581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spc="-6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spc="-6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spc="-60" dirty="0" err="1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800" spc="-6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spc="-6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메리츠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1,500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 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VS 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타사 </a:t>
            </a:r>
            <a:r>
              <a:rPr lang="en-US" altLang="ko-KR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1</a:t>
            </a:r>
            <a:r>
              <a:rPr lang="ko-KR" altLang="en-US" sz="800" spc="-6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천만</a:t>
            </a:r>
            <a:endParaRPr lang="ko-KR" altLang="en-US" sz="800" spc="-6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17440"/>
              </p:ext>
            </p:extLst>
          </p:nvPr>
        </p:nvGraphicFramePr>
        <p:xfrm>
          <a:off x="2971368" y="5386150"/>
          <a:ext cx="3347370" cy="81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93"/>
                <a:gridCol w="1437277"/>
              </a:tblGrid>
              <a:tr h="393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</a:tr>
              <a:tr h="4262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7" name="그룹 76"/>
          <p:cNvGrpSpPr/>
          <p:nvPr/>
        </p:nvGrpSpPr>
        <p:grpSpPr>
          <a:xfrm>
            <a:off x="2953571" y="5150125"/>
            <a:ext cx="474156" cy="468000"/>
            <a:chOff x="-2963120" y="3842794"/>
            <a:chExt cx="729205" cy="719740"/>
          </a:xfrm>
        </p:grpSpPr>
        <p:sp>
          <p:nvSpPr>
            <p:cNvPr id="78" name="타원형 설명선 77"/>
            <p:cNvSpPr/>
            <p:nvPr/>
          </p:nvSpPr>
          <p:spPr>
            <a:xfrm>
              <a:off x="-2963120" y="3842794"/>
              <a:ext cx="729205" cy="719740"/>
            </a:xfrm>
            <a:prstGeom prst="wedgeEllipseCallout">
              <a:avLst>
                <a:gd name="adj1" fmla="val 46119"/>
                <a:gd name="adj2" fmla="val 50239"/>
              </a:avLst>
            </a:prstGeom>
            <a:solidFill>
              <a:srgbClr val="FFEF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-2935306" y="3845222"/>
              <a:ext cx="656218" cy="635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승</a:t>
              </a:r>
              <a:endParaRPr lang="ko-KR" altLang="en-US" sz="24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156" name="그림 1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590" y="6054519"/>
            <a:ext cx="921672" cy="1272785"/>
          </a:xfrm>
          <a:prstGeom prst="rect">
            <a:avLst/>
          </a:prstGeom>
        </p:spPr>
      </p:pic>
      <p:sp>
        <p:nvSpPr>
          <p:cNvPr id="160" name="직사각형 159"/>
          <p:cNvSpPr/>
          <p:nvPr/>
        </p:nvSpPr>
        <p:spPr>
          <a:xfrm>
            <a:off x="4533378" y="7074499"/>
            <a:ext cx="1896821" cy="15427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TextBox 160"/>
          <p:cNvSpPr txBox="1"/>
          <p:nvPr/>
        </p:nvSpPr>
        <p:spPr>
          <a:xfrm>
            <a:off x="4532685" y="7238403"/>
            <a:ext cx="189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유</a:t>
            </a:r>
            <a:r>
              <a:rPr lang="en-US" altLang="ko-KR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</a:t>
            </a:r>
            <a:r>
              <a:rPr lang="ko-KR" altLang="en-US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방</a:t>
            </a:r>
            <a:r>
              <a:rPr lang="en-US" altLang="ko-KR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</a:t>
            </a:r>
            <a:r>
              <a:rPr lang="ko-KR" altLang="en-US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</a:t>
            </a:r>
            <a:r>
              <a:rPr lang="en-US" altLang="ko-KR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</a:t>
            </a:r>
            <a:r>
              <a:rPr lang="ko-KR" altLang="en-US" sz="20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</a:t>
            </a:r>
            <a:endParaRPr lang="en-US" altLang="ko-KR" sz="2000" dirty="0" smtClean="0">
              <a:solidFill>
                <a:srgbClr val="C000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52565" y="7660810"/>
            <a:ext cx="1858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355</a:t>
            </a:r>
          </a:p>
          <a:p>
            <a:pPr algn="ctr"/>
            <a:r>
              <a:rPr lang="ko-KR" altLang="en-US" sz="280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소액암</a:t>
            </a:r>
            <a:r>
              <a:rPr lang="ko-KR" altLang="en-US" sz="2400" dirty="0" err="1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플랜</a:t>
            </a:r>
            <a:endParaRPr lang="en-US" altLang="ko-KR" sz="24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6477" y="569328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보험료</a:t>
            </a:r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할인</a:t>
            </a:r>
            <a:endParaRPr lang="en-US" altLang="ko-KR" sz="2800" dirty="0" smtClean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22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76" name="그림 1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286950"/>
            <a:ext cx="1298087" cy="507600"/>
          </a:xfrm>
          <a:prstGeom prst="rect">
            <a:avLst/>
          </a:prstGeom>
        </p:spPr>
      </p:pic>
      <p:sp>
        <p:nvSpPr>
          <p:cNvPr id="177" name="TextBox 176"/>
          <p:cNvSpPr txBox="1"/>
          <p:nvPr/>
        </p:nvSpPr>
        <p:spPr>
          <a:xfrm>
            <a:off x="1942446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걸려도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받는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암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942446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업계유일 </a:t>
            </a:r>
            <a:r>
              <a:rPr lang="en-US" altLang="ko-KR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번 보장하는 </a:t>
            </a:r>
            <a:r>
              <a:rPr lang="ko-KR" altLang="en-US" sz="16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암보험</a:t>
            </a:r>
            <a:endParaRPr lang="en-US" altLang="ko-KR" sz="16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179" name="그룹 178"/>
          <p:cNvGrpSpPr/>
          <p:nvPr/>
        </p:nvGrpSpPr>
        <p:grpSpPr>
          <a:xfrm>
            <a:off x="-6925" y="-3531"/>
            <a:ext cx="323165" cy="1044002"/>
            <a:chOff x="6540935" y="-3531"/>
            <a:chExt cx="323165" cy="1044002"/>
          </a:xfrm>
        </p:grpSpPr>
        <p:sp>
          <p:nvSpPr>
            <p:cNvPr id="196" name="직사각형 195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0" y="1852414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독보적인 </a:t>
            </a:r>
            <a:r>
              <a:rPr lang="ko-KR" altLang="en-US" sz="420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암상품</a:t>
            </a:r>
            <a:r>
              <a:rPr lang="en-US" altLang="ko-KR" sz="4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endParaRPr lang="en-US" altLang="ko-KR" sz="42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82979" y="1347808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보장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인수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가격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13090"/>
              </p:ext>
            </p:extLst>
          </p:nvPr>
        </p:nvGraphicFramePr>
        <p:xfrm>
          <a:off x="264824" y="6126873"/>
          <a:ext cx="6300000" cy="204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294"/>
                <a:gridCol w="1250985"/>
                <a:gridCol w="826502"/>
                <a:gridCol w="1290142"/>
                <a:gridCol w="1041721"/>
                <a:gridCol w="835356"/>
              </a:tblGrid>
              <a:tr h="32570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830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통합암</a:t>
                      </a:r>
                      <a:endParaRPr lang="en-US" altLang="ko-KR" sz="15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진단비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소액암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유사암진단비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6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소화기암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암수술비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(25%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체증형</a:t>
                      </a: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15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대특정암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유사암수술비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대특정암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로봇암</a:t>
                      </a:r>
                      <a:endParaRPr lang="en-US" altLang="ko-KR" sz="15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수술비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일반암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대고액암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3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특정암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250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65035"/>
              </p:ext>
            </p:extLst>
          </p:nvPr>
        </p:nvGraphicFramePr>
        <p:xfrm>
          <a:off x="264824" y="8254694"/>
          <a:ext cx="6300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966"/>
                <a:gridCol w="767430"/>
                <a:gridCol w="1874720"/>
                <a:gridCol w="904679"/>
                <a:gridCol w="1751205"/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50</a:t>
                      </a:r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세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남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49,430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원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여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38,860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원</a:t>
                      </a: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350652" y="5633603"/>
            <a:ext cx="1851373" cy="400110"/>
            <a:chOff x="265496" y="2485031"/>
            <a:chExt cx="1851373" cy="400110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649801" y="2485031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또또암</a:t>
              </a:r>
              <a:r>
                <a:rPr lang="ko-KR" altLang="en-US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 플랜</a:t>
              </a:r>
              <a:endParaRPr lang="ko-KR" altLang="en-US" sz="20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58175" y="5833658"/>
            <a:ext cx="2864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9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endParaRPr lang="ko-KR" altLang="en-US" sz="9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83048" y="2832007"/>
            <a:ext cx="1986705" cy="2556000"/>
            <a:chOff x="383048" y="2762557"/>
            <a:chExt cx="1986705" cy="2556000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83048" y="2762557"/>
              <a:ext cx="1986704" cy="2556000"/>
            </a:xfrm>
            <a:prstGeom prst="roundRect">
              <a:avLst>
                <a:gd name="adj" fmla="val 12469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83048" y="3455342"/>
              <a:ext cx="198670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담보 하나로</a:t>
              </a:r>
              <a:endParaRPr lang="en-US" altLang="ko-KR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최대 </a:t>
              </a:r>
              <a:r>
                <a:rPr lang="en-US" altLang="ko-KR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번 보장</a:t>
              </a:r>
              <a:endParaRPr lang="en-US" altLang="ko-KR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83049" y="4049452"/>
              <a:ext cx="1986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 err="1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통합암진단비</a:t>
              </a:r>
              <a:endParaRPr lang="en-US" altLang="ko-KR" sz="2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878507" y="5009981"/>
              <a:ext cx="99578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 dirty="0" smtClean="0">
                  <a:latin typeface="SB 어그로 Light" panose="02020603020101020101" pitchFamily="18" charset="-127"/>
                  <a:ea typeface="SB 어그로 Light" panose="02020603020101020101" pitchFamily="18" charset="-127"/>
                </a:rPr>
                <a:t>최대 보장 기준</a:t>
              </a:r>
              <a:endParaRPr lang="en-US" altLang="ko-KR" sz="1050" dirty="0" smtClean="0">
                <a:latin typeface="SB 어그로 Light" panose="02020603020101020101" pitchFamily="18" charset="-127"/>
                <a:ea typeface="SB 어그로 Light" panose="02020603020101020101" pitchFamily="18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58400" y="2846819"/>
              <a:ext cx="1836000" cy="540000"/>
              <a:chOff x="458400" y="2881544"/>
              <a:chExt cx="1836000" cy="540000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458400" y="2881544"/>
                <a:ext cx="1836000" cy="540000"/>
              </a:xfrm>
              <a:prstGeom prst="roundRect">
                <a:avLst>
                  <a:gd name="adj" fmla="val 32400"/>
                </a:avLst>
              </a:prstGeom>
              <a:solidFill>
                <a:srgbClr val="C00000"/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723016" y="2949761"/>
                <a:ext cx="13067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업계 유일</a:t>
                </a:r>
                <a:r>
                  <a:rPr lang="en-US" altLang="ko-KR" sz="2000" dirty="0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!</a:t>
                </a:r>
              </a:p>
            </p:txBody>
          </p:sp>
        </p:grpSp>
        <p:sp>
          <p:nvSpPr>
            <p:cNvPr id="35" name="직사각형 34"/>
            <p:cNvSpPr/>
            <p:nvPr/>
          </p:nvSpPr>
          <p:spPr>
            <a:xfrm>
              <a:off x="513987" y="4727942"/>
              <a:ext cx="1729798" cy="252000"/>
            </a:xfrm>
            <a:prstGeom prst="rect">
              <a:avLst/>
            </a:prstGeom>
            <a:solidFill>
              <a:srgbClr val="FFF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015" y="4500335"/>
              <a:ext cx="1734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</a:t>
              </a:r>
              <a:r>
                <a:rPr lang="ko-KR" altLang="en-US" sz="28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억 </a:t>
              </a:r>
              <a:r>
                <a:rPr lang="en-US" altLang="ko-KR" sz="28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r>
                <a:rPr lang="ko-KR" altLang="en-US" sz="28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천만</a:t>
              </a:r>
              <a:endParaRPr lang="en-US" altLang="ko-KR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2478704" y="2832007"/>
            <a:ext cx="1986705" cy="2556000"/>
            <a:chOff x="383048" y="2762557"/>
            <a:chExt cx="1986705" cy="255600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383048" y="2762557"/>
              <a:ext cx="1986704" cy="2556000"/>
            </a:xfrm>
            <a:prstGeom prst="roundRect">
              <a:avLst>
                <a:gd name="adj" fmla="val 12469"/>
              </a:avLst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11501" y="4240356"/>
              <a:ext cx="1729798" cy="252000"/>
            </a:xfrm>
            <a:prstGeom prst="rect">
              <a:avLst/>
            </a:prstGeom>
            <a:solidFill>
              <a:srgbClr val="FFF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83048" y="3455342"/>
              <a:ext cx="19867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암수술시마다</a:t>
              </a:r>
              <a:endParaRPr lang="en-US" altLang="ko-KR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보장하는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  <a:endParaRPr lang="en-US" altLang="ko-KR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83049" y="4049452"/>
              <a:ext cx="1986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chemeClr val="accent6">
                      <a:lumMod val="50000"/>
                    </a:schemeClr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25%</a:t>
              </a:r>
              <a:r>
                <a:rPr lang="ko-KR" altLang="en-US" sz="2400" dirty="0" err="1" smtClean="0">
                  <a:solidFill>
                    <a:schemeClr val="accent6">
                      <a:lumMod val="50000"/>
                    </a:schemeClr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체증형</a:t>
              </a:r>
              <a:endParaRPr lang="en-US" altLang="ko-KR" sz="2400" dirty="0" smtClean="0">
                <a:solidFill>
                  <a:schemeClr val="accent6">
                    <a:lumMod val="50000"/>
                  </a:schemeClr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51257" y="5009981"/>
              <a:ext cx="105028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50" dirty="0" smtClean="0">
                  <a:latin typeface="SB 어그로 Light" panose="02020603020101020101" pitchFamily="18" charset="-127"/>
                  <a:ea typeface="SB 어그로 Light" panose="02020603020101020101" pitchFamily="18" charset="-127"/>
                </a:rPr>
                <a:t>매회 </a:t>
              </a:r>
              <a:r>
                <a:rPr lang="en-US" altLang="ko-KR" sz="1050" dirty="0" smtClean="0">
                  <a:latin typeface="SB 어그로 Light" panose="02020603020101020101" pitchFamily="18" charset="-127"/>
                  <a:ea typeface="SB 어그로 Light" panose="02020603020101020101" pitchFamily="18" charset="-127"/>
                </a:rPr>
                <a:t>25% </a:t>
              </a:r>
              <a:r>
                <a:rPr lang="ko-KR" altLang="en-US" sz="1050" dirty="0" smtClean="0">
                  <a:latin typeface="SB 어그로 Light" panose="02020603020101020101" pitchFamily="18" charset="-127"/>
                  <a:ea typeface="SB 어그로 Light" panose="02020603020101020101" pitchFamily="18" charset="-127"/>
                </a:rPr>
                <a:t>체증</a:t>
              </a:r>
              <a:endParaRPr lang="en-US" altLang="ko-KR" sz="1050" dirty="0" smtClean="0">
                <a:latin typeface="SB 어그로 Light" panose="02020603020101020101" pitchFamily="18" charset="-127"/>
                <a:ea typeface="SB 어그로 Light" panose="02020603020101020101" pitchFamily="18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458400" y="2846819"/>
              <a:ext cx="1836000" cy="540000"/>
              <a:chOff x="458400" y="2881544"/>
              <a:chExt cx="1836000" cy="540000"/>
            </a:xfrm>
          </p:grpSpPr>
          <p:sp>
            <p:nvSpPr>
              <p:cNvPr id="45" name="모서리가 둥근 직사각형 44"/>
              <p:cNvSpPr/>
              <p:nvPr/>
            </p:nvSpPr>
            <p:spPr>
              <a:xfrm>
                <a:off x="458400" y="2881544"/>
                <a:ext cx="1836000" cy="540000"/>
              </a:xfrm>
              <a:prstGeom prst="roundRect">
                <a:avLst>
                  <a:gd name="adj" fmla="val 32400"/>
                </a:avLst>
              </a:prstGeom>
              <a:solidFill>
                <a:schemeClr val="accent6">
                  <a:lumMod val="5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723016" y="2949761"/>
                <a:ext cx="13067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업계 유일</a:t>
                </a:r>
                <a:r>
                  <a:rPr lang="en-US" altLang="ko-KR" sz="2000" dirty="0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!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04394" y="4500335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 smtClean="0">
                  <a:solidFill>
                    <a:schemeClr val="accent6">
                      <a:lumMod val="50000"/>
                    </a:schemeClr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암수술비</a:t>
              </a:r>
              <a:endPara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574360" y="2832007"/>
            <a:ext cx="1986704" cy="2556000"/>
            <a:chOff x="4574360" y="2832007"/>
            <a:chExt cx="1986704" cy="2556000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4574360" y="2832007"/>
              <a:ext cx="1986704" cy="2556000"/>
            </a:xfrm>
            <a:prstGeom prst="roundRect">
              <a:avLst>
                <a:gd name="adj" fmla="val 12469"/>
              </a:avLst>
            </a:prstGeom>
            <a:solidFill>
              <a:schemeClr val="bg1"/>
            </a:solidFill>
            <a:ln w="12700">
              <a:solidFill>
                <a:srgbClr val="380DB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702813" y="4321692"/>
              <a:ext cx="1729798" cy="252000"/>
            </a:xfrm>
            <a:prstGeom prst="rect">
              <a:avLst/>
            </a:prstGeom>
            <a:solidFill>
              <a:srgbClr val="FFF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574360" y="3524792"/>
              <a:ext cx="19867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고혈압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dirty="0" err="1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고지혈증</a:t>
              </a:r>
              <a:r>
                <a:rPr lang="en-US" altLang="ko-KR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</a:p>
            <a:p>
              <a:pPr algn="ctr"/>
              <a:r>
                <a:rPr lang="ko-KR" altLang="en-US" sz="16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당뇨전용</a:t>
              </a:r>
              <a:endParaRPr lang="en-US" altLang="ko-KR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4649712" y="2916269"/>
              <a:ext cx="1836000" cy="540000"/>
              <a:chOff x="458400" y="2881544"/>
              <a:chExt cx="1836000" cy="540000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458400" y="2881544"/>
                <a:ext cx="1836000" cy="540000"/>
              </a:xfrm>
              <a:prstGeom prst="roundRect">
                <a:avLst>
                  <a:gd name="adj" fmla="val 32400"/>
                </a:avLst>
              </a:prstGeom>
              <a:solidFill>
                <a:srgbClr val="380DB3"/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42869" y="2949761"/>
                <a:ext cx="1467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err="1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할증없는</a:t>
                </a:r>
                <a:r>
                  <a:rPr lang="ko-KR" altLang="en-US" sz="2000" dirty="0" smtClean="0">
                    <a:solidFill>
                      <a:schemeClr val="bg1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 암</a:t>
                </a:r>
                <a:endParaRPr lang="en-US" altLang="ko-KR" sz="2000" dirty="0" smtClean="0">
                  <a:solidFill>
                    <a:schemeClr val="bg1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790095" y="4118902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rgbClr val="380DB3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고고</a:t>
              </a:r>
              <a:r>
                <a:rPr lang="en-US" altLang="ko-KR" sz="2400" dirty="0" smtClean="0">
                  <a:solidFill>
                    <a:srgbClr val="380DB3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+</a:t>
              </a:r>
              <a:r>
                <a:rPr lang="ko-KR" altLang="en-US" sz="2400" dirty="0" smtClean="0">
                  <a:solidFill>
                    <a:srgbClr val="380DB3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당뇨</a:t>
              </a:r>
              <a:endParaRPr lang="en-US" altLang="ko-KR" sz="2400" dirty="0" smtClean="0">
                <a:solidFill>
                  <a:srgbClr val="380DB3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95706" y="4599982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380DB3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전용플랜</a:t>
              </a:r>
              <a:endParaRPr lang="en-US" altLang="ko-KR" sz="2800" dirty="0" smtClean="0">
                <a:solidFill>
                  <a:srgbClr val="380DB3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" y="286950"/>
            <a:ext cx="1298087" cy="507600"/>
          </a:xfrm>
          <a:prstGeom prst="rect">
            <a:avLst/>
          </a:prstGeom>
        </p:spPr>
      </p:pic>
      <p:sp>
        <p:nvSpPr>
          <p:cNvPr id="63" name="직사각형 62"/>
          <p:cNvSpPr/>
          <p:nvPr/>
        </p:nvSpPr>
        <p:spPr>
          <a:xfrm>
            <a:off x="4364684" y="5007474"/>
            <a:ext cx="1729798" cy="340612"/>
          </a:xfrm>
          <a:prstGeom prst="rect">
            <a:avLst/>
          </a:prstGeom>
          <a:solidFill>
            <a:srgbClr val="FFF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4"/>
          <a:srcRect b="16418"/>
          <a:stretch/>
        </p:blipFill>
        <p:spPr>
          <a:xfrm>
            <a:off x="5686513" y="2285773"/>
            <a:ext cx="1082952" cy="115166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64653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걸려도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받는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암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653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업계유일 </a:t>
            </a:r>
            <a:r>
              <a:rPr lang="en-US" altLang="ko-KR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번 보장하는 </a:t>
            </a:r>
            <a:r>
              <a:rPr lang="ko-KR" altLang="en-US" sz="16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암보험</a:t>
            </a:r>
            <a:endParaRPr lang="en-US" altLang="ko-KR" sz="16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540935" y="-3531"/>
            <a:ext cx="323165" cy="1044002"/>
            <a:chOff x="6540935" y="-3531"/>
            <a:chExt cx="323165" cy="1044002"/>
          </a:xfrm>
        </p:grpSpPr>
        <p:sp>
          <p:nvSpPr>
            <p:cNvPr id="6" name="직사각형 5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1852414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dirty="0" err="1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소액암</a:t>
            </a:r>
            <a:r>
              <a:rPr lang="ko-KR" altLang="en-US" sz="4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집중 </a:t>
            </a:r>
            <a:r>
              <a:rPr lang="ko-KR" altLang="en-US" sz="42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강화플랜</a:t>
            </a:r>
            <a:endParaRPr lang="en-US" altLang="ko-KR" sz="4200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979" y="1347808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여성질환있어도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여성 암 크게 보장</a:t>
            </a:r>
            <a:r>
              <a:rPr lang="en-US" altLang="ko-KR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!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65496" y="2872471"/>
            <a:ext cx="4799650" cy="400110"/>
            <a:chOff x="265496" y="2485031"/>
            <a:chExt cx="4799650" cy="40011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30" name="직사각형 29"/>
            <p:cNvSpPr/>
            <p:nvPr/>
          </p:nvSpPr>
          <p:spPr>
            <a:xfrm>
              <a:off x="661376" y="2485031"/>
              <a:ext cx="44037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한번이라도 진단 받았던 </a:t>
              </a:r>
              <a:r>
                <a:rPr lang="ko-KR" altLang="en-US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여성분들 주목</a:t>
              </a:r>
              <a:r>
                <a:rPr lang="en-US" altLang="ko-KR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!</a:t>
              </a:r>
              <a:endParaRPr lang="ko-KR" altLang="en-US" sz="20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02621"/>
              </p:ext>
            </p:extLst>
          </p:nvPr>
        </p:nvGraphicFramePr>
        <p:xfrm>
          <a:off x="321994" y="5862428"/>
          <a:ext cx="6228000" cy="191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13"/>
                <a:gridCol w="1605776"/>
                <a:gridCol w="847493"/>
                <a:gridCol w="1711338"/>
                <a:gridCol w="1404080"/>
              </a:tblGrid>
              <a:tr h="3343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600" dirty="0" err="1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담보명</a:t>
                      </a:r>
                      <a:endParaRPr lang="ko-KR" altLang="en-US" sz="1100" b="0" spc="60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가입금액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600" dirty="0" err="1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담보명</a:t>
                      </a:r>
                      <a:endParaRPr lang="ko-KR" altLang="en-US" sz="1100" b="0" spc="60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가입금액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668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100" b="0" spc="0" dirty="0" smtClean="0">
                        <a:solidFill>
                          <a:schemeClr val="tx1"/>
                        </a:solidFill>
                        <a:latin typeface="G마켓 산스 TTF Bold" panose="02000000000000000000" pitchFamily="2" charset="-127"/>
                        <a:ea typeface="G마켓 산스 TTF Bold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spc="0" dirty="0" smtClean="0">
                        <a:solidFill>
                          <a:schemeClr val="bg1"/>
                        </a:solidFill>
                        <a:latin typeface="SB 어그로 Bold" panose="02020603020101020101" pitchFamily="18" charset="-127"/>
                        <a:ea typeface="SB 어그로 Bold" panose="02020603020101020101" pitchFamily="18" charset="-127"/>
                      </a:endParaRPr>
                    </a:p>
                  </a:txBody>
                  <a:tcPr marL="90914" marR="90914" marT="45457" marB="45457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800" b="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1800" b="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① 피부암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흑색종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②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유방암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③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자궁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경부암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④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자궁체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부암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⑤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전립선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암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⑥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고환암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⑦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신우암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⑧ </a:t>
                      </a:r>
                      <a:r>
                        <a:rPr kumimoji="0" lang="ko-KR" altLang="en-US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요관암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⑨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  <a:cs typeface="+mn-cs"/>
                        </a:rPr>
                        <a:t>방광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암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⑩ 진성적혈구증가증</a:t>
                      </a: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spc="60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소화기암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유사암진단비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백만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spc="60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15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</a:t>
                      </a:r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/10</a:t>
                      </a:r>
                      <a:r>
                        <a:rPr lang="ko-KR" altLang="en-US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 </a:t>
                      </a:r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특정암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각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암통원일당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만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1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spc="60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sz="14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대고액암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1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년납</a:t>
                      </a:r>
                      <a:r>
                        <a:rPr lang="ko-KR" altLang="en-US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en-US" altLang="ko-KR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1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년만기</a:t>
                      </a:r>
                      <a:r>
                        <a:rPr lang="en-US" altLang="ko-KR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</a:t>
                      </a:r>
                      <a:r>
                        <a:rPr lang="en-US" altLang="ko-KR" sz="1100" b="0" spc="0" baseline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 </a:t>
                      </a:r>
                      <a:r>
                        <a:rPr lang="ko-KR" altLang="en-US" sz="1100" b="0" spc="0" baseline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납입면제형</a:t>
                      </a:r>
                      <a:endParaRPr lang="ko-KR" altLang="en-US" sz="1100" b="0" spc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90914" marR="90914" marT="45457" marB="45457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34759"/>
              </p:ext>
            </p:extLst>
          </p:nvPr>
        </p:nvGraphicFramePr>
        <p:xfrm>
          <a:off x="321994" y="7905643"/>
          <a:ext cx="622800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67"/>
                <a:gridCol w="885534"/>
                <a:gridCol w="1902271"/>
                <a:gridCol w="892367"/>
                <a:gridCol w="1855062"/>
              </a:tblGrid>
              <a:tr h="36484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여</a:t>
                      </a:r>
                      <a:endParaRPr lang="ko-KR" altLang="en-US" sz="1800" b="0" dirty="0"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13,820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50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29,200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8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G마켓 산스 TTF Bold" panose="02000000000000000000" pitchFamily="2" charset="-127"/>
                        <a:ea typeface="G마켓 산스 TTF Bold" panose="02000000000000000000" pitchFamily="2" charset="-127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40</a:t>
                      </a:r>
                      <a:r>
                        <a:rPr lang="ko-KR" altLang="en-US" sz="16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22,910</a:t>
                      </a:r>
                      <a:r>
                        <a:rPr lang="ko-KR" altLang="en-US" sz="14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60</a:t>
                      </a:r>
                      <a:r>
                        <a:rPr lang="ko-KR" altLang="en-US" sz="16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세</a:t>
                      </a:r>
                      <a:endParaRPr lang="ko-KR" altLang="en-US" sz="16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35,930</a:t>
                      </a:r>
                      <a:r>
                        <a:rPr lang="ko-KR" altLang="en-US" sz="1400" b="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원</a:t>
                      </a:r>
                      <a:endParaRPr lang="ko-KR" altLang="en-US" sz="1400" b="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3" name="그룹 32"/>
          <p:cNvGrpSpPr/>
          <p:nvPr/>
        </p:nvGrpSpPr>
        <p:grpSpPr>
          <a:xfrm>
            <a:off x="345909" y="6327145"/>
            <a:ext cx="581725" cy="1384995"/>
            <a:chOff x="334758" y="6348831"/>
            <a:chExt cx="581725" cy="1384995"/>
          </a:xfrm>
        </p:grpSpPr>
        <p:sp>
          <p:nvSpPr>
            <p:cNvPr id="34" name="TextBox 33"/>
            <p:cNvSpPr txBox="1"/>
            <p:nvPr/>
          </p:nvSpPr>
          <p:spPr>
            <a:xfrm>
              <a:off x="334758" y="6445402"/>
              <a:ext cx="357790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</a:p>
            <a:p>
              <a:pPr algn="ctr"/>
              <a:r>
                <a:rPr lang="ko-KR" altLang="en-US" sz="1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번</a:t>
              </a:r>
              <a:endParaRPr lang="en-US" altLang="ko-KR" sz="1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주</a:t>
              </a:r>
              <a:endParaRPr lang="en-US" altLang="ko-KR" sz="1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는</a:t>
              </a:r>
              <a:endParaRPr lang="en-US" altLang="ko-KR" sz="14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8693" y="6348831"/>
              <a:ext cx="35779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</a:t>
              </a:r>
              <a:endParaRPr lang="en-US" altLang="ko-KR" sz="14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4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합</a:t>
              </a:r>
              <a:endParaRPr lang="en-US" altLang="ko-KR" sz="14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4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</a:t>
              </a:r>
              <a:endParaRPr lang="en-US" altLang="ko-KR" sz="14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4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</a:t>
              </a:r>
              <a:endParaRPr lang="en-US" altLang="ko-KR" sz="14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4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</a:t>
              </a:r>
              <a:endParaRPr lang="en-US" altLang="ko-KR" sz="14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</a:t>
              </a: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28" b="4581"/>
          <a:stretch/>
        </p:blipFill>
        <p:spPr>
          <a:xfrm>
            <a:off x="864393" y="6170121"/>
            <a:ext cx="1716883" cy="708518"/>
          </a:xfrm>
          <a:prstGeom prst="rect">
            <a:avLst/>
          </a:prstGeom>
        </p:spPr>
      </p:pic>
      <p:grpSp>
        <p:nvGrpSpPr>
          <p:cNvPr id="60" name="그룹 59"/>
          <p:cNvGrpSpPr/>
          <p:nvPr/>
        </p:nvGrpSpPr>
        <p:grpSpPr>
          <a:xfrm>
            <a:off x="345910" y="3381445"/>
            <a:ext cx="3330832" cy="2162305"/>
            <a:chOff x="345910" y="3416170"/>
            <a:chExt cx="3330832" cy="2162305"/>
          </a:xfrm>
        </p:grpSpPr>
        <p:grpSp>
          <p:nvGrpSpPr>
            <p:cNvPr id="58" name="그룹 57"/>
            <p:cNvGrpSpPr/>
            <p:nvPr/>
          </p:nvGrpSpPr>
          <p:grpSpPr>
            <a:xfrm>
              <a:off x="2193237" y="3416170"/>
              <a:ext cx="1483505" cy="1042171"/>
              <a:chOff x="2193237" y="3416170"/>
              <a:chExt cx="1483505" cy="104217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2193237" y="3416170"/>
                <a:ext cx="1483505" cy="1042171"/>
              </a:xfrm>
              <a:prstGeom prst="rect">
                <a:avLst/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2259163" y="3551529"/>
                <a:ext cx="1351652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ko-KR" altLang="en-US" sz="2400" dirty="0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자궁폴립</a:t>
                </a:r>
                <a:endParaRPr lang="en-US" altLang="ko-KR" sz="2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algn="ctr"/>
                <a:r>
                  <a:rPr lang="ko-KR" altLang="en-US" sz="2400" dirty="0" err="1" smtClean="0"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제거술</a:t>
                </a:r>
                <a:endParaRPr lang="en-US" altLang="ko-KR" sz="24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45910" y="3416170"/>
              <a:ext cx="1759416" cy="1042171"/>
              <a:chOff x="345910" y="3416170"/>
              <a:chExt cx="1759416" cy="104217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345910" y="3416170"/>
                <a:ext cx="1759416" cy="1042171"/>
              </a:xfrm>
              <a:prstGeom prst="rect">
                <a:avLst/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403918" y="3619940"/>
                <a:ext cx="1643400" cy="46166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ko-KR" altLang="en-US" sz="2400" dirty="0" err="1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자궁</a:t>
                </a:r>
                <a:r>
                  <a:rPr lang="ko-KR" altLang="en-US" sz="2400" dirty="0" err="1" smtClean="0"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내막증</a:t>
                </a:r>
                <a:endParaRPr lang="en-US" altLang="ko-KR" sz="24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66267" y="3982596"/>
                <a:ext cx="1118703" cy="26161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(</a:t>
                </a:r>
                <a:r>
                  <a:rPr lang="ko-KR" altLang="en-US" sz="1100" dirty="0" err="1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소파술시행</a:t>
                </a:r>
                <a:r>
                  <a:rPr lang="en-US" altLang="ko-KR" sz="1100" dirty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)</a:t>
                </a:r>
                <a:endParaRPr lang="en-US" altLang="ko-KR" sz="1100" dirty="0" smtClean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345910" y="4536304"/>
              <a:ext cx="1759416" cy="1042171"/>
              <a:chOff x="345910" y="4536304"/>
              <a:chExt cx="1759416" cy="104217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345910" y="4536304"/>
                <a:ext cx="1759416" cy="1042171"/>
              </a:xfrm>
              <a:prstGeom prst="rect">
                <a:avLst/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549792" y="4758545"/>
                <a:ext cx="1351652" cy="46166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ko-KR" altLang="en-US" sz="2400" dirty="0" err="1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난소</a:t>
                </a:r>
                <a:r>
                  <a:rPr lang="ko-KR" altLang="en-US" sz="2400" dirty="0" err="1" smtClean="0"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낭종</a:t>
                </a:r>
                <a:endParaRPr lang="en-US" altLang="ko-KR" sz="24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391344" y="5121201"/>
                <a:ext cx="1668548" cy="26161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(</a:t>
                </a:r>
                <a:r>
                  <a:rPr lang="ko-KR" altLang="en-US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제거</a:t>
                </a:r>
                <a:r>
                  <a:rPr lang="en-US" altLang="ko-KR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X, </a:t>
                </a:r>
                <a:r>
                  <a:rPr lang="ko-KR" altLang="en-US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추적관찰 중</a:t>
                </a:r>
                <a:r>
                  <a:rPr lang="en-US" altLang="ko-KR" sz="1100" dirty="0" smtClean="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)</a:t>
                </a: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2193237" y="4536304"/>
              <a:ext cx="1483505" cy="1042171"/>
              <a:chOff x="2193237" y="4536304"/>
              <a:chExt cx="1483505" cy="104217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2193237" y="4536304"/>
                <a:ext cx="1483505" cy="1042171"/>
              </a:xfrm>
              <a:prstGeom prst="rect">
                <a:avLst/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2405036" y="4648757"/>
                <a:ext cx="1059906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ko-KR" altLang="en-US" sz="2400" dirty="0" err="1" smtClean="0">
                    <a:solidFill>
                      <a:srgbClr val="C00000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유방통</a:t>
                </a:r>
                <a:endParaRPr lang="en-US" altLang="ko-KR" sz="24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  <a:p>
                <a:pPr algn="ctr"/>
                <a:r>
                  <a:rPr lang="ko-KR" altLang="en-US" sz="2400" dirty="0" err="1" smtClean="0"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통원력</a:t>
                </a:r>
                <a:endParaRPr lang="en-US" altLang="ko-KR" sz="2400" dirty="0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3923818" y="3381445"/>
            <a:ext cx="2621580" cy="2162305"/>
            <a:chOff x="3692607" y="3416170"/>
            <a:chExt cx="2852791" cy="2162305"/>
          </a:xfrm>
        </p:grpSpPr>
        <p:sp>
          <p:nvSpPr>
            <p:cNvPr id="38" name="직사각형 37"/>
            <p:cNvSpPr/>
            <p:nvPr/>
          </p:nvSpPr>
          <p:spPr>
            <a:xfrm>
              <a:off x="3692607" y="3420189"/>
              <a:ext cx="2852791" cy="4929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92607" y="3416170"/>
              <a:ext cx="2852791" cy="216230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92607" y="3484934"/>
              <a:ext cx="2851258" cy="3847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o-KR" altLang="en-US" sz="19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할증 </a:t>
              </a:r>
              <a:r>
                <a:rPr lang="en-US" altLang="ko-KR" sz="19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NO! </a:t>
              </a:r>
              <a:r>
                <a:rPr lang="ko-KR" altLang="en-US" sz="1900" dirty="0" err="1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부담보</a:t>
              </a:r>
              <a:r>
                <a:rPr lang="ko-KR" altLang="en-US" sz="19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r>
                <a:rPr lang="en-US" altLang="ko-KR" sz="19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NO!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2607" y="4031311"/>
              <a:ext cx="28512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200" dirty="0" err="1" smtClean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소액암</a:t>
              </a:r>
              <a:endParaRPr lang="en-US" altLang="ko-KR" sz="42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en-US" altLang="ko-KR" sz="42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ko-KR" altLang="en-US" sz="420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천만</a:t>
              </a:r>
              <a:endParaRPr lang="en-US" altLang="ko-KR" sz="42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319" y="4242180"/>
            <a:ext cx="443849" cy="4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736664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소화기암 </a:t>
            </a:r>
            <a:r>
              <a:rPr lang="ko-KR" altLang="en-US" sz="42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집중보장</a:t>
            </a:r>
            <a:r>
              <a:rPr lang="en-US" altLang="ko-KR" sz="420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79" y="1278358"/>
            <a:ext cx="5732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남성 </a:t>
            </a:r>
            <a:r>
              <a:rPr lang="ko-KR" altLang="en-US" sz="25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다빈도암</a:t>
            </a:r>
            <a:r>
              <a:rPr lang="ko-KR" altLang="en-US" sz="25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2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위</a:t>
            </a:r>
            <a:r>
              <a:rPr lang="en-US" altLang="ko-KR" sz="2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en-US" sz="2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대장</a:t>
            </a:r>
            <a:r>
              <a:rPr lang="en-US" altLang="ko-KR" sz="2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en-US" sz="2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간암</a:t>
            </a:r>
            <a:endParaRPr lang="en-US" altLang="ko-KR" sz="2500" dirty="0" smtClean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93687" y="3105408"/>
            <a:ext cx="3168000" cy="492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54885"/>
              </p:ext>
            </p:extLst>
          </p:nvPr>
        </p:nvGraphicFramePr>
        <p:xfrm>
          <a:off x="253688" y="5553108"/>
          <a:ext cx="6407999" cy="310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70"/>
                <a:gridCol w="1367198"/>
                <a:gridCol w="1282390"/>
                <a:gridCol w="960475"/>
                <a:gridCol w="1038533"/>
                <a:gridCol w="1038533"/>
              </a:tblGrid>
              <a:tr h="41344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20</a:t>
                      </a:r>
                      <a:r>
                        <a:rPr lang="ko-KR" altLang="en-US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년 </a:t>
                      </a:r>
                      <a:r>
                        <a:rPr lang="ko-KR" altLang="en-US" sz="11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연만기형</a:t>
                      </a:r>
                      <a:r>
                        <a:rPr lang="en-US" altLang="ko-KR" sz="1100" b="0" spc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, </a:t>
                      </a:r>
                      <a:r>
                        <a:rPr lang="ko-KR" altLang="en-US" sz="1100" b="0" spc="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납입면제형</a:t>
                      </a:r>
                      <a:endParaRPr lang="en-US" altLang="ko-KR" sz="1100" b="0" spc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메리츠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FFC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A</a:t>
                      </a:r>
                      <a:r>
                        <a:rPr lang="ko-KR" altLang="en-US" sz="1600" b="0" dirty="0" smtClean="0">
                          <a:solidFill>
                            <a:srgbClr val="FFC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rgbClr val="FFC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B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사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C0C"/>
                          </a:solidFill>
                          <a:effectLst/>
                          <a:uLnTx/>
                          <a:uFillTx/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C</a:t>
                      </a:r>
                      <a:r>
                        <a:rPr kumimoji="0" lang="ko-KR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C0C"/>
                          </a:solidFill>
                          <a:effectLst/>
                          <a:uLnTx/>
                          <a:uFillTx/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사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3C0C"/>
                        </a:solidFill>
                        <a:effectLst/>
                        <a:uLnTx/>
                        <a:uFillTx/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</a:tr>
              <a:tr h="329980">
                <a:tc rowSpan="5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소액암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9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18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9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15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 암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9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10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 암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9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 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고액암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천만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최대 보장 횟수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회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40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세 남자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T="108000" marB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16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,610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T="108000" marB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26</a:t>
                      </a:r>
                      <a:r>
                        <a:rPr lang="en-US" altLang="ko-KR" sz="1600" spc="-15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,000</a:t>
                      </a:r>
                      <a:r>
                        <a:rPr lang="ko-KR" altLang="en-US" sz="120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endParaRPr lang="ko-KR" altLang="en-US" sz="120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0" marR="0" marT="108000" marB="10800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solidFill>
                            <a:srgbClr val="007635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25</a:t>
                      </a:r>
                      <a:r>
                        <a:rPr lang="en-US" altLang="ko-KR" sz="1600" spc="-15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,450</a:t>
                      </a:r>
                      <a:r>
                        <a:rPr lang="ko-KR" altLang="en-US" sz="120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endParaRPr lang="ko-KR" altLang="en-US" sz="120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23</a:t>
                      </a:r>
                      <a:r>
                        <a:rPr lang="en-US" altLang="ko-KR" sz="1600" spc="-150" dirty="0" smtClean="0">
                          <a:solidFill>
                            <a:schemeClr val="tx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,000</a:t>
                      </a:r>
                      <a:r>
                        <a:rPr lang="ko-KR" altLang="en-US" sz="1200" spc="-15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원</a:t>
                      </a:r>
                      <a:endParaRPr lang="ko-KR" altLang="en-US" sz="1200" spc="-15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marL="0" marR="0" marT="108000" marB="10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3664" y="6051476"/>
            <a:ext cx="378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통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합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암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진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 smtClean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</a:t>
            </a:r>
            <a:endParaRPr lang="en-US" altLang="ko-KR" sz="1600" dirty="0" smtClean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비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65496" y="2637896"/>
            <a:ext cx="4299513" cy="400110"/>
            <a:chOff x="265496" y="2485031"/>
            <a:chExt cx="4299513" cy="40011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96" y="2523033"/>
              <a:ext cx="364599" cy="335037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661376" y="2485031"/>
              <a:ext cx="39036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남성</a:t>
              </a:r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 </a:t>
              </a:r>
              <a:r>
                <a:rPr lang="en-US" altLang="ko-KR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2</a:t>
              </a:r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위</a:t>
              </a:r>
              <a:r>
                <a:rPr lang="en-US" altLang="ko-KR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3</a:t>
              </a:r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위</a:t>
              </a:r>
              <a:r>
                <a:rPr lang="en-US" altLang="ko-KR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5</a:t>
              </a:r>
              <a:r>
                <a:rPr lang="ko-KR" altLang="en-US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위암은 소화기암</a:t>
              </a:r>
              <a:r>
                <a:rPr lang="en-US" altLang="ko-KR" sz="2000" dirty="0" smtClean="0"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!</a:t>
              </a:r>
              <a:endParaRPr lang="ko-KR" altLang="en-US" sz="20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63206"/>
              </p:ext>
            </p:extLst>
          </p:nvPr>
        </p:nvGraphicFramePr>
        <p:xfrm>
          <a:off x="253688" y="3093769"/>
          <a:ext cx="3136284" cy="200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417"/>
                <a:gridCol w="1097475"/>
                <a:gridCol w="1282392"/>
              </a:tblGrid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순위</a:t>
                      </a:r>
                      <a:endParaRPr lang="ko-KR" altLang="en-US" b="0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암종류</a:t>
                      </a:r>
                      <a:endParaRPr lang="ko-KR" altLang="en-US" b="0" dirty="0" smtClean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통합암진단비</a:t>
                      </a:r>
                      <a:endParaRPr lang="ko-KR" altLang="en-US" b="0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위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폐암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15</a:t>
                      </a:r>
                      <a:r>
                        <a:rPr lang="ko-KR" altLang="en-US" dirty="0" err="1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대암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</a:t>
                      </a:r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위암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소화기암</a:t>
                      </a:r>
                      <a:endParaRPr lang="ko-KR" altLang="en-US" sz="14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대장암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소화기암</a:t>
                      </a:r>
                      <a:endParaRPr lang="ko-KR" altLang="en-US" sz="14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</a:t>
                      </a:r>
                      <a:r>
                        <a:rPr lang="ko-KR" altLang="en-US" dirty="0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위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전립선암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ysClr val="windowText" lastClr="000000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소액암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간암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소화기암</a:t>
                      </a:r>
                      <a:endParaRPr lang="ko-KR" altLang="en-US" sz="14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3493687" y="3093769"/>
            <a:ext cx="3168000" cy="20073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665169" y="3598053"/>
            <a:ext cx="2811988" cy="1502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① </a:t>
            </a:r>
            <a:r>
              <a:rPr lang="ko-KR" altLang="en-US" sz="1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위암</a:t>
            </a:r>
            <a:r>
              <a:rPr lang="en-US" altLang="ko-KR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② 결장암</a:t>
            </a:r>
            <a:endParaRPr lang="en-US" altLang="ko-KR" sz="15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③ </a:t>
            </a:r>
            <a:r>
              <a:rPr lang="ko-KR" altLang="en-US" sz="15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직장구불결장</a:t>
            </a: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접합부</a:t>
            </a:r>
            <a:endParaRPr lang="en-US" altLang="ko-KR" sz="15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④ </a:t>
            </a:r>
            <a:r>
              <a:rPr lang="ko-KR" altLang="en-US" sz="1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직장암</a:t>
            </a:r>
            <a:r>
              <a:rPr lang="en-US" altLang="ko-KR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1500" dirty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⑤ </a:t>
            </a:r>
            <a:r>
              <a:rPr lang="ko-KR" altLang="en-US" sz="1500" dirty="0" err="1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항문암</a:t>
            </a: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및 </a:t>
            </a:r>
            <a:r>
              <a:rPr lang="ko-KR" altLang="en-US" sz="15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항문관암</a:t>
            </a:r>
            <a:endParaRPr lang="en-US" altLang="ko-KR" sz="1500" dirty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⑥ </a:t>
            </a:r>
            <a:r>
              <a:rPr lang="ko-KR" altLang="en-US" sz="15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간암</a:t>
            </a: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및 </a:t>
            </a:r>
            <a:r>
              <a:rPr lang="ko-KR" altLang="en-US" sz="15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간내담관암</a:t>
            </a:r>
            <a:endParaRPr lang="en-US" altLang="ko-KR" sz="15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⑦ 기타 및 부위불명소화기관</a:t>
            </a:r>
            <a:endParaRPr lang="en-US" altLang="ko-KR" sz="15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10545" y="317887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소화기암 종류</a:t>
            </a:r>
            <a:endParaRPr lang="en-US" altLang="ko-KR" dirty="0" smtClean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09" y="3810216"/>
            <a:ext cx="443849" cy="44384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/>
          <a:srcRect b="13788"/>
          <a:stretch/>
        </p:blipFill>
        <p:spPr>
          <a:xfrm>
            <a:off x="772293" y="6232752"/>
            <a:ext cx="1579863" cy="492923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55819" y="5144440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000" dirty="0" smtClean="0">
                <a:solidFill>
                  <a:sysClr val="windowText" lastClr="0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출처 </a:t>
            </a:r>
            <a:r>
              <a:rPr lang="en-US" altLang="ko-KR" sz="1000" dirty="0" smtClean="0">
                <a:solidFill>
                  <a:sysClr val="windowText" lastClr="0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</a:t>
            </a:r>
            <a:r>
              <a:rPr lang="ko-KR" altLang="en-US" sz="1000" dirty="0" err="1" smtClean="0">
                <a:solidFill>
                  <a:sysClr val="windowText" lastClr="000000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국립암센터</a:t>
            </a:r>
            <a:endParaRPr lang="ko-KR" altLang="en-US" sz="1000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23969"/>
              </p:ext>
            </p:extLst>
          </p:nvPr>
        </p:nvGraphicFramePr>
        <p:xfrm>
          <a:off x="219195" y="3739163"/>
          <a:ext cx="1956843" cy="670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8423"/>
                <a:gridCol w="1158420"/>
              </a:tblGrid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</a:t>
                      </a:r>
                      <a:r>
                        <a:rPr lang="ko-KR" altLang="en-US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b="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위암</a:t>
                      </a:r>
                      <a:endParaRPr lang="ko-KR" altLang="en-US" sz="1600" b="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</a:t>
                      </a:r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대장암</a:t>
                      </a:r>
                      <a:endParaRPr lang="ko-KR" altLang="en-US" sz="160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69200"/>
              </p:ext>
            </p:extLst>
          </p:nvPr>
        </p:nvGraphicFramePr>
        <p:xfrm>
          <a:off x="230770" y="4748982"/>
          <a:ext cx="1956843" cy="33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8423"/>
                <a:gridCol w="1158420"/>
              </a:tblGrid>
              <a:tr h="3323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5</a:t>
                      </a:r>
                      <a:r>
                        <a:rPr lang="ko-KR" altLang="en-US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위</a:t>
                      </a:r>
                      <a:endParaRPr lang="ko-KR" altLang="en-US" sz="1600" b="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ysClr val="windowText" lastClr="0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간암</a:t>
                      </a:r>
                      <a:endParaRPr lang="ko-KR" altLang="en-US" sz="1600" b="0" dirty="0">
                        <a:solidFill>
                          <a:sysClr val="windowText" lastClr="0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0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6"/>
          <a:srcRect b="21384"/>
          <a:stretch/>
        </p:blipFill>
        <p:spPr>
          <a:xfrm>
            <a:off x="5799426" y="2525171"/>
            <a:ext cx="891361" cy="106706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286950"/>
            <a:ext cx="1298087" cy="507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2446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걸려도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</a:t>
            </a:r>
            <a:r>
              <a:rPr lang="ko-KR" altLang="en-US" sz="2400" dirty="0" smtClean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받는 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암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2446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업계유일 </a:t>
            </a:r>
            <a:r>
              <a:rPr lang="en-US" altLang="ko-KR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1600" dirty="0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번 보장하는 </a:t>
            </a:r>
            <a:r>
              <a:rPr lang="ko-KR" altLang="en-US" sz="1600" dirty="0" err="1" smtClean="0"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암보험</a:t>
            </a:r>
            <a:endParaRPr lang="en-US" altLang="ko-KR" sz="1600" dirty="0" smtClean="0"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-6925" y="-3531"/>
            <a:ext cx="323165" cy="1044002"/>
            <a:chOff x="6540935" y="-3531"/>
            <a:chExt cx="323165" cy="1044002"/>
          </a:xfrm>
        </p:grpSpPr>
        <p:sp>
          <p:nvSpPr>
            <p:cNvPr id="34" name="직사각형 33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</a:t>
              </a:r>
              <a:r>
                <a:rPr lang="en-US" altLang="ko-KR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암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150" y="8810676"/>
            <a:ext cx="5446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본 자료는 </a:t>
            </a:r>
            <a:r>
              <a:rPr lang="ko-KR" altLang="en-US" sz="900" spc="-50" dirty="0" smtClean="0">
                <a:solidFill>
                  <a:prstClr val="white"/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rPr>
              <a:t>판매자 교육용</a:t>
            </a:r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으로 온라인 매체</a:t>
            </a:r>
            <a:r>
              <a:rPr lang="en-US" altLang="ko-KR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(SNS </a:t>
            </a:r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등</a:t>
            </a:r>
            <a:r>
              <a:rPr lang="en-US" altLang="ko-KR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</a:t>
            </a:r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게재 포함</a:t>
            </a:r>
            <a:r>
              <a:rPr lang="en-US" altLang="ko-KR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고객 설명</a:t>
            </a:r>
            <a:r>
              <a:rPr lang="en-US" altLang="ko-KR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광고 자료로 활용 할 수 없습니다</a:t>
            </a:r>
            <a:r>
              <a:rPr lang="en-US" altLang="ko-KR" sz="900" spc="-50" dirty="0" smtClean="0">
                <a:solidFill>
                  <a:prstClr val="white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endParaRPr lang="ko-KR" altLang="en-US" sz="900" spc="-50" dirty="0">
              <a:solidFill>
                <a:prstClr val="white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14656" y="8808532"/>
            <a:ext cx="573477" cy="1704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14656" y="212283"/>
            <a:ext cx="1125800" cy="57599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357333" y="4944978"/>
            <a:ext cx="3100627" cy="3525252"/>
          </a:xfrm>
          <a:prstGeom prst="roundRect">
            <a:avLst>
              <a:gd name="adj" fmla="val 94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50032" y="5065336"/>
            <a:ext cx="2956718" cy="592006"/>
            <a:chOff x="450032" y="5793359"/>
            <a:chExt cx="2956718" cy="592006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50032" y="5793359"/>
              <a:ext cx="2956718" cy="59200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7875" y="5840144"/>
              <a:ext cx="1661032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보장확대</a:t>
              </a:r>
              <a:r>
                <a:rPr lang="en-US" altLang="ko-KR" sz="28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!</a:t>
              </a:r>
              <a:endParaRPr lang="ko-KR" altLang="en-US" sz="2800" dirty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450032" y="5862574"/>
            <a:ext cx="2956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변호사선임비용</a:t>
            </a:r>
            <a:endParaRPr lang="en-US" altLang="ko-KR" sz="280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en-US" altLang="ko-KR" sz="24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280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경찰조사포함</a:t>
            </a:r>
            <a:r>
              <a:rPr lang="en-US" altLang="ko-KR" sz="240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5626" y="8731413"/>
            <a:ext cx="628306" cy="328662"/>
          </a:xfrm>
        </p:spPr>
        <p:txBody>
          <a:bodyPr/>
          <a:lstStyle>
            <a:lvl1pPr algn="l"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바른공군체 Medium" panose="020B0600000101010101" pitchFamily="50" charset="-127"/>
                <a:ea typeface="바른공군체 Medium" panose="020B0600000101010101" pitchFamily="50" charset="-127"/>
              </a:defRPr>
            </a:lvl1pPr>
          </a:lstStyle>
          <a:p>
            <a:r>
              <a:rPr lang="en-US" altLang="ko-KR" dirty="0" smtClean="0">
                <a:solidFill>
                  <a:prstClr val="white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7</a:t>
            </a:r>
            <a:endParaRPr lang="ko-KR" altLang="en-US" dirty="0">
              <a:solidFill>
                <a:prstClr val="white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522224" y="7200858"/>
          <a:ext cx="2772052" cy="105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43"/>
                <a:gridCol w="1136109"/>
              </a:tblGrid>
              <a:tr h="4892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</a:tr>
              <a:tr h="5635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7</a:t>
                      </a:r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천만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5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천만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1761472" y="6981656"/>
            <a:ext cx="474156" cy="468000"/>
            <a:chOff x="-2963120" y="3842794"/>
            <a:chExt cx="729205" cy="719740"/>
          </a:xfrm>
        </p:grpSpPr>
        <p:sp>
          <p:nvSpPr>
            <p:cNvPr id="45" name="타원형 설명선 44"/>
            <p:cNvSpPr/>
            <p:nvPr/>
          </p:nvSpPr>
          <p:spPr>
            <a:xfrm flipH="1">
              <a:off x="-2963120" y="3842794"/>
              <a:ext cx="729205" cy="719740"/>
            </a:xfrm>
            <a:prstGeom prst="wedgeEllipseCallout">
              <a:avLst>
                <a:gd name="adj1" fmla="val 46119"/>
                <a:gd name="adj2" fmla="val 50239"/>
              </a:avLst>
            </a:prstGeom>
            <a:solidFill>
              <a:srgbClr val="FFEF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-2935306" y="3845222"/>
              <a:ext cx="656218" cy="635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승</a:t>
              </a:r>
              <a:endParaRPr lang="ko-KR" altLang="en-US" sz="24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569561" y="4966238"/>
            <a:ext cx="2975619" cy="3503992"/>
            <a:chOff x="3569561" y="5678505"/>
            <a:chExt cx="2975619" cy="350399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569561" y="5678505"/>
              <a:ext cx="2975618" cy="3503992"/>
            </a:xfrm>
            <a:prstGeom prst="roundRect">
              <a:avLst>
                <a:gd name="adj" fmla="val 935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655853" y="5771358"/>
              <a:ext cx="2831893" cy="592006"/>
              <a:chOff x="426067" y="5793359"/>
              <a:chExt cx="2831893" cy="592006"/>
            </a:xfrm>
          </p:grpSpPr>
          <p:sp>
            <p:nvSpPr>
              <p:cNvPr id="42" name="모서리가 둥근 직사각형 41"/>
              <p:cNvSpPr/>
              <p:nvPr/>
            </p:nvSpPr>
            <p:spPr>
              <a:xfrm>
                <a:off x="426067" y="5793359"/>
                <a:ext cx="2831893" cy="592006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96697" y="5840144"/>
                <a:ext cx="2090637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ko-KR" altLang="en-US" sz="2800" dirty="0" smtClean="0">
                    <a:solidFill>
                      <a:srgbClr val="FFFF5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업계 최저가</a:t>
                </a:r>
                <a:r>
                  <a:rPr lang="en-US" altLang="ko-KR" sz="2800" dirty="0" smtClean="0">
                    <a:solidFill>
                      <a:srgbClr val="FFFF57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!</a:t>
                </a:r>
                <a:endParaRPr lang="ko-KR" altLang="en-US" sz="2800" dirty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569562" y="6816273"/>
              <a:ext cx="29756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800" spc="-15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20</a:t>
              </a:r>
              <a:r>
                <a:rPr lang="en-US" altLang="ko-KR" sz="6600" spc="-150" dirty="0" smtClean="0">
                  <a:solidFill>
                    <a:srgbClr val="C00000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%</a:t>
              </a:r>
              <a:endParaRPr lang="en-US" altLang="ko-KR" sz="88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919837" y="6624547"/>
              <a:ext cx="5725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prstClr val="black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최대</a:t>
              </a:r>
              <a:endParaRPr lang="en-US" altLang="ko-KR" sz="16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69559" y="7418690"/>
            <a:ext cx="29756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600" spc="-150" dirty="0" smtClean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보험료 </a:t>
            </a:r>
            <a:r>
              <a:rPr lang="ko-KR" altLang="en-US" sz="36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할인</a:t>
            </a:r>
            <a:endParaRPr lang="ko-KR" altLang="en-US" sz="3600" spc="-150" dirty="0">
              <a:solidFill>
                <a:srgbClr val="C0000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72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그림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9" y="3760614"/>
            <a:ext cx="858235" cy="153813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06075"/>
              </p:ext>
            </p:extLst>
          </p:nvPr>
        </p:nvGraphicFramePr>
        <p:xfrm>
          <a:off x="307780" y="4948842"/>
          <a:ext cx="6300001" cy="13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473"/>
                <a:gridCol w="1694773"/>
                <a:gridCol w="1224585"/>
                <a:gridCol w="1224585"/>
                <a:gridCol w="1224585"/>
              </a:tblGrid>
              <a:tr h="57865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45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여자</a:t>
                      </a:r>
                      <a:endParaRPr lang="ko-KR" altLang="en-US" sz="3200" b="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0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B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</a:t>
                      </a:r>
                      <a:r>
                        <a:rPr lang="ko-KR" altLang="en-US" sz="20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000" b="0" dirty="0">
                        <a:solidFill>
                          <a:srgbClr val="843C0C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</a:tr>
              <a:tr h="7796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spc="-80" baseline="0" dirty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15</a:t>
                      </a:r>
                      <a:r>
                        <a:rPr lang="en-US" altLang="ko-KR" sz="24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,250</a:t>
                      </a:r>
                      <a:endParaRPr lang="ko-KR" altLang="en-US" sz="24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16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,350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007434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18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,790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dirty="0" smtClean="0">
                          <a:solidFill>
                            <a:srgbClr val="843C0C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17</a:t>
                      </a:r>
                      <a:r>
                        <a:rPr lang="en-US" altLang="ko-KR" sz="2000" spc="-80" baseline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,070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직사각형 53"/>
          <p:cNvSpPr/>
          <p:nvPr/>
        </p:nvSpPr>
        <p:spPr>
          <a:xfrm>
            <a:off x="5321220" y="4692675"/>
            <a:ext cx="6383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단위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원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endParaRPr lang="ko-KR" altLang="en-US" sz="8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807667" y="6353524"/>
            <a:ext cx="28857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 최저 포함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단위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원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endParaRPr lang="ko-KR" altLang="en-US" sz="8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73835"/>
              </p:ext>
            </p:extLst>
          </p:nvPr>
        </p:nvGraphicFramePr>
        <p:xfrm>
          <a:off x="288369" y="6605065"/>
          <a:ext cx="6300001" cy="208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198"/>
                <a:gridCol w="1284790"/>
                <a:gridCol w="1458410"/>
                <a:gridCol w="812603"/>
              </a:tblGrid>
              <a:tr h="326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66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자동차사고부상치료비</a:t>
                      </a:r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VII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14</a:t>
                      </a:r>
                      <a:r>
                        <a:rPr lang="ko-KR" altLang="en-US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급 </a:t>
                      </a:r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30</a:t>
                      </a:r>
                      <a:r>
                        <a:rPr lang="ko-KR" altLang="en-US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상해수술비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변호사선임비용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경찰조사포함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천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50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7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상해일당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5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교통사고처리지원금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억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1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골절진단비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8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교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.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사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.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처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(6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주미만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8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깁스치료비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6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벌금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대인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/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대물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천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/5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325746" y="2460849"/>
            <a:ext cx="3509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비용담보</a:t>
            </a:r>
            <a:r>
              <a:rPr lang="en-US" altLang="ko-KR" sz="38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+</a:t>
            </a:r>
            <a:r>
              <a:rPr lang="ko-KR" altLang="en-US" sz="38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상해</a:t>
            </a:r>
            <a:endParaRPr lang="en-US" altLang="ko-KR" sz="3800" spc="-9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36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보험료 파격인하</a:t>
            </a:r>
            <a:endParaRPr lang="en-US" altLang="ko-KR" sz="3600" spc="-15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0719" y="1924667"/>
            <a:ext cx="3291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여자 운전자</a:t>
            </a:r>
            <a:endParaRPr lang="en-US" altLang="ko-KR" sz="2500" dirty="0" smtClean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5764" y="4281100"/>
            <a:ext cx="38690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45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세 여자 비용담보 </a:t>
            </a:r>
            <a:r>
              <a:rPr lang="en-US" altLang="ko-KR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</a:p>
          <a:p>
            <a:r>
              <a:rPr lang="ko-KR" altLang="en-US" sz="9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교사처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억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변호사선임비용 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err="1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교사처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(6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주미만 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)5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벌금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endParaRPr lang="en-US" altLang="ko-KR" sz="900" dirty="0" smtClean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  <a:p>
            <a:r>
              <a:rPr lang="ko-KR" altLang="en-US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대물벌금 </a:t>
            </a:r>
            <a:r>
              <a:rPr lang="en-US" altLang="ko-KR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9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자부상 </a:t>
            </a:r>
            <a:r>
              <a:rPr lang="en-US" altLang="ko-KR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30</a:t>
            </a:r>
            <a:r>
              <a:rPr lang="ko-KR" altLang="en-US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r>
              <a:rPr lang="en-US" altLang="ko-KR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상해일당 </a:t>
            </a:r>
            <a:r>
              <a:rPr lang="en-US" altLang="ko-KR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9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만</a:t>
            </a:r>
            <a:endParaRPr lang="ko-KR" altLang="en-US" sz="9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307780" y="1605772"/>
            <a:ext cx="3048047" cy="2616200"/>
            <a:chOff x="307780" y="1669272"/>
            <a:chExt cx="3048047" cy="2616200"/>
          </a:xfrm>
        </p:grpSpPr>
        <p:sp>
          <p:nvSpPr>
            <p:cNvPr id="58" name="직사각형 57"/>
            <p:cNvSpPr/>
            <p:nvPr/>
          </p:nvSpPr>
          <p:spPr>
            <a:xfrm>
              <a:off x="307780" y="1669272"/>
              <a:ext cx="3048047" cy="26162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453972" y="2701911"/>
              <a:ext cx="1323441" cy="146365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11122" y="2701911"/>
              <a:ext cx="1410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spc="-9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12,094</a:t>
              </a:r>
              <a:r>
                <a:rPr lang="ko-KR" altLang="en-US" sz="1400" spc="-90" dirty="0" smtClean="0">
                  <a:solidFill>
                    <a:prstClr val="white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원</a:t>
              </a:r>
              <a:endParaRPr lang="ko-KR" altLang="en-US" sz="2000" spc="-90" dirty="0">
                <a:solidFill>
                  <a:prstClr val="white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636100" y="3750107"/>
              <a:ext cx="97975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개정 전</a:t>
              </a:r>
              <a:endParaRPr lang="ko-KR" altLang="en-US" sz="20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1914519" y="3259233"/>
              <a:ext cx="1323441" cy="907996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958282" y="3259233"/>
              <a:ext cx="12359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spc="-9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9,676</a:t>
              </a:r>
              <a:r>
                <a:rPr lang="ko-KR" altLang="en-US" sz="1400" spc="-90" dirty="0" smtClean="0">
                  <a:solidFill>
                    <a:srgbClr val="FFFF57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원</a:t>
              </a:r>
              <a:endParaRPr lang="ko-KR" altLang="en-US" sz="2000" spc="-90" dirty="0">
                <a:solidFill>
                  <a:srgbClr val="FFFF57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096647" y="3751768"/>
              <a:ext cx="97975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개정 후</a:t>
              </a:r>
              <a:endParaRPr lang="ko-KR" altLang="en-US" sz="2000" dirty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07780" y="1669272"/>
              <a:ext cx="3048047" cy="577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144" y="3507895"/>
              <a:ext cx="417005" cy="359085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07780" y="1748149"/>
              <a:ext cx="3048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출시 기념 파격인하</a:t>
              </a:r>
              <a:endParaRPr lang="ko-KR" altLang="en-US" sz="22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18" y="2345375"/>
              <a:ext cx="1644317" cy="879518"/>
            </a:xfrm>
            <a:prstGeom prst="rect">
              <a:avLst/>
            </a:prstGeom>
          </p:spPr>
        </p:pic>
      </p:grpSp>
      <p:pic>
        <p:nvPicPr>
          <p:cNvPr id="69" name="그림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2397">
            <a:off x="264887" y="1367180"/>
            <a:ext cx="747965" cy="36108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02229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2229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-14435" y="-3531"/>
            <a:ext cx="323165" cy="1044002"/>
            <a:chOff x="6540935" y="-3531"/>
            <a:chExt cx="323165" cy="1044002"/>
          </a:xfrm>
        </p:grpSpPr>
        <p:sp>
          <p:nvSpPr>
            <p:cNvPr id="49" name="직사각형 48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6180517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6" y="286950"/>
            <a:ext cx="1437165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9" y="3706025"/>
            <a:ext cx="744393" cy="145495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48-7E9F-4AF8-AE9E-2FCC4034A0A9}" type="slidenum">
              <a:rPr lang="ko-KR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307780" y="4830277"/>
          <a:ext cx="6300001" cy="117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365"/>
                <a:gridCol w="1608881"/>
                <a:gridCol w="1224585"/>
                <a:gridCol w="1224585"/>
                <a:gridCol w="1224585"/>
              </a:tblGrid>
              <a:tr h="501181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45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세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남자</a:t>
                      </a:r>
                      <a:endParaRPr lang="ko-KR" altLang="en-US" sz="24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메리츠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A</a:t>
                      </a:r>
                      <a:r>
                        <a:rPr lang="ko-KR" altLang="en-US" sz="2200" b="0" dirty="0" smtClean="0">
                          <a:solidFill>
                            <a:srgbClr val="FFC000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FFC000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B</a:t>
                      </a:r>
                      <a:r>
                        <a:rPr lang="ko-KR" altLang="en-US" sz="2200" b="0" dirty="0" smtClean="0">
                          <a:solidFill>
                            <a:schemeClr val="bg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chemeClr val="bg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C</a:t>
                      </a:r>
                      <a:r>
                        <a:rPr lang="ko-KR" altLang="en-US" sz="2200" b="0" dirty="0" smtClean="0">
                          <a:solidFill>
                            <a:srgbClr val="843C0C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사</a:t>
                      </a:r>
                      <a:endParaRPr lang="ko-KR" altLang="en-US" sz="2200" b="0" dirty="0">
                        <a:solidFill>
                          <a:srgbClr val="843C0C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58"/>
                    </a:solidFill>
                  </a:tcPr>
                </a:tc>
              </a:tr>
              <a:tr h="675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spc="-80" baseline="0" smtClean="0">
                          <a:solidFill>
                            <a:srgbClr val="C0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18</a:t>
                      </a:r>
                      <a:r>
                        <a:rPr lang="en-US" altLang="ko-KR" sz="2400" spc="-80" baseline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,270</a:t>
                      </a:r>
                      <a:endParaRPr lang="ko-KR" altLang="en-US" sz="24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smtClean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20</a:t>
                      </a:r>
                      <a:r>
                        <a:rPr lang="en-US" altLang="ko-KR" sz="2000" spc="-80" baseline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,460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smtClean="0">
                          <a:solidFill>
                            <a:srgbClr val="007434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22</a:t>
                      </a:r>
                      <a:r>
                        <a:rPr lang="en-US" altLang="ko-KR" sz="2000" spc="-80" baseline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,640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spc="-80" baseline="0" smtClean="0">
                          <a:solidFill>
                            <a:srgbClr val="843C0C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18</a:t>
                      </a:r>
                      <a:r>
                        <a:rPr lang="en-US" altLang="ko-KR" sz="2000" spc="-80" baseline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,810</a:t>
                      </a:r>
                      <a:endParaRPr lang="ko-KR" altLang="en-US" sz="2000" spc="-80" baseline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53554" y="2460849"/>
            <a:ext cx="3509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spc="-90" dirty="0" smtClean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비용담보</a:t>
            </a:r>
            <a:endParaRPr lang="en-US" altLang="ko-KR" sz="3800" spc="-9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3600" spc="-150" dirty="0" smtClean="0">
                <a:solidFill>
                  <a:srgbClr val="C0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보험료 파격인하</a:t>
            </a:r>
            <a:endParaRPr lang="en-US" altLang="ko-KR" sz="3600" spc="-150" dirty="0" smtClean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527" y="1924667"/>
            <a:ext cx="3291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solidFill>
                  <a:srgbClr val="C0000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남성 운전자</a:t>
            </a:r>
            <a:endParaRPr lang="en-US" altLang="ko-KR" sz="2500" dirty="0" smtClean="0">
              <a:solidFill>
                <a:prstClr val="black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764" y="4281100"/>
            <a:ext cx="386903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처 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억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교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.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처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(6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주미만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 5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변호사 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벌금 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3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천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대물 </a:t>
            </a:r>
            <a:r>
              <a:rPr lang="en-US" altLang="ko-KR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5</a:t>
            </a:r>
            <a:r>
              <a:rPr lang="ko-KR" altLang="en-US" sz="85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백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07780" y="1605772"/>
            <a:ext cx="3048047" cy="2616200"/>
            <a:chOff x="307780" y="1669272"/>
            <a:chExt cx="3048047" cy="2616200"/>
          </a:xfrm>
        </p:grpSpPr>
        <p:sp>
          <p:nvSpPr>
            <p:cNvPr id="6" name="직사각형 5"/>
            <p:cNvSpPr/>
            <p:nvPr/>
          </p:nvSpPr>
          <p:spPr>
            <a:xfrm>
              <a:off x="307780" y="1669272"/>
              <a:ext cx="3048047" cy="26162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453972" y="2701911"/>
              <a:ext cx="1323441" cy="146365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84699" y="2701911"/>
              <a:ext cx="12631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spc="-9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5,828</a:t>
              </a:r>
              <a:r>
                <a:rPr lang="ko-KR" altLang="en-US" sz="1400" spc="-90" dirty="0" smtClean="0">
                  <a:solidFill>
                    <a:prstClr val="white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원</a:t>
              </a:r>
              <a:endParaRPr lang="ko-KR" altLang="en-US" sz="2000" spc="-90" dirty="0">
                <a:solidFill>
                  <a:prstClr val="white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36100" y="3750107"/>
              <a:ext cx="97975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개정 전</a:t>
              </a:r>
              <a:endParaRPr lang="ko-KR" altLang="en-US" sz="20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914519" y="3259233"/>
              <a:ext cx="1323441" cy="907996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945458" y="3259233"/>
              <a:ext cx="126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spc="-9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4,634</a:t>
              </a:r>
              <a:r>
                <a:rPr lang="ko-KR" altLang="en-US" sz="1400" spc="-90" dirty="0" smtClean="0">
                  <a:solidFill>
                    <a:srgbClr val="FFFF57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원</a:t>
              </a:r>
              <a:endParaRPr lang="ko-KR" altLang="en-US" sz="2000" spc="-90" dirty="0">
                <a:solidFill>
                  <a:srgbClr val="FFFF57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096647" y="3751768"/>
              <a:ext cx="97975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rgbClr val="FFFF5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개정 후</a:t>
              </a:r>
              <a:endParaRPr lang="ko-KR" altLang="en-US" sz="2000" dirty="0">
                <a:solidFill>
                  <a:srgbClr val="FFFF5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07780" y="1669272"/>
              <a:ext cx="3048047" cy="577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144" y="3507895"/>
              <a:ext cx="417005" cy="35908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7780" y="1748149"/>
              <a:ext cx="30480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dirty="0" smtClean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출시 기념 파격인하</a:t>
              </a:r>
              <a:endParaRPr lang="ko-KR" altLang="en-US" sz="220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18" y="2345375"/>
              <a:ext cx="1644317" cy="879518"/>
            </a:xfrm>
            <a:prstGeom prst="rect">
              <a:avLst/>
            </a:prstGeom>
          </p:spPr>
        </p:pic>
      </p:grpSp>
      <p:sp>
        <p:nvSpPr>
          <p:cNvPr id="31" name="직사각형 30"/>
          <p:cNvSpPr/>
          <p:nvPr/>
        </p:nvSpPr>
        <p:spPr>
          <a:xfrm>
            <a:off x="3807667" y="6005478"/>
            <a:ext cx="28857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년납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20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년만기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 </a:t>
            </a:r>
            <a:r>
              <a:rPr lang="ko-KR" altLang="en-US" sz="800" dirty="0" err="1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납입면제형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기본계약 최저 포함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단위 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: </a:t>
            </a:r>
            <a:r>
              <a:rPr lang="ko-KR" altLang="en-US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원</a:t>
            </a:r>
            <a:r>
              <a:rPr lang="en-US" altLang="ko-KR" sz="800" dirty="0" smtClean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)</a:t>
            </a:r>
            <a:endParaRPr lang="ko-KR" altLang="en-US" sz="8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24702"/>
              </p:ext>
            </p:extLst>
          </p:nvPr>
        </p:nvGraphicFramePr>
        <p:xfrm>
          <a:off x="288369" y="6366075"/>
          <a:ext cx="6300001" cy="231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198"/>
                <a:gridCol w="1284790"/>
                <a:gridCol w="1458410"/>
                <a:gridCol w="812603"/>
              </a:tblGrid>
              <a:tr h="3704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pc="300" dirty="0" err="1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담보명</a:t>
                      </a:r>
                      <a:endParaRPr lang="ko-KR" altLang="en-US" sz="1200" b="0" spc="30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나눔스퀘어 네오 Regular" panose="00000500000000000000" pitchFamily="2" charset="-127"/>
                          <a:ea typeface="나눔스퀘어 네오 Regular" panose="00000500000000000000" pitchFamily="2" charset="-127"/>
                        </a:rPr>
                        <a:t>가입금액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나눔스퀘어 네오 Regular" panose="00000500000000000000" pitchFamily="2" charset="-127"/>
                        <a:ea typeface="나눔스퀘어 네오 Regular" panose="000005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55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자동차사고부상치료비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14</a:t>
                      </a:r>
                      <a:r>
                        <a:rPr lang="ko-KR" altLang="en-US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급 </a:t>
                      </a:r>
                      <a:r>
                        <a:rPr lang="en-US" altLang="ko-KR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30</a:t>
                      </a:r>
                      <a:r>
                        <a:rPr lang="ko-KR" altLang="en-US" sz="1500" dirty="0" smtClean="0"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dirty="0"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상해수술비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1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변호사선임비용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경찰조사포함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천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500" dirty="0" smtClean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6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상해일당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7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교통사고처리지원금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억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골절진단비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66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교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.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사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.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처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(6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주미만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깁스치료비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20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만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5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벌금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(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대인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/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대물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)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3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천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/5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</a:rPr>
                        <a:t>백</a:t>
                      </a:r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500" dirty="0">
                        <a:solidFill>
                          <a:schemeClr val="tx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2397">
            <a:off x="264887" y="1367180"/>
            <a:ext cx="747965" cy="3610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24437" y="449551"/>
            <a:ext cx="48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운전자</a:t>
            </a:r>
            <a:r>
              <a:rPr lang="ko-KR" altLang="en-US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W,M-Drive</a:t>
            </a:r>
            <a:endParaRPr lang="en-US" altLang="ko-KR" sz="2400" dirty="0">
              <a:solidFill>
                <a:srgbClr val="C000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24437" y="165568"/>
            <a:ext cx="418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운전자를 위한</a:t>
            </a:r>
            <a:endParaRPr lang="en-US" altLang="ko-KR" sz="1600" dirty="0">
              <a:solidFill>
                <a:prstClr val="black"/>
              </a:solidFill>
              <a:latin typeface="나눔스퀘어 네오 Regular" panose="00000500000000000000" pitchFamily="2" charset="-127"/>
              <a:ea typeface="나눔스퀘어 네오 Regular" panose="00000500000000000000" pitchFamily="2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" y="286950"/>
            <a:ext cx="1437165" cy="507600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6545327" y="-3531"/>
            <a:ext cx="330805" cy="1044002"/>
            <a:chOff x="6545327" y="-3531"/>
            <a:chExt cx="330805" cy="1044002"/>
          </a:xfrm>
        </p:grpSpPr>
        <p:sp>
          <p:nvSpPr>
            <p:cNvPr id="50" name="직사각형 49"/>
            <p:cNvSpPr/>
            <p:nvPr/>
          </p:nvSpPr>
          <p:spPr>
            <a:xfrm>
              <a:off x="6545327" y="-3531"/>
              <a:ext cx="312673" cy="10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6192549" y="356887"/>
              <a:ext cx="104400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dirty="0" smtClean="0">
                  <a:solidFill>
                    <a:srgbClr val="FFEE58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운전자</a:t>
              </a:r>
              <a:endParaRPr lang="en-US" altLang="ko-KR" sz="1500" dirty="0" smtClean="0">
                <a:solidFill>
                  <a:srgbClr val="FFEE5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1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2932</TotalTime>
  <Words>2974</Words>
  <Application>Microsoft Office PowerPoint</Application>
  <PresentationFormat>화면 슬라이드 쇼(4:3)</PresentationFormat>
  <Paragraphs>1080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40" baseType="lpstr">
      <vt:lpstr>G마켓 산스 TTF Bold</vt:lpstr>
      <vt:lpstr>G마켓 산스 TTF Medium</vt:lpstr>
      <vt:lpstr>SB 어그로 Bold</vt:lpstr>
      <vt:lpstr>SB 어그로 Light</vt:lpstr>
      <vt:lpstr>나눔스퀘어 네오 Bold</vt:lpstr>
      <vt:lpstr>나눔스퀘어 네오 ExtraBold</vt:lpstr>
      <vt:lpstr>나눔스퀘어 네오 Heavy</vt:lpstr>
      <vt:lpstr>나눔스퀘어 네오 Regular</vt:lpstr>
      <vt:lpstr>나눔스퀘어라운드 Bold</vt:lpstr>
      <vt:lpstr>맑은 고딕</vt:lpstr>
      <vt:lpstr>바른공군체 Medium</vt:lpstr>
      <vt:lpstr>코트라 볼드체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meritz</dc:creator>
  <cp:lastModifiedBy>meritz</cp:lastModifiedBy>
  <cp:revision>418</cp:revision>
  <dcterms:created xsi:type="dcterms:W3CDTF">2023-01-19T04:15:27Z</dcterms:created>
  <dcterms:modified xsi:type="dcterms:W3CDTF">2023-01-30T08:55:09Z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DRClass">
    <vt:lpwstr>0</vt:lpwstr>
  </property>
  <property fmtid="{D5CDD505-2E9C-101B-9397-08002B2CF9AE}" pid="3" name="FDRSet">
    <vt:lpwstr>manual</vt:lpwstr>
  </property>
</Properties>
</file>